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16" r:id="rId2"/>
  </p:sldMasterIdLst>
  <p:notesMasterIdLst>
    <p:notesMasterId r:id="rId31"/>
  </p:notesMasterIdLst>
  <p:handoutMasterIdLst>
    <p:handoutMasterId r:id="rId32"/>
  </p:handoutMasterIdLst>
  <p:sldIdLst>
    <p:sldId id="256" r:id="rId3"/>
    <p:sldId id="299" r:id="rId4"/>
    <p:sldId id="323" r:id="rId5"/>
    <p:sldId id="283" r:id="rId6"/>
    <p:sldId id="296" r:id="rId7"/>
    <p:sldId id="300" r:id="rId8"/>
    <p:sldId id="308" r:id="rId9"/>
    <p:sldId id="316" r:id="rId10"/>
    <p:sldId id="262" r:id="rId11"/>
    <p:sldId id="314" r:id="rId12"/>
    <p:sldId id="321" r:id="rId13"/>
    <p:sldId id="317" r:id="rId14"/>
    <p:sldId id="324" r:id="rId15"/>
    <p:sldId id="325" r:id="rId16"/>
    <p:sldId id="318" r:id="rId17"/>
    <p:sldId id="326" r:id="rId18"/>
    <p:sldId id="288" r:id="rId19"/>
    <p:sldId id="304" r:id="rId20"/>
    <p:sldId id="305" r:id="rId21"/>
    <p:sldId id="290" r:id="rId22"/>
    <p:sldId id="281" r:id="rId23"/>
    <p:sldId id="286" r:id="rId24"/>
    <p:sldId id="295" r:id="rId25"/>
    <p:sldId id="287" r:id="rId26"/>
    <p:sldId id="319" r:id="rId27"/>
    <p:sldId id="328" r:id="rId28"/>
    <p:sldId id="320" r:id="rId29"/>
    <p:sldId id="329" r:id="rId3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66FF"/>
    <a:srgbClr val="FF3399"/>
    <a:srgbClr val="006600"/>
    <a:srgbClr val="669900"/>
    <a:srgbClr val="FF0000"/>
    <a:srgbClr val="3333FF"/>
    <a:srgbClr val="99CC00"/>
    <a:srgbClr val="FEF3E8"/>
    <a:srgbClr val="FC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5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smtClean="0"/>
              <a:t>Total # of Students</a:t>
            </a:r>
            <a:r>
              <a:rPr lang="en-US" sz="1600" baseline="0" dirty="0" smtClean="0"/>
              <a:t> with Disabilities:</a:t>
            </a:r>
            <a:r>
              <a:rPr lang="en-US" sz="1600" dirty="0" smtClean="0"/>
              <a:t> 667</a:t>
            </a:r>
          </a:p>
        </c:rich>
      </c:tx>
      <c:layout>
        <c:manualLayout>
          <c:xMode val="edge"/>
          <c:yMode val="edge"/>
          <c:x val="0.49283051971937114"/>
          <c:y val="0.9385936459435108"/>
        </c:manualLayout>
      </c:layout>
      <c:overlay val="0"/>
    </c:title>
    <c:autoTitleDeleted val="0"/>
    <c:plotArea>
      <c:layout>
        <c:manualLayout>
          <c:layoutTarget val="inner"/>
          <c:xMode val="edge"/>
          <c:yMode val="edge"/>
          <c:x val="1.1060833028532701E-2"/>
          <c:y val="3.123144121910135E-2"/>
          <c:w val="0.60562150725011332"/>
          <c:h val="0.91652975281074944"/>
        </c:manualLayout>
      </c:layout>
      <c:pieChart>
        <c:varyColors val="1"/>
        <c:ser>
          <c:idx val="0"/>
          <c:order val="0"/>
          <c:tx>
            <c:strRef>
              <c:f>Sheet1!$B$1</c:f>
              <c:strCache>
                <c:ptCount val="1"/>
                <c:pt idx="0">
                  <c:v>Classifications</c:v>
                </c:pt>
              </c:strCache>
            </c:strRef>
          </c:tx>
          <c:dPt>
            <c:idx val="0"/>
            <c:bubble3D val="0"/>
            <c:spPr>
              <a:solidFill>
                <a:schemeClr val="tx1"/>
              </a:solidFill>
            </c:spPr>
          </c:dPt>
          <c:dPt>
            <c:idx val="3"/>
            <c:bubble3D val="0"/>
            <c:spPr>
              <a:solidFill>
                <a:srgbClr val="7030A0"/>
              </a:solidFill>
            </c:spPr>
          </c:dPt>
          <c:dPt>
            <c:idx val="4"/>
            <c:bubble3D val="0"/>
            <c:spPr>
              <a:solidFill>
                <a:schemeClr val="accent4">
                  <a:lumMod val="40000"/>
                  <a:lumOff val="60000"/>
                </a:schemeClr>
              </a:solidFill>
            </c:spPr>
          </c:dPt>
          <c:dPt>
            <c:idx val="7"/>
            <c:bubble3D val="0"/>
            <c:spPr>
              <a:solidFill>
                <a:srgbClr val="006600"/>
              </a:solidFill>
            </c:spPr>
          </c:dPt>
          <c:dPt>
            <c:idx val="8"/>
            <c:bubble3D val="0"/>
            <c:spPr>
              <a:solidFill>
                <a:srgbClr val="FF66FF"/>
              </a:solidFill>
            </c:spPr>
          </c:dPt>
          <c:dPt>
            <c:idx val="9"/>
            <c:bubble3D val="0"/>
            <c:spPr>
              <a:solidFill>
                <a:srgbClr val="00B050"/>
              </a:solidFill>
            </c:spPr>
          </c:dPt>
          <c:dPt>
            <c:idx val="10"/>
            <c:bubble3D val="0"/>
            <c:spPr>
              <a:solidFill>
                <a:srgbClr val="FFCC00"/>
              </a:solidFill>
            </c:spPr>
          </c:dPt>
          <c:dPt>
            <c:idx val="11"/>
            <c:bubble3D val="0"/>
            <c:spPr>
              <a:solidFill>
                <a:srgbClr val="3333FF"/>
              </a:solidFill>
            </c:spPr>
          </c:dPt>
          <c:cat>
            <c:strRef>
              <c:f>Sheet1!$A$2:$A$14</c:f>
              <c:strCache>
                <c:ptCount val="13"/>
                <c:pt idx="0">
                  <c:v>Auditorily Impaired</c:v>
                </c:pt>
                <c:pt idx="1">
                  <c:v>Autistic</c:v>
                </c:pt>
                <c:pt idx="2">
                  <c:v>Communication Impaired</c:v>
                </c:pt>
                <c:pt idx="3">
                  <c:v>Emotionally Disturbed</c:v>
                </c:pt>
                <c:pt idx="4">
                  <c:v>Intellectually Disabled</c:v>
                </c:pt>
                <c:pt idx="5">
                  <c:v>Multiple Disabled</c:v>
                </c:pt>
                <c:pt idx="6">
                  <c:v>Other Health Impaired</c:v>
                </c:pt>
                <c:pt idx="7">
                  <c:v>Pre-School Disabled</c:v>
                </c:pt>
                <c:pt idx="8">
                  <c:v>Speech/Language</c:v>
                </c:pt>
                <c:pt idx="9">
                  <c:v>Specific Learning Disability</c:v>
                </c:pt>
                <c:pt idx="10">
                  <c:v>Traumatic Brain Injury</c:v>
                </c:pt>
                <c:pt idx="11">
                  <c:v>Visually Impaired</c:v>
                </c:pt>
                <c:pt idx="12">
                  <c:v>Classification Pending - 36</c:v>
                </c:pt>
              </c:strCache>
            </c:strRef>
          </c:cat>
          <c:val>
            <c:numRef>
              <c:f>Sheet1!$B$2:$B$14</c:f>
              <c:numCache>
                <c:formatCode>General</c:formatCode>
                <c:ptCount val="13"/>
                <c:pt idx="0">
                  <c:v>6</c:v>
                </c:pt>
                <c:pt idx="1">
                  <c:v>59</c:v>
                </c:pt>
                <c:pt idx="2">
                  <c:v>70</c:v>
                </c:pt>
                <c:pt idx="3">
                  <c:v>25</c:v>
                </c:pt>
                <c:pt idx="4">
                  <c:v>15</c:v>
                </c:pt>
                <c:pt idx="5">
                  <c:v>22</c:v>
                </c:pt>
                <c:pt idx="6">
                  <c:v>114</c:v>
                </c:pt>
                <c:pt idx="7">
                  <c:v>23</c:v>
                </c:pt>
                <c:pt idx="8">
                  <c:v>61</c:v>
                </c:pt>
                <c:pt idx="9">
                  <c:v>268</c:v>
                </c:pt>
                <c:pt idx="10">
                  <c:v>2</c:v>
                </c:pt>
                <c:pt idx="11">
                  <c:v>2</c:v>
                </c:pt>
                <c:pt idx="12">
                  <c:v>36</c:v>
                </c:pt>
              </c:numCache>
            </c:numRef>
          </c:val>
        </c:ser>
        <c:dLbls>
          <c:showLegendKey val="0"/>
          <c:showVal val="0"/>
          <c:showCatName val="0"/>
          <c:showSerName val="0"/>
          <c:showPercent val="0"/>
          <c:showBubbleSize val="0"/>
          <c:showLeaderLines val="1"/>
        </c:dLbls>
        <c:firstSliceAng val="0"/>
      </c:pieChart>
    </c:plotArea>
    <c:legend>
      <c:legendPos val="r"/>
      <c:legendEntry>
        <c:idx val="2"/>
        <c:txPr>
          <a:bodyPr/>
          <a:lstStyle/>
          <a:p>
            <a:pPr>
              <a:defRPr sz="1400" b="0" i="0" baseline="0"/>
            </a:pPr>
            <a:endParaRPr lang="en-US"/>
          </a:p>
        </c:txPr>
      </c:legendEntry>
      <c:legendEntry>
        <c:idx val="4"/>
        <c:txPr>
          <a:bodyPr/>
          <a:lstStyle/>
          <a:p>
            <a:pPr>
              <a:defRPr sz="1400" i="1" baseline="0"/>
            </a:pPr>
            <a:endParaRPr lang="en-US"/>
          </a:p>
        </c:txPr>
      </c:legendEntry>
      <c:layout>
        <c:manualLayout>
          <c:xMode val="edge"/>
          <c:yMode val="edge"/>
          <c:x val="0.63350702298094641"/>
          <c:y val="9.3566469468041299E-2"/>
          <c:w val="0.32614379899608509"/>
          <c:h val="0.8275859187048169"/>
        </c:manualLayout>
      </c:layout>
      <c:overlay val="0"/>
      <c:txPr>
        <a:bodyPr/>
        <a:lstStyle/>
        <a:p>
          <a:pPr>
            <a:defRPr sz="1400" baseline="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explosion val="25"/>
          <c:dPt>
            <c:idx val="6"/>
            <c:bubble3D val="0"/>
            <c:explosion val="26"/>
          </c:dPt>
          <c:dLbls>
            <c:dLbl>
              <c:idx val="0"/>
              <c:layout>
                <c:manualLayout>
                  <c:x val="-0.1290219344583691"/>
                  <c:y val="-0.16209583733799765"/>
                </c:manualLayout>
              </c:layout>
              <c:showLegendKey val="0"/>
              <c:showVal val="0"/>
              <c:showCatName val="0"/>
              <c:showSerName val="0"/>
              <c:showPercent val="1"/>
              <c:showBubbleSize val="0"/>
            </c:dLbl>
            <c:dLbl>
              <c:idx val="1"/>
              <c:layout>
                <c:manualLayout>
                  <c:x val="2.9001312335958006E-2"/>
                  <c:y val="3.9271289005540971E-2"/>
                </c:manualLayout>
              </c:layout>
              <c:showLegendKey val="0"/>
              <c:showVal val="0"/>
              <c:showCatName val="0"/>
              <c:showSerName val="0"/>
              <c:showPercent val="1"/>
              <c:showBubbleSize val="0"/>
            </c:dLbl>
            <c:dLbl>
              <c:idx val="2"/>
              <c:layout>
                <c:manualLayout>
                  <c:x val="6.7156058617672792E-2"/>
                  <c:y val="8.7234251968503942E-2"/>
                </c:manualLayout>
              </c:layout>
              <c:showLegendKey val="0"/>
              <c:showVal val="0"/>
              <c:showCatName val="0"/>
              <c:showSerName val="0"/>
              <c:showPercent val="1"/>
              <c:showBubbleSize val="0"/>
            </c:dLbl>
            <c:dLbl>
              <c:idx val="3"/>
              <c:layout>
                <c:manualLayout>
                  <c:x val="1.8562554680664915E-2"/>
                  <c:y val="9.0678769320501604E-2"/>
                </c:manualLayout>
              </c:layout>
              <c:showLegendKey val="0"/>
              <c:showVal val="0"/>
              <c:showCatName val="0"/>
              <c:showSerName val="0"/>
              <c:showPercent val="1"/>
              <c:showBubbleSize val="0"/>
            </c:dLbl>
            <c:dLbl>
              <c:idx val="4"/>
              <c:layout>
                <c:manualLayout>
                  <c:x val="2.2873797025371827E-2"/>
                  <c:y val="-6.7358194808982211E-2"/>
                </c:manualLayout>
              </c:layout>
              <c:showLegendKey val="0"/>
              <c:showVal val="0"/>
              <c:showCatName val="0"/>
              <c:showSerName val="0"/>
              <c:showPercent val="1"/>
              <c:showBubbleSize val="0"/>
            </c:dLbl>
            <c:dLbl>
              <c:idx val="5"/>
              <c:layout>
                <c:manualLayout>
                  <c:x val="-3.8316929133858264E-2"/>
                  <c:y val="-8.2128171478565173E-2"/>
                </c:manualLayout>
              </c:layout>
              <c:tx>
                <c:rich>
                  <a:bodyPr/>
                  <a:lstStyle/>
                  <a:p>
                    <a:r>
                      <a:rPr lang="en-US" dirty="0"/>
                      <a:t>3.03%</a:t>
                    </a:r>
                  </a:p>
                </c:rich>
              </c:tx>
              <c:showLegendKey val="0"/>
              <c:showVal val="0"/>
              <c:showCatName val="0"/>
              <c:showSerName val="0"/>
              <c:showPercent val="1"/>
              <c:showBubbleSize val="0"/>
            </c:dLbl>
            <c:dLbl>
              <c:idx val="6"/>
              <c:layout>
                <c:manualLayout>
                  <c:x val="5.6557305336832897E-2"/>
                  <c:y val="-7.3719014289880438E-2"/>
                </c:manualLayout>
              </c:layout>
              <c:showLegendKey val="0"/>
              <c:showVal val="0"/>
              <c:showCatName val="0"/>
              <c:showSerName val="0"/>
              <c:showPercent val="1"/>
              <c:showBubbleSize val="0"/>
            </c:dLbl>
            <c:numFmt formatCode="0.00%" sourceLinked="0"/>
            <c:showLegendKey val="0"/>
            <c:showVal val="0"/>
            <c:showCatName val="0"/>
            <c:showSerName val="0"/>
            <c:showPercent val="1"/>
            <c:showBubbleSize val="0"/>
            <c:showLeaderLines val="1"/>
          </c:dLbls>
          <c:cat>
            <c:strRef>
              <c:f>'Pie Chart'!$A$3:$A$9</c:f>
              <c:strCache>
                <c:ptCount val="7"/>
                <c:pt idx="0">
                  <c:v>Teachers</c:v>
                </c:pt>
                <c:pt idx="1">
                  <c:v>TIAs</c:v>
                </c:pt>
                <c:pt idx="2">
                  <c:v>Other Support Staff</c:v>
                </c:pt>
                <c:pt idx="3">
                  <c:v>Supplies &amp; Textbooks</c:v>
                </c:pt>
                <c:pt idx="4">
                  <c:v>Out of District Tuition</c:v>
                </c:pt>
                <c:pt idx="5">
                  <c:v>Contracted Services</c:v>
                </c:pt>
                <c:pt idx="6">
                  <c:v>Transportation</c:v>
                </c:pt>
              </c:strCache>
            </c:strRef>
          </c:cat>
          <c:val>
            <c:numRef>
              <c:f>'Pie Chart'!$B$3:$B$9</c:f>
              <c:numCache>
                <c:formatCode>"$"#,##0</c:formatCode>
                <c:ptCount val="7"/>
                <c:pt idx="0">
                  <c:v>5908249</c:v>
                </c:pt>
                <c:pt idx="1">
                  <c:v>819325</c:v>
                </c:pt>
                <c:pt idx="2">
                  <c:v>3465951</c:v>
                </c:pt>
                <c:pt idx="3">
                  <c:v>159912</c:v>
                </c:pt>
                <c:pt idx="4">
                  <c:v>2495229</c:v>
                </c:pt>
                <c:pt idx="5">
                  <c:v>385132</c:v>
                </c:pt>
                <c:pt idx="6">
                  <c:v>671432</c:v>
                </c:pt>
              </c:numCache>
            </c:numRef>
          </c:val>
        </c:ser>
        <c:ser>
          <c:idx val="1"/>
          <c:order val="1"/>
          <c:explosion val="25"/>
          <c:cat>
            <c:strRef>
              <c:f>'Pie Chart'!$A$3:$A$9</c:f>
              <c:strCache>
                <c:ptCount val="7"/>
                <c:pt idx="0">
                  <c:v>Teachers</c:v>
                </c:pt>
                <c:pt idx="1">
                  <c:v>TIAs</c:v>
                </c:pt>
                <c:pt idx="2">
                  <c:v>Other Support Staff</c:v>
                </c:pt>
                <c:pt idx="3">
                  <c:v>Supplies &amp; Textbooks</c:v>
                </c:pt>
                <c:pt idx="4">
                  <c:v>Out of District Tuition</c:v>
                </c:pt>
                <c:pt idx="5">
                  <c:v>Contracted Services</c:v>
                </c:pt>
                <c:pt idx="6">
                  <c:v>Transportation</c:v>
                </c:pt>
              </c:strCache>
            </c:strRef>
          </c:cat>
          <c:val>
            <c:numRef>
              <c:f>'Pie Chart'!$C$3:$C$9</c:f>
              <c:numCache>
                <c:formatCode>0.00%</c:formatCode>
                <c:ptCount val="7"/>
                <c:pt idx="0">
                  <c:v>0.49275855598136803</c:v>
                </c:pt>
                <c:pt idx="1">
                  <c:v>6.8333173479898077E-2</c:v>
                </c:pt>
                <c:pt idx="2">
                  <c:v>0.28906652543963168</c:v>
                </c:pt>
                <c:pt idx="3">
                  <c:v>1.3336947410999863E-2</c:v>
                </c:pt>
                <c:pt idx="4">
                  <c:v>0.2081065708102067</c:v>
                </c:pt>
                <c:pt idx="5">
                  <c:v>3.0300000000000001E-2</c:v>
                </c:pt>
                <c:pt idx="6">
                  <c:v>5.5998632210606206E-2</c:v>
                </c:pt>
              </c:numCache>
            </c:numRef>
          </c:val>
        </c:ser>
        <c:dLbls>
          <c:showLegendKey val="0"/>
          <c:showVal val="0"/>
          <c:showCatName val="0"/>
          <c:showSerName val="0"/>
          <c:showPercent val="0"/>
          <c:showBubbleSize val="0"/>
          <c:showLeaderLines val="1"/>
        </c:dLbls>
      </c:pie3DChart>
    </c:plotArea>
    <c:legend>
      <c:legendPos val="r"/>
      <c:legendEntry>
        <c:idx val="0"/>
        <c:txPr>
          <a:bodyPr/>
          <a:lstStyle/>
          <a:p>
            <a:pPr>
              <a:defRPr sz="1100"/>
            </a:pPr>
            <a:endParaRPr lang="en-US"/>
          </a:p>
        </c:txPr>
      </c:legendEntry>
      <c:legendEntry>
        <c:idx val="1"/>
        <c:txPr>
          <a:bodyPr/>
          <a:lstStyle/>
          <a:p>
            <a:pPr>
              <a:defRPr sz="1100"/>
            </a:pPr>
            <a:endParaRPr lang="en-US"/>
          </a:p>
        </c:txPr>
      </c:legendEntry>
      <c:legendEntry>
        <c:idx val="2"/>
        <c:txPr>
          <a:bodyPr/>
          <a:lstStyle/>
          <a:p>
            <a:pPr>
              <a:defRPr sz="1100"/>
            </a:pPr>
            <a:endParaRPr lang="en-US"/>
          </a:p>
        </c:txPr>
      </c:legendEntry>
      <c:legendEntry>
        <c:idx val="3"/>
        <c:txPr>
          <a:bodyPr/>
          <a:lstStyle/>
          <a:p>
            <a:pPr>
              <a:defRPr sz="1100"/>
            </a:pPr>
            <a:endParaRPr lang="en-US"/>
          </a:p>
        </c:txPr>
      </c:legendEntry>
      <c:legendEntry>
        <c:idx val="4"/>
        <c:txPr>
          <a:bodyPr/>
          <a:lstStyle/>
          <a:p>
            <a:pPr>
              <a:defRPr sz="1100"/>
            </a:pPr>
            <a:endParaRPr lang="en-US"/>
          </a:p>
        </c:txPr>
      </c:legendEntry>
      <c:legendEntry>
        <c:idx val="5"/>
        <c:txPr>
          <a:bodyPr/>
          <a:lstStyle/>
          <a:p>
            <a:pPr>
              <a:defRPr sz="1100"/>
            </a:pPr>
            <a:endParaRPr lang="en-US"/>
          </a:p>
        </c:txPr>
      </c:legendEntry>
      <c:legendEntry>
        <c:idx val="6"/>
        <c:txPr>
          <a:bodyPr/>
          <a:lstStyle/>
          <a:p>
            <a:pPr>
              <a:defRPr sz="1100"/>
            </a:pPr>
            <a:endParaRPr lang="en-US"/>
          </a:p>
        </c:txPr>
      </c:legendEntry>
      <c:layout>
        <c:manualLayout>
          <c:xMode val="edge"/>
          <c:yMode val="edge"/>
          <c:x val="0.74348028401324506"/>
          <c:y val="0.29342797275435339"/>
          <c:w val="0.21461864650136456"/>
          <c:h val="0.45256786040486408"/>
        </c:manualLayout>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1B1800-D28D-428C-967C-76175BFA9CE8}" type="doc">
      <dgm:prSet loTypeId="urn:microsoft.com/office/officeart/2005/8/layout/hList6" loCatId="list" qsTypeId="urn:microsoft.com/office/officeart/2005/8/quickstyle/simple1" qsCatId="simple" csTypeId="urn:microsoft.com/office/officeart/2005/8/colors/accent1_3" csCatId="accent1" phldr="1"/>
      <dgm:spPr/>
      <dgm:t>
        <a:bodyPr/>
        <a:lstStyle/>
        <a:p>
          <a:endParaRPr lang="en-US"/>
        </a:p>
      </dgm:t>
    </dgm:pt>
    <dgm:pt modelId="{8D2724CE-BC50-4F26-A690-790A146AFDA9}">
      <dgm:prSet phldrT="[Text]"/>
      <dgm:spPr>
        <a:solidFill>
          <a:srgbClr val="006600"/>
        </a:solidFill>
      </dgm:spPr>
      <dgm:t>
        <a:bodyPr/>
        <a:lstStyle/>
        <a:p>
          <a:r>
            <a:rPr lang="en-US" dirty="0" smtClean="0">
              <a:solidFill>
                <a:schemeClr val="bg1"/>
              </a:solidFill>
              <a:latin typeface="Arial" pitchFamily="34" charset="0"/>
              <a:cs typeface="Arial" pitchFamily="34" charset="0"/>
            </a:rPr>
            <a:t>The student has one (1) or more of the fourteen (14) disabilities defined in </a:t>
          </a:r>
          <a:r>
            <a:rPr lang="en-US" u="sng" dirty="0" smtClean="0">
              <a:solidFill>
                <a:schemeClr val="bg1"/>
              </a:solidFill>
              <a:latin typeface="Arial" pitchFamily="34" charset="0"/>
              <a:cs typeface="Arial" pitchFamily="34" charset="0"/>
            </a:rPr>
            <a:t>N.J.A.C.</a:t>
          </a:r>
          <a:r>
            <a:rPr lang="en-US" u="none" dirty="0" smtClean="0">
              <a:solidFill>
                <a:schemeClr val="bg1"/>
              </a:solidFill>
              <a:latin typeface="Arial" pitchFamily="34" charset="0"/>
              <a:cs typeface="Arial" pitchFamily="34" charset="0"/>
            </a:rPr>
            <a:t> 6A:14-3.5(c); </a:t>
          </a:r>
          <a:r>
            <a:rPr lang="en-US" b="1" u="none" dirty="0" smtClean="0">
              <a:solidFill>
                <a:schemeClr val="bg1"/>
              </a:solidFill>
              <a:latin typeface="Arial" pitchFamily="34" charset="0"/>
              <a:cs typeface="Arial" pitchFamily="34" charset="0"/>
            </a:rPr>
            <a:t>AND</a:t>
          </a:r>
          <a:endParaRPr lang="en-US" b="1" dirty="0">
            <a:solidFill>
              <a:schemeClr val="bg1"/>
            </a:solidFill>
            <a:latin typeface="Arial" pitchFamily="34" charset="0"/>
            <a:cs typeface="Arial" pitchFamily="34" charset="0"/>
          </a:endParaRPr>
        </a:p>
      </dgm:t>
    </dgm:pt>
    <dgm:pt modelId="{304384DD-6200-4552-AD0B-D96DFF69820D}" type="parTrans" cxnId="{50BDAD21-271C-412D-824A-A1E911488200}">
      <dgm:prSet/>
      <dgm:spPr/>
      <dgm:t>
        <a:bodyPr/>
        <a:lstStyle/>
        <a:p>
          <a:endParaRPr lang="en-US"/>
        </a:p>
      </dgm:t>
    </dgm:pt>
    <dgm:pt modelId="{59F32641-7127-4D0D-99C6-80ED216919B2}" type="sibTrans" cxnId="{50BDAD21-271C-412D-824A-A1E911488200}">
      <dgm:prSet/>
      <dgm:spPr/>
      <dgm:t>
        <a:bodyPr/>
        <a:lstStyle/>
        <a:p>
          <a:endParaRPr lang="en-US"/>
        </a:p>
      </dgm:t>
    </dgm:pt>
    <dgm:pt modelId="{9EE97CE8-9944-4CAC-8203-8581BE22B260}">
      <dgm:prSet phldrT="[Text]"/>
      <dgm:spPr>
        <a:solidFill>
          <a:srgbClr val="006600"/>
        </a:solidFill>
      </dgm:spPr>
      <dgm:t>
        <a:bodyPr/>
        <a:lstStyle/>
        <a:p>
          <a:r>
            <a:rPr lang="en-US" dirty="0" smtClean="0">
              <a:solidFill>
                <a:schemeClr val="bg1"/>
              </a:solidFill>
              <a:latin typeface="Arial" pitchFamily="34" charset="0"/>
              <a:cs typeface="Arial" pitchFamily="34" charset="0"/>
            </a:rPr>
            <a:t>The student is in need of special education and related services</a:t>
          </a:r>
          <a:r>
            <a:rPr lang="en-US" dirty="0" smtClean="0">
              <a:latin typeface="Arial" pitchFamily="34" charset="0"/>
              <a:cs typeface="Arial" pitchFamily="34" charset="0"/>
            </a:rPr>
            <a:t>.</a:t>
          </a:r>
          <a:endParaRPr lang="en-US" dirty="0">
            <a:latin typeface="Arial" pitchFamily="34" charset="0"/>
            <a:cs typeface="Arial" pitchFamily="34" charset="0"/>
          </a:endParaRPr>
        </a:p>
      </dgm:t>
    </dgm:pt>
    <dgm:pt modelId="{A4760104-8798-4939-A341-CE2272CCBB8C}" type="parTrans" cxnId="{F3FF8515-BB93-45FD-B073-02867BFE3278}">
      <dgm:prSet/>
      <dgm:spPr/>
      <dgm:t>
        <a:bodyPr/>
        <a:lstStyle/>
        <a:p>
          <a:endParaRPr lang="en-US"/>
        </a:p>
      </dgm:t>
    </dgm:pt>
    <dgm:pt modelId="{BA324C30-BC1E-4021-BD28-B9A0695E0206}" type="sibTrans" cxnId="{F3FF8515-BB93-45FD-B073-02867BFE3278}">
      <dgm:prSet/>
      <dgm:spPr/>
      <dgm:t>
        <a:bodyPr/>
        <a:lstStyle/>
        <a:p>
          <a:endParaRPr lang="en-US"/>
        </a:p>
      </dgm:t>
    </dgm:pt>
    <dgm:pt modelId="{352DE7F8-3689-4969-AA97-F86023618F08}">
      <dgm:prSet phldrT="[Text]"/>
      <dgm:spPr>
        <a:solidFill>
          <a:srgbClr val="006600"/>
        </a:solidFill>
      </dgm:spPr>
      <dgm:t>
        <a:bodyPr/>
        <a:lstStyle/>
        <a:p>
          <a:r>
            <a:rPr lang="en-US" dirty="0" smtClean="0">
              <a:solidFill>
                <a:schemeClr val="bg1"/>
              </a:solidFill>
              <a:latin typeface="Arial" pitchFamily="34" charset="0"/>
              <a:cs typeface="Arial" pitchFamily="34" charset="0"/>
            </a:rPr>
            <a:t>The disability adversely affects the student’s educational performance; </a:t>
          </a:r>
          <a:r>
            <a:rPr lang="en-US" b="1" dirty="0" smtClean="0">
              <a:solidFill>
                <a:schemeClr val="bg1"/>
              </a:solidFill>
              <a:latin typeface="Arial" pitchFamily="34" charset="0"/>
              <a:cs typeface="Arial" pitchFamily="34" charset="0"/>
            </a:rPr>
            <a:t>AND</a:t>
          </a:r>
          <a:endParaRPr lang="en-US" b="1" dirty="0">
            <a:solidFill>
              <a:schemeClr val="bg1"/>
            </a:solidFill>
            <a:latin typeface="Arial" pitchFamily="34" charset="0"/>
            <a:cs typeface="Arial" pitchFamily="34" charset="0"/>
          </a:endParaRPr>
        </a:p>
      </dgm:t>
    </dgm:pt>
    <dgm:pt modelId="{25272E7B-6F6F-4DA8-9D18-8D6CD7A7F934}" type="parTrans" cxnId="{81B122C1-F8D7-48D4-BA95-13883C25B071}">
      <dgm:prSet/>
      <dgm:spPr/>
      <dgm:t>
        <a:bodyPr/>
        <a:lstStyle/>
        <a:p>
          <a:endParaRPr lang="en-US"/>
        </a:p>
      </dgm:t>
    </dgm:pt>
    <dgm:pt modelId="{ACEF8CBB-E472-4E6A-88D9-EA368BCEA1A3}" type="sibTrans" cxnId="{81B122C1-F8D7-48D4-BA95-13883C25B071}">
      <dgm:prSet/>
      <dgm:spPr/>
      <dgm:t>
        <a:bodyPr/>
        <a:lstStyle/>
        <a:p>
          <a:endParaRPr lang="en-US"/>
        </a:p>
      </dgm:t>
    </dgm:pt>
    <dgm:pt modelId="{8DC27DC5-0F1F-4D4E-95F1-AB943167CCC8}" type="pres">
      <dgm:prSet presAssocID="{611B1800-D28D-428C-967C-76175BFA9CE8}" presName="Name0" presStyleCnt="0">
        <dgm:presLayoutVars>
          <dgm:dir/>
          <dgm:resizeHandles val="exact"/>
        </dgm:presLayoutVars>
      </dgm:prSet>
      <dgm:spPr/>
      <dgm:t>
        <a:bodyPr/>
        <a:lstStyle/>
        <a:p>
          <a:endParaRPr lang="en-US"/>
        </a:p>
      </dgm:t>
    </dgm:pt>
    <dgm:pt modelId="{AB572C07-48B3-48C0-8520-A2C8C2620AB8}" type="pres">
      <dgm:prSet presAssocID="{8D2724CE-BC50-4F26-A690-790A146AFDA9}" presName="node" presStyleLbl="node1" presStyleIdx="0" presStyleCnt="3">
        <dgm:presLayoutVars>
          <dgm:bulletEnabled val="1"/>
        </dgm:presLayoutVars>
      </dgm:prSet>
      <dgm:spPr/>
      <dgm:t>
        <a:bodyPr/>
        <a:lstStyle/>
        <a:p>
          <a:endParaRPr lang="en-US"/>
        </a:p>
      </dgm:t>
    </dgm:pt>
    <dgm:pt modelId="{A7E1FB16-52E1-4852-B22A-4C3E66486C73}" type="pres">
      <dgm:prSet presAssocID="{59F32641-7127-4D0D-99C6-80ED216919B2}" presName="sibTrans" presStyleCnt="0"/>
      <dgm:spPr/>
      <dgm:t>
        <a:bodyPr/>
        <a:lstStyle/>
        <a:p>
          <a:endParaRPr lang="en-US"/>
        </a:p>
      </dgm:t>
    </dgm:pt>
    <dgm:pt modelId="{9DC16C2A-CAB4-49D3-B875-D7E6B5AFF452}" type="pres">
      <dgm:prSet presAssocID="{352DE7F8-3689-4969-AA97-F86023618F08}" presName="node" presStyleLbl="node1" presStyleIdx="1" presStyleCnt="3">
        <dgm:presLayoutVars>
          <dgm:bulletEnabled val="1"/>
        </dgm:presLayoutVars>
      </dgm:prSet>
      <dgm:spPr/>
      <dgm:t>
        <a:bodyPr/>
        <a:lstStyle/>
        <a:p>
          <a:endParaRPr lang="en-US"/>
        </a:p>
      </dgm:t>
    </dgm:pt>
    <dgm:pt modelId="{52B58608-3DDC-480F-9960-73DCF0DC5290}" type="pres">
      <dgm:prSet presAssocID="{ACEF8CBB-E472-4E6A-88D9-EA368BCEA1A3}" presName="sibTrans" presStyleCnt="0"/>
      <dgm:spPr/>
      <dgm:t>
        <a:bodyPr/>
        <a:lstStyle/>
        <a:p>
          <a:endParaRPr lang="en-US"/>
        </a:p>
      </dgm:t>
    </dgm:pt>
    <dgm:pt modelId="{B86E28C5-4857-4109-8C27-5AB7DC4C29C3}" type="pres">
      <dgm:prSet presAssocID="{9EE97CE8-9944-4CAC-8203-8581BE22B260}" presName="node" presStyleLbl="node1" presStyleIdx="2" presStyleCnt="3">
        <dgm:presLayoutVars>
          <dgm:bulletEnabled val="1"/>
        </dgm:presLayoutVars>
      </dgm:prSet>
      <dgm:spPr/>
      <dgm:t>
        <a:bodyPr/>
        <a:lstStyle/>
        <a:p>
          <a:endParaRPr lang="en-US"/>
        </a:p>
      </dgm:t>
    </dgm:pt>
  </dgm:ptLst>
  <dgm:cxnLst>
    <dgm:cxn modelId="{A37B775C-1C1F-481C-B714-C504361A96CC}" type="presOf" srcId="{8D2724CE-BC50-4F26-A690-790A146AFDA9}" destId="{AB572C07-48B3-48C0-8520-A2C8C2620AB8}" srcOrd="0" destOrd="0" presId="urn:microsoft.com/office/officeart/2005/8/layout/hList6"/>
    <dgm:cxn modelId="{F3FF8515-BB93-45FD-B073-02867BFE3278}" srcId="{611B1800-D28D-428C-967C-76175BFA9CE8}" destId="{9EE97CE8-9944-4CAC-8203-8581BE22B260}" srcOrd="2" destOrd="0" parTransId="{A4760104-8798-4939-A341-CE2272CCBB8C}" sibTransId="{BA324C30-BC1E-4021-BD28-B9A0695E0206}"/>
    <dgm:cxn modelId="{81B122C1-F8D7-48D4-BA95-13883C25B071}" srcId="{611B1800-D28D-428C-967C-76175BFA9CE8}" destId="{352DE7F8-3689-4969-AA97-F86023618F08}" srcOrd="1" destOrd="0" parTransId="{25272E7B-6F6F-4DA8-9D18-8D6CD7A7F934}" sibTransId="{ACEF8CBB-E472-4E6A-88D9-EA368BCEA1A3}"/>
    <dgm:cxn modelId="{50BDAD21-271C-412D-824A-A1E911488200}" srcId="{611B1800-D28D-428C-967C-76175BFA9CE8}" destId="{8D2724CE-BC50-4F26-A690-790A146AFDA9}" srcOrd="0" destOrd="0" parTransId="{304384DD-6200-4552-AD0B-D96DFF69820D}" sibTransId="{59F32641-7127-4D0D-99C6-80ED216919B2}"/>
    <dgm:cxn modelId="{66829702-7D7B-435A-BFE6-15C4BE634521}" type="presOf" srcId="{352DE7F8-3689-4969-AA97-F86023618F08}" destId="{9DC16C2A-CAB4-49D3-B875-D7E6B5AFF452}" srcOrd="0" destOrd="0" presId="urn:microsoft.com/office/officeart/2005/8/layout/hList6"/>
    <dgm:cxn modelId="{E4E8FB17-7F74-4420-A2AD-AA8912A7FA9F}" type="presOf" srcId="{611B1800-D28D-428C-967C-76175BFA9CE8}" destId="{8DC27DC5-0F1F-4D4E-95F1-AB943167CCC8}" srcOrd="0" destOrd="0" presId="urn:microsoft.com/office/officeart/2005/8/layout/hList6"/>
    <dgm:cxn modelId="{6CD86033-F10B-436A-85CE-0F5F1071DACF}" type="presOf" srcId="{9EE97CE8-9944-4CAC-8203-8581BE22B260}" destId="{B86E28C5-4857-4109-8C27-5AB7DC4C29C3}" srcOrd="0" destOrd="0" presId="urn:microsoft.com/office/officeart/2005/8/layout/hList6"/>
    <dgm:cxn modelId="{2E84E0DE-0F63-4E6B-9DDF-45FD5E0FB462}" type="presParOf" srcId="{8DC27DC5-0F1F-4D4E-95F1-AB943167CCC8}" destId="{AB572C07-48B3-48C0-8520-A2C8C2620AB8}" srcOrd="0" destOrd="0" presId="urn:microsoft.com/office/officeart/2005/8/layout/hList6"/>
    <dgm:cxn modelId="{48F2FC13-D05E-4283-92A0-DD2DA4462451}" type="presParOf" srcId="{8DC27DC5-0F1F-4D4E-95F1-AB943167CCC8}" destId="{A7E1FB16-52E1-4852-B22A-4C3E66486C73}" srcOrd="1" destOrd="0" presId="urn:microsoft.com/office/officeart/2005/8/layout/hList6"/>
    <dgm:cxn modelId="{5A531D8B-F65A-4B0F-B085-C115F04D1056}" type="presParOf" srcId="{8DC27DC5-0F1F-4D4E-95F1-AB943167CCC8}" destId="{9DC16C2A-CAB4-49D3-B875-D7E6B5AFF452}" srcOrd="2" destOrd="0" presId="urn:microsoft.com/office/officeart/2005/8/layout/hList6"/>
    <dgm:cxn modelId="{FC37BE61-5F3E-4258-ABE7-ED1DB6B11AF8}" type="presParOf" srcId="{8DC27DC5-0F1F-4D4E-95F1-AB943167CCC8}" destId="{52B58608-3DDC-480F-9960-73DCF0DC5290}" srcOrd="3" destOrd="0" presId="urn:microsoft.com/office/officeart/2005/8/layout/hList6"/>
    <dgm:cxn modelId="{F711B114-8EB6-4096-B281-31FD064BDFF5}" type="presParOf" srcId="{8DC27DC5-0F1F-4D4E-95F1-AB943167CCC8}" destId="{B86E28C5-4857-4109-8C27-5AB7DC4C29C3}"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572C07-48B3-48C0-8520-A2C8C2620AB8}">
      <dsp:nvSpPr>
        <dsp:cNvPr id="0" name=""/>
        <dsp:cNvSpPr/>
      </dsp:nvSpPr>
      <dsp:spPr>
        <a:xfrm rot="16200000">
          <a:off x="-230925" y="231948"/>
          <a:ext cx="3124200" cy="2660302"/>
        </a:xfrm>
        <a:prstGeom prst="flowChartManualOperation">
          <a:avLst/>
        </a:prstGeom>
        <a:solidFill>
          <a:srgbClr val="00660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255" bIns="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latin typeface="Arial" pitchFamily="34" charset="0"/>
              <a:cs typeface="Arial" pitchFamily="34" charset="0"/>
            </a:rPr>
            <a:t>The student has one (1) or more of the fourteen (14) disabilities defined in </a:t>
          </a:r>
          <a:r>
            <a:rPr lang="en-US" sz="2200" u="sng" kern="1200" dirty="0" smtClean="0">
              <a:solidFill>
                <a:schemeClr val="bg1"/>
              </a:solidFill>
              <a:latin typeface="Arial" pitchFamily="34" charset="0"/>
              <a:cs typeface="Arial" pitchFamily="34" charset="0"/>
            </a:rPr>
            <a:t>N.J.A.C.</a:t>
          </a:r>
          <a:r>
            <a:rPr lang="en-US" sz="2200" u="none" kern="1200" dirty="0" smtClean="0">
              <a:solidFill>
                <a:schemeClr val="bg1"/>
              </a:solidFill>
              <a:latin typeface="Arial" pitchFamily="34" charset="0"/>
              <a:cs typeface="Arial" pitchFamily="34" charset="0"/>
            </a:rPr>
            <a:t> 6A:14-3.5(c); </a:t>
          </a:r>
          <a:r>
            <a:rPr lang="en-US" sz="2200" b="1" u="none" kern="1200" dirty="0" smtClean="0">
              <a:solidFill>
                <a:schemeClr val="bg1"/>
              </a:solidFill>
              <a:latin typeface="Arial" pitchFamily="34" charset="0"/>
              <a:cs typeface="Arial" pitchFamily="34" charset="0"/>
            </a:rPr>
            <a:t>AND</a:t>
          </a:r>
          <a:endParaRPr lang="en-US" sz="2200" b="1" kern="1200" dirty="0">
            <a:solidFill>
              <a:schemeClr val="bg1"/>
            </a:solidFill>
            <a:latin typeface="Arial" pitchFamily="34" charset="0"/>
            <a:cs typeface="Arial" pitchFamily="34" charset="0"/>
          </a:endParaRPr>
        </a:p>
      </dsp:txBody>
      <dsp:txXfrm rot="5400000">
        <a:off x="1024" y="624839"/>
        <a:ext cx="2660302" cy="1874520"/>
      </dsp:txXfrm>
    </dsp:sp>
    <dsp:sp modelId="{9DC16C2A-CAB4-49D3-B875-D7E6B5AFF452}">
      <dsp:nvSpPr>
        <dsp:cNvPr id="0" name=""/>
        <dsp:cNvSpPr/>
      </dsp:nvSpPr>
      <dsp:spPr>
        <a:xfrm rot="16200000">
          <a:off x="2628900" y="231948"/>
          <a:ext cx="3124200" cy="2660302"/>
        </a:xfrm>
        <a:prstGeom prst="flowChartManualOperation">
          <a:avLst/>
        </a:prstGeom>
        <a:solidFill>
          <a:srgbClr val="00660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255" bIns="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latin typeface="Arial" pitchFamily="34" charset="0"/>
              <a:cs typeface="Arial" pitchFamily="34" charset="0"/>
            </a:rPr>
            <a:t>The disability adversely affects the student’s educational performance; </a:t>
          </a:r>
          <a:r>
            <a:rPr lang="en-US" sz="2200" b="1" kern="1200" dirty="0" smtClean="0">
              <a:solidFill>
                <a:schemeClr val="bg1"/>
              </a:solidFill>
              <a:latin typeface="Arial" pitchFamily="34" charset="0"/>
              <a:cs typeface="Arial" pitchFamily="34" charset="0"/>
            </a:rPr>
            <a:t>AND</a:t>
          </a:r>
          <a:endParaRPr lang="en-US" sz="2200" b="1" kern="1200" dirty="0">
            <a:solidFill>
              <a:schemeClr val="bg1"/>
            </a:solidFill>
            <a:latin typeface="Arial" pitchFamily="34" charset="0"/>
            <a:cs typeface="Arial" pitchFamily="34" charset="0"/>
          </a:endParaRPr>
        </a:p>
      </dsp:txBody>
      <dsp:txXfrm rot="5400000">
        <a:off x="2860849" y="624839"/>
        <a:ext cx="2660302" cy="1874520"/>
      </dsp:txXfrm>
    </dsp:sp>
    <dsp:sp modelId="{B86E28C5-4857-4109-8C27-5AB7DC4C29C3}">
      <dsp:nvSpPr>
        <dsp:cNvPr id="0" name=""/>
        <dsp:cNvSpPr/>
      </dsp:nvSpPr>
      <dsp:spPr>
        <a:xfrm rot="16200000">
          <a:off x="5488725" y="231948"/>
          <a:ext cx="3124200" cy="2660302"/>
        </a:xfrm>
        <a:prstGeom prst="flowChartManualOperation">
          <a:avLst/>
        </a:prstGeom>
        <a:solidFill>
          <a:srgbClr val="006600"/>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2255" bIns="0" numCol="1" spcCol="1270" anchor="ctr" anchorCtr="0">
          <a:noAutofit/>
        </a:bodyPr>
        <a:lstStyle/>
        <a:p>
          <a:pPr lvl="0" algn="ctr" defTabSz="977900">
            <a:lnSpc>
              <a:spcPct val="90000"/>
            </a:lnSpc>
            <a:spcBef>
              <a:spcPct val="0"/>
            </a:spcBef>
            <a:spcAft>
              <a:spcPct val="35000"/>
            </a:spcAft>
          </a:pPr>
          <a:r>
            <a:rPr lang="en-US" sz="2200" kern="1200" dirty="0" smtClean="0">
              <a:solidFill>
                <a:schemeClr val="bg1"/>
              </a:solidFill>
              <a:latin typeface="Arial" pitchFamily="34" charset="0"/>
              <a:cs typeface="Arial" pitchFamily="34" charset="0"/>
            </a:rPr>
            <a:t>The student is in need of special education and related services</a:t>
          </a:r>
          <a:r>
            <a:rPr lang="en-US" sz="2200" kern="1200" dirty="0" smtClean="0">
              <a:latin typeface="Arial" pitchFamily="34" charset="0"/>
              <a:cs typeface="Arial" pitchFamily="34" charset="0"/>
            </a:rPr>
            <a:t>.</a:t>
          </a:r>
          <a:endParaRPr lang="en-US" sz="2200" kern="1200" dirty="0">
            <a:latin typeface="Arial" pitchFamily="34" charset="0"/>
            <a:cs typeface="Arial" pitchFamily="34" charset="0"/>
          </a:endParaRPr>
        </a:p>
      </dsp:txBody>
      <dsp:txXfrm rot="5400000">
        <a:off x="5720674" y="624839"/>
        <a:ext cx="2660302" cy="187452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0.57202</cdr:x>
      <cdr:y>0.93333</cdr:y>
    </cdr:from>
    <cdr:to>
      <cdr:x>0.88761</cdr:x>
      <cdr:y>1</cdr:y>
    </cdr:to>
    <cdr:sp macro="" textlink="">
      <cdr:nvSpPr>
        <cdr:cNvPr id="2" name="TextBox 1"/>
        <cdr:cNvSpPr txBox="1"/>
      </cdr:nvSpPr>
      <cdr:spPr>
        <a:xfrm xmlns:a="http://schemas.openxmlformats.org/drawingml/2006/main">
          <a:off x="4419600" y="4267201"/>
          <a:ext cx="2438400" cy="3047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5455"/>
          </a:xfrm>
          <a:prstGeom prst="rect">
            <a:avLst/>
          </a:prstGeom>
        </p:spPr>
        <p:txBody>
          <a:bodyPr vert="horz" lIns="93177" tIns="46589" rIns="93177" bIns="46589" rtlCol="0"/>
          <a:lstStyle>
            <a:lvl1pPr algn="r">
              <a:defRPr sz="1200"/>
            </a:lvl1pPr>
          </a:lstStyle>
          <a:p>
            <a:fld id="{1A548C37-722D-4828-A59A-C97F53B8EF38}" type="datetimeFigureOut">
              <a:rPr lang="en-US" smtClean="0"/>
              <a:t>2/24/2015</a:t>
            </a:fld>
            <a:endParaRPr lang="en-US" dirty="0"/>
          </a:p>
        </p:txBody>
      </p:sp>
      <p:sp>
        <p:nvSpPr>
          <p:cNvPr id="4" name="Footer Placeholder 3"/>
          <p:cNvSpPr>
            <a:spLocks noGrp="1"/>
          </p:cNvSpPr>
          <p:nvPr>
            <p:ph type="ftr" sz="quarter" idx="2"/>
          </p:nvPr>
        </p:nvSpPr>
        <p:spPr>
          <a:xfrm>
            <a:off x="0" y="8842030"/>
            <a:ext cx="3013763" cy="465455"/>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842030"/>
            <a:ext cx="3013763" cy="465455"/>
          </a:xfrm>
          <a:prstGeom prst="rect">
            <a:avLst/>
          </a:prstGeom>
        </p:spPr>
        <p:txBody>
          <a:bodyPr vert="horz" lIns="93177" tIns="46589" rIns="93177" bIns="46589" rtlCol="0" anchor="b"/>
          <a:lstStyle>
            <a:lvl1pPr algn="r">
              <a:defRPr sz="1200"/>
            </a:lvl1pPr>
          </a:lstStyle>
          <a:p>
            <a:fld id="{A8CA7BBD-FD17-41B0-81FC-EF2A40B4115D}" type="slidenum">
              <a:rPr lang="en-US" smtClean="0"/>
              <a:t>‹#›</a:t>
            </a:fld>
            <a:endParaRPr lang="en-US" dirty="0"/>
          </a:p>
        </p:txBody>
      </p:sp>
    </p:spTree>
    <p:extLst>
      <p:ext uri="{BB962C8B-B14F-4D97-AF65-F5344CB8AC3E}">
        <p14:creationId xmlns:p14="http://schemas.microsoft.com/office/powerpoint/2010/main" val="1708686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39466" y="0"/>
            <a:ext cx="3013763" cy="465455"/>
          </a:xfrm>
          <a:prstGeom prst="rect">
            <a:avLst/>
          </a:prstGeom>
        </p:spPr>
        <p:txBody>
          <a:bodyPr vert="horz" lIns="93177" tIns="46589" rIns="93177" bIns="46589" rtlCol="0"/>
          <a:lstStyle>
            <a:lvl1pPr algn="r">
              <a:defRPr sz="1200"/>
            </a:lvl1pPr>
          </a:lstStyle>
          <a:p>
            <a:fld id="{DD10D187-36FD-4BFB-8AC0-E502B01ABB9A}" type="datetimeFigureOut">
              <a:rPr lang="en-US" smtClean="0"/>
              <a:t>2/24/2015</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3763" cy="465455"/>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842030"/>
            <a:ext cx="3013763" cy="465455"/>
          </a:xfrm>
          <a:prstGeom prst="rect">
            <a:avLst/>
          </a:prstGeom>
        </p:spPr>
        <p:txBody>
          <a:bodyPr vert="horz" lIns="93177" tIns="46589" rIns="93177" bIns="46589" rtlCol="0" anchor="b"/>
          <a:lstStyle>
            <a:lvl1pPr algn="r">
              <a:defRPr sz="1200"/>
            </a:lvl1pPr>
          </a:lstStyle>
          <a:p>
            <a:fld id="{F5F342ED-092F-44EA-AB86-9BF2A4ADC667}" type="slidenum">
              <a:rPr lang="en-US" smtClean="0"/>
              <a:t>‹#›</a:t>
            </a:fld>
            <a:endParaRPr lang="en-US" dirty="0"/>
          </a:p>
        </p:txBody>
      </p:sp>
    </p:spTree>
    <p:extLst>
      <p:ext uri="{BB962C8B-B14F-4D97-AF65-F5344CB8AC3E}">
        <p14:creationId xmlns:p14="http://schemas.microsoft.com/office/powerpoint/2010/main" val="138214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F342ED-092F-44EA-AB86-9BF2A4ADC667}" type="slidenum">
              <a:rPr lang="en-US" smtClean="0"/>
              <a:t>4</a:t>
            </a:fld>
            <a:endParaRPr lang="en-US" dirty="0"/>
          </a:p>
        </p:txBody>
      </p:sp>
    </p:spTree>
    <p:extLst>
      <p:ext uri="{BB962C8B-B14F-4D97-AF65-F5344CB8AC3E}">
        <p14:creationId xmlns:p14="http://schemas.microsoft.com/office/powerpoint/2010/main" val="2515198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F5F342ED-092F-44EA-AB86-9BF2A4ADC667}" type="slidenum">
              <a:rPr lang="en-US" smtClean="0"/>
              <a:t>5</a:t>
            </a:fld>
            <a:endParaRPr lang="en-US" dirty="0"/>
          </a:p>
        </p:txBody>
      </p:sp>
    </p:spTree>
    <p:extLst>
      <p:ext uri="{BB962C8B-B14F-4D97-AF65-F5344CB8AC3E}">
        <p14:creationId xmlns:p14="http://schemas.microsoft.com/office/powerpoint/2010/main" val="2670267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6A:14-3.5</a:t>
            </a:r>
            <a:endParaRPr lang="en-US" dirty="0"/>
          </a:p>
        </p:txBody>
      </p:sp>
      <p:sp>
        <p:nvSpPr>
          <p:cNvPr id="4" name="Slide Number Placeholder 3"/>
          <p:cNvSpPr>
            <a:spLocks noGrp="1"/>
          </p:cNvSpPr>
          <p:nvPr>
            <p:ph type="sldNum" sz="quarter" idx="10"/>
          </p:nvPr>
        </p:nvSpPr>
        <p:spPr/>
        <p:txBody>
          <a:bodyPr/>
          <a:lstStyle/>
          <a:p>
            <a:fld id="{7E89A941-4D2E-4A74-86F8-BE64603D513B}" type="slidenum">
              <a:rPr lang="en-US" smtClean="0">
                <a:solidFill>
                  <a:prstClr val="black"/>
                </a:solidFill>
              </a:rPr>
              <a:pPr/>
              <a:t>7</a:t>
            </a:fld>
            <a:endParaRPr lang="en-US" dirty="0">
              <a:solidFill>
                <a:prstClr val="black"/>
              </a:solidFill>
            </a:endParaRPr>
          </a:p>
        </p:txBody>
      </p:sp>
      <p:sp>
        <p:nvSpPr>
          <p:cNvPr id="6" name="Date Placeholder 5"/>
          <p:cNvSpPr>
            <a:spLocks noGrp="1"/>
          </p:cNvSpPr>
          <p:nvPr>
            <p:ph type="dt" idx="11"/>
          </p:nvPr>
        </p:nvSpPr>
        <p:spPr/>
        <p:txBody>
          <a:bodyPr/>
          <a:lstStyle/>
          <a:p>
            <a:r>
              <a:rPr lang="en-US" dirty="0" smtClean="0">
                <a:solidFill>
                  <a:prstClr val="black"/>
                </a:solidFill>
              </a:rPr>
              <a:t>Montgomery Township School District 9/4/13</a:t>
            </a:r>
            <a:endParaRPr lang="en-US" dirty="0">
              <a:solidFill>
                <a:prstClr val="black"/>
              </a:solidFill>
            </a:endParaRPr>
          </a:p>
        </p:txBody>
      </p:sp>
    </p:spTree>
    <p:extLst>
      <p:ext uri="{BB962C8B-B14F-4D97-AF65-F5344CB8AC3E}">
        <p14:creationId xmlns:p14="http://schemas.microsoft.com/office/powerpoint/2010/main" val="3165960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F342ED-092F-44EA-AB86-9BF2A4ADC667}" type="slidenum">
              <a:rPr lang="en-US" smtClean="0"/>
              <a:t>9</a:t>
            </a:fld>
            <a:endParaRPr lang="en-US" dirty="0"/>
          </a:p>
        </p:txBody>
      </p:sp>
    </p:spTree>
    <p:extLst>
      <p:ext uri="{BB962C8B-B14F-4D97-AF65-F5344CB8AC3E}">
        <p14:creationId xmlns:p14="http://schemas.microsoft.com/office/powerpoint/2010/main" val="227450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dirty="0">
              <a:solidFill>
                <a:prstClr val="black">
                  <a:lumMod val="65000"/>
                  <a:lumOff val="35000"/>
                </a:prstClr>
              </a:solidFill>
            </a:endParaRPr>
          </a:p>
        </p:txBody>
      </p:sp>
    </p:spTree>
    <p:extLst>
      <p:ext uri="{BB962C8B-B14F-4D97-AF65-F5344CB8AC3E}">
        <p14:creationId xmlns:p14="http://schemas.microsoft.com/office/powerpoint/2010/main" val="419003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404173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407070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67821A31-5801-4EAE-8C1E-8E366B7E74CF}"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7821A31-5801-4EAE-8C1E-8E366B7E74CF}"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7821A31-5801-4EAE-8C1E-8E366B7E74CF}"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7821A31-5801-4EAE-8C1E-8E366B7E74CF}"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7821A31-5801-4EAE-8C1E-8E366B7E74CF}"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7821A31-5801-4EAE-8C1E-8E366B7E74CF}"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7821A31-5801-4EAE-8C1E-8E366B7E74CF}"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7821A31-5801-4EAE-8C1E-8E366B7E74C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962137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7821A31-5801-4EAE-8C1E-8E366B7E74CF}"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7821A31-5801-4EAE-8C1E-8E366B7E74CF}"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FDD9FA-1E3D-478E-87DA-2CE338F601C5}" type="datetimeFigureOut">
              <a:rPr lang="en-US" smtClean="0"/>
              <a:t>2/24/2015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7821A31-5801-4EAE-8C1E-8E366B7E74C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02770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65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49434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20315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20806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9685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76539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r>
              <a:rPr lang="en-US" dirty="0" smtClean="0">
                <a:solidFill>
                  <a:prstClr val="black">
                    <a:lumMod val="65000"/>
                    <a:lumOff val="35000"/>
                  </a:prstClr>
                </a:solidFill>
              </a:rPr>
              <a:t>NJSEAA - 2/10/12</a:t>
            </a:r>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15317187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solidFill>
                  <a:prstClr val="black">
                    <a:lumMod val="65000"/>
                    <a:lumOff val="35000"/>
                  </a:prstClr>
                </a:solidFill>
              </a:rPr>
              <a:t>NJSEAA - 2/10/12</a:t>
            </a:r>
            <a:endParaRPr lang="en-US" dirty="0">
              <a:solidFill>
                <a:prstClr val="black">
                  <a:lumMod val="65000"/>
                  <a:lumOff val="35000"/>
                </a:prst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solidFill>
                <a:prstClr val="black">
                  <a:lumMod val="65000"/>
                  <a:lumOff val="35000"/>
                </a:prstClr>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FCA04A-D509-4CA4-8E27-DD2A9C705827}"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package" Target="../embeddings/Microsoft_Word_Document2.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066800"/>
            <a:ext cx="7498080" cy="1143000"/>
          </a:xfrm>
        </p:spPr>
        <p:txBody>
          <a:bodyPr>
            <a:normAutofit fontScale="90000"/>
          </a:bodyPr>
          <a:lstStyle/>
          <a:p>
            <a:pPr algn="l"/>
            <a:r>
              <a:rPr lang="en-US" dirty="0" smtClean="0"/>
              <a:t/>
            </a:r>
            <a:br>
              <a:rPr lang="en-US" dirty="0" smtClean="0"/>
            </a:br>
            <a:r>
              <a:rPr lang="en-US" dirty="0" smtClean="0"/>
              <a:t/>
            </a:r>
            <a:br>
              <a:rPr lang="en-US" dirty="0" smtClean="0"/>
            </a:br>
            <a:r>
              <a:rPr lang="en-US" dirty="0"/>
              <a:t/>
            </a:r>
            <a:br>
              <a:rPr lang="en-US" dirty="0"/>
            </a:br>
            <a:r>
              <a:rPr lang="en-US" sz="5300" b="1" dirty="0" smtClean="0">
                <a:solidFill>
                  <a:srgbClr val="006600"/>
                </a:solidFill>
              </a:rPr>
              <a:t>Pupil Services</a:t>
            </a:r>
            <a:br>
              <a:rPr lang="en-US" sz="5300" b="1" dirty="0" smtClean="0">
                <a:solidFill>
                  <a:srgbClr val="006600"/>
                </a:solidFill>
              </a:rPr>
            </a:br>
            <a:r>
              <a:rPr lang="en-US" sz="5300" b="1" dirty="0" smtClean="0">
                <a:solidFill>
                  <a:srgbClr val="006600"/>
                </a:solidFill>
              </a:rPr>
              <a:t>Budget Presentation</a:t>
            </a:r>
            <a:br>
              <a:rPr lang="en-US" sz="5300" b="1" dirty="0" smtClean="0">
                <a:solidFill>
                  <a:srgbClr val="006600"/>
                </a:solidFill>
              </a:rPr>
            </a:br>
            <a:r>
              <a:rPr lang="en-US" sz="5300" b="1" dirty="0" smtClean="0">
                <a:solidFill>
                  <a:srgbClr val="006600"/>
                </a:solidFill>
              </a:rPr>
              <a:t>2015-2016</a:t>
            </a:r>
            <a:r>
              <a:rPr lang="en-US" sz="5300" b="1" dirty="0" smtClean="0"/>
              <a:t/>
            </a:r>
            <a:br>
              <a:rPr lang="en-US" sz="5300" b="1" dirty="0" smtClean="0"/>
            </a:br>
            <a:endParaRPr lang="en-US" sz="5300" b="1" dirty="0"/>
          </a:p>
        </p:txBody>
      </p:sp>
      <p:sp>
        <p:nvSpPr>
          <p:cNvPr id="3" name="Subtitle 2"/>
          <p:cNvSpPr>
            <a:spLocks noGrp="1"/>
          </p:cNvSpPr>
          <p:nvPr>
            <p:ph idx="1"/>
          </p:nvPr>
        </p:nvSpPr>
        <p:spPr>
          <a:xfrm>
            <a:off x="838200" y="3886200"/>
            <a:ext cx="8095488" cy="1524000"/>
          </a:xfrm>
        </p:spPr>
        <p:txBody>
          <a:bodyPr>
            <a:normAutofit/>
          </a:bodyPr>
          <a:lstStyle/>
          <a:p>
            <a:pPr marL="82296" indent="0" algn="r">
              <a:buNone/>
            </a:pPr>
            <a:r>
              <a:rPr lang="en-US" sz="2400" b="1" dirty="0" smtClean="0"/>
              <a:t>February 24, 2015</a:t>
            </a:r>
          </a:p>
          <a:p>
            <a:pPr marL="82296" indent="0" algn="r">
              <a:buNone/>
            </a:pPr>
            <a:r>
              <a:rPr lang="en-US" sz="2400" b="1" dirty="0" smtClean="0"/>
              <a:t>Mary E. McLoughlin, Director of Pupil Services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30150" y="304801"/>
            <a:ext cx="1091708" cy="1143000"/>
          </a:xfrm>
          <a:prstGeom prst="rect">
            <a:avLst/>
          </a:prstGeom>
        </p:spPr>
      </p:pic>
    </p:spTree>
    <p:extLst>
      <p:ext uri="{BB962C8B-B14F-4D97-AF65-F5344CB8AC3E}">
        <p14:creationId xmlns:p14="http://schemas.microsoft.com/office/powerpoint/2010/main" val="2843148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pPr algn="ctr"/>
            <a:r>
              <a:rPr lang="en-US" sz="4400" b="1" dirty="0" smtClean="0">
                <a:solidFill>
                  <a:srgbClr val="006600"/>
                </a:solidFill>
              </a:rPr>
              <a:t>Classification by Grade</a:t>
            </a:r>
            <a:endParaRPr lang="en-US" sz="4400" b="1" dirty="0">
              <a:solidFill>
                <a:srgbClr val="0066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20376499"/>
              </p:ext>
            </p:extLst>
          </p:nvPr>
        </p:nvGraphicFramePr>
        <p:xfrm>
          <a:off x="1219200" y="1371600"/>
          <a:ext cx="7804146" cy="4196942"/>
        </p:xfrm>
        <a:graphic>
          <a:graphicData uri="http://schemas.openxmlformats.org/drawingml/2006/table">
            <a:tbl>
              <a:tblPr>
                <a:tableStyleId>{5C22544A-7EE6-4342-B048-85BDC9FD1C3A}</a:tableStyleId>
              </a:tblPr>
              <a:tblGrid>
                <a:gridCol w="1131948"/>
                <a:gridCol w="452779"/>
                <a:gridCol w="763448"/>
                <a:gridCol w="383810"/>
                <a:gridCol w="394471"/>
                <a:gridCol w="362488"/>
                <a:gridCol w="394471"/>
                <a:gridCol w="373150"/>
                <a:gridCol w="407798"/>
                <a:gridCol w="405133"/>
                <a:gridCol w="375814"/>
                <a:gridCol w="373150"/>
                <a:gridCol w="405133"/>
                <a:gridCol w="439783"/>
                <a:gridCol w="405133"/>
                <a:gridCol w="735637"/>
              </a:tblGrid>
              <a:tr h="242634">
                <a:tc>
                  <a:txBody>
                    <a:bodyPr/>
                    <a:lstStyle/>
                    <a:p>
                      <a:pPr algn="l" fontAlgn="b"/>
                      <a:endParaRPr lang="en-US" sz="900" b="1" i="0" u="none" strike="noStrike" dirty="0">
                        <a:solidFill>
                          <a:srgbClr val="000000"/>
                        </a:solidFill>
                        <a:effectLst/>
                        <a:latin typeface="Calibri"/>
                      </a:endParaRPr>
                    </a:p>
                  </a:txBody>
                  <a:tcPr marL="7694" marR="7694" marT="7694" marB="0" anchor="b"/>
                </a:tc>
                <a:tc>
                  <a:txBody>
                    <a:bodyPr/>
                    <a:lstStyle/>
                    <a:p>
                      <a:pPr algn="ctr" fontAlgn="ctr"/>
                      <a:endParaRPr lang="en-US" sz="900" b="0" i="0" u="none" strike="noStrike">
                        <a:solidFill>
                          <a:srgbClr val="000000"/>
                        </a:solidFill>
                        <a:effectLst/>
                        <a:latin typeface="Calibri"/>
                      </a:endParaRPr>
                    </a:p>
                  </a:txBody>
                  <a:tcPr marL="7694" marR="7694" marT="7694" marB="0" anchor="ctr"/>
                </a:tc>
                <a:tc>
                  <a:txBody>
                    <a:bodyPr/>
                    <a:lstStyle/>
                    <a:p>
                      <a:pPr algn="ctr" fontAlgn="ctr"/>
                      <a:endParaRPr lang="en-US" sz="900" b="0" i="0" u="none" strike="noStrike">
                        <a:solidFill>
                          <a:srgbClr val="000000"/>
                        </a:solidFill>
                        <a:effectLst/>
                        <a:latin typeface="Calibri"/>
                      </a:endParaRPr>
                    </a:p>
                  </a:txBody>
                  <a:tcPr marL="7694" marR="7694" marT="7694" marB="0" anchor="ctr"/>
                </a:tc>
                <a:tc>
                  <a:txBody>
                    <a:bodyPr/>
                    <a:lstStyle/>
                    <a:p>
                      <a:pPr algn="ctr" fontAlgn="ctr"/>
                      <a:endParaRPr lang="en-US" sz="900" b="0" i="0" u="none" strike="noStrike">
                        <a:solidFill>
                          <a:srgbClr val="000000"/>
                        </a:solidFill>
                        <a:effectLst/>
                        <a:latin typeface="Calibri"/>
                      </a:endParaRPr>
                    </a:p>
                  </a:txBody>
                  <a:tcPr marL="7694" marR="7694" marT="7694" marB="0" anchor="ctr"/>
                </a:tc>
                <a:tc>
                  <a:txBody>
                    <a:bodyPr/>
                    <a:lstStyle/>
                    <a:p>
                      <a:pPr algn="ctr" fontAlgn="ctr"/>
                      <a:endParaRPr lang="en-US" sz="900" b="0" i="0" u="none" strike="noStrike" dirty="0">
                        <a:solidFill>
                          <a:srgbClr val="000000"/>
                        </a:solidFill>
                        <a:effectLst/>
                        <a:latin typeface="Calibri"/>
                      </a:endParaRPr>
                    </a:p>
                  </a:txBody>
                  <a:tcPr marL="7694" marR="7694" marT="7694" marB="0" anchor="ctr"/>
                </a:tc>
                <a:tc gridSpan="5">
                  <a:txBody>
                    <a:bodyPr/>
                    <a:lstStyle/>
                    <a:p>
                      <a:pPr algn="ctr" fontAlgn="ctr"/>
                      <a:r>
                        <a:rPr lang="en-US" sz="1500" u="none" strike="noStrike">
                          <a:effectLst/>
                        </a:rPr>
                        <a:t>IN DISTRICT</a:t>
                      </a:r>
                      <a:endParaRPr lang="en-US" sz="1500" b="1" i="0" u="none" strike="noStrike">
                        <a:solidFill>
                          <a:srgbClr val="000000"/>
                        </a:solidFill>
                        <a:effectLst/>
                        <a:latin typeface="Calibri"/>
                      </a:endParaRPr>
                    </a:p>
                  </a:txBody>
                  <a:tcPr marL="7694" marR="7694" marT="7694"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900" b="0" i="0" u="none" strike="noStrike">
                        <a:solidFill>
                          <a:srgbClr val="000000"/>
                        </a:solidFill>
                        <a:effectLst/>
                        <a:latin typeface="Calibri"/>
                      </a:endParaRPr>
                    </a:p>
                  </a:txBody>
                  <a:tcPr marL="7694" marR="7694" marT="7694" marB="0" anchor="ctr"/>
                </a:tc>
                <a:tc>
                  <a:txBody>
                    <a:bodyPr/>
                    <a:lstStyle/>
                    <a:p>
                      <a:pPr algn="ctr" fontAlgn="ctr"/>
                      <a:endParaRPr lang="en-US" sz="900" b="0" i="0" u="none" strike="noStrike">
                        <a:solidFill>
                          <a:srgbClr val="000000"/>
                        </a:solidFill>
                        <a:effectLst/>
                        <a:latin typeface="Calibri"/>
                      </a:endParaRPr>
                    </a:p>
                  </a:txBody>
                  <a:tcPr marL="7694" marR="7694" marT="7694" marB="0" anchor="ctr"/>
                </a:tc>
                <a:tc>
                  <a:txBody>
                    <a:bodyPr/>
                    <a:lstStyle/>
                    <a:p>
                      <a:pPr algn="ctr" fontAlgn="ctr"/>
                      <a:endParaRPr lang="en-US" sz="900" b="0" i="0" u="none" strike="noStrike">
                        <a:solidFill>
                          <a:srgbClr val="000000"/>
                        </a:solidFill>
                        <a:effectLst/>
                        <a:latin typeface="Calibri"/>
                      </a:endParaRPr>
                    </a:p>
                  </a:txBody>
                  <a:tcPr marL="7694" marR="7694" marT="7694" marB="0" anchor="ctr"/>
                </a:tc>
                <a:tc>
                  <a:txBody>
                    <a:bodyPr/>
                    <a:lstStyle/>
                    <a:p>
                      <a:pPr algn="ctr" fontAlgn="ctr"/>
                      <a:endParaRPr lang="en-US" sz="900" b="0" i="0" u="none" strike="noStrike">
                        <a:solidFill>
                          <a:srgbClr val="000000"/>
                        </a:solidFill>
                        <a:effectLst/>
                        <a:latin typeface="Calibri"/>
                      </a:endParaRPr>
                    </a:p>
                  </a:txBody>
                  <a:tcPr marL="7694" marR="7694" marT="7694" marB="0" anchor="ctr"/>
                </a:tc>
                <a:tc>
                  <a:txBody>
                    <a:bodyPr/>
                    <a:lstStyle/>
                    <a:p>
                      <a:pPr algn="ctr" fontAlgn="ctr"/>
                      <a:endParaRPr lang="en-US" sz="900" b="0" i="0" u="none" strike="noStrike">
                        <a:solidFill>
                          <a:srgbClr val="000000"/>
                        </a:solidFill>
                        <a:effectLst/>
                        <a:latin typeface="Calibri"/>
                      </a:endParaRPr>
                    </a:p>
                  </a:txBody>
                  <a:tcPr marL="7694" marR="7694" marT="7694" marB="0" anchor="ctr"/>
                </a:tc>
                <a:tc>
                  <a:txBody>
                    <a:bodyPr/>
                    <a:lstStyle/>
                    <a:p>
                      <a:pPr algn="l" fontAlgn="b"/>
                      <a:endParaRPr lang="en-US" sz="900" b="0" i="0" u="none" strike="noStrike">
                        <a:solidFill>
                          <a:srgbClr val="000000"/>
                        </a:solidFill>
                        <a:effectLst/>
                        <a:latin typeface="Calibri"/>
                      </a:endParaRPr>
                    </a:p>
                  </a:txBody>
                  <a:tcPr marL="7694" marR="7694" marT="7694" marB="0" anchor="b"/>
                </a:tc>
              </a:tr>
              <a:tr h="313077">
                <a:tc>
                  <a:txBody>
                    <a:bodyPr/>
                    <a:lstStyle/>
                    <a:p>
                      <a:pPr algn="ctr" fontAlgn="b"/>
                      <a:endParaRPr lang="en-US" sz="1000" b="1" i="0" u="none" strike="noStrike" dirty="0">
                        <a:solidFill>
                          <a:srgbClr val="000000"/>
                        </a:solidFill>
                        <a:effectLst/>
                        <a:latin typeface="Calibri"/>
                      </a:endParaRPr>
                    </a:p>
                  </a:txBody>
                  <a:tcPr marL="7694" marR="7694" marT="7694" marB="0" anchor="b"/>
                </a:tc>
                <a:tc>
                  <a:txBody>
                    <a:bodyPr/>
                    <a:lstStyle/>
                    <a:p>
                      <a:pPr algn="ctr" fontAlgn="ctr"/>
                      <a:r>
                        <a:rPr lang="en-US" sz="1000" u="none" strike="noStrike" dirty="0">
                          <a:effectLst/>
                        </a:rPr>
                        <a:t>Pre-</a:t>
                      </a:r>
                      <a:br>
                        <a:rPr lang="en-US" sz="1000" u="none" strike="noStrike" dirty="0">
                          <a:effectLst/>
                        </a:rPr>
                      </a:br>
                      <a:r>
                        <a:rPr lang="en-US" sz="1000" u="none" strike="noStrike" dirty="0">
                          <a:effectLst/>
                        </a:rPr>
                        <a:t>School</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Kindergarten</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Grade 1</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Grade 2</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a:effectLst/>
                        </a:rPr>
                        <a:t>Grade 3</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Grade 4</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Grade 5</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Grade 6</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Grade 7</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Grade 8</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Grade 9</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Grade 10</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a:effectLst/>
                        </a:rPr>
                        <a:t>Grade 11</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Grade 12</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Total/</a:t>
                      </a:r>
                      <a:br>
                        <a:rPr lang="en-US" sz="1000" u="none" strike="noStrike">
                          <a:effectLst/>
                        </a:rPr>
                      </a:br>
                      <a:r>
                        <a:rPr lang="en-US" sz="1000" u="none" strike="noStrike">
                          <a:effectLst/>
                        </a:rPr>
                        <a:t>Classification</a:t>
                      </a:r>
                      <a:endParaRPr lang="en-US" sz="1000" b="1" i="0" u="none" strike="noStrike">
                        <a:solidFill>
                          <a:srgbClr val="000000"/>
                        </a:solidFill>
                        <a:effectLst/>
                        <a:latin typeface="Calibri"/>
                      </a:endParaRPr>
                    </a:p>
                  </a:txBody>
                  <a:tcPr marL="7694" marR="7694" marT="7694" marB="0" anchor="ctr"/>
                </a:tc>
              </a:tr>
              <a:tr h="313077">
                <a:tc>
                  <a:txBody>
                    <a:bodyPr/>
                    <a:lstStyle/>
                    <a:p>
                      <a:pPr algn="ctr" fontAlgn="ctr"/>
                      <a:r>
                        <a:rPr lang="en-US" sz="1000" u="none" strike="noStrike">
                          <a:effectLst/>
                        </a:rPr>
                        <a:t>Auditorily Impaired</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b="0" i="0" u="none" strike="noStrike" dirty="0">
                          <a:solidFill>
                            <a:schemeClr val="dk1"/>
                          </a:solidFill>
                          <a:effectLst/>
                          <a:latin typeface="+mn-l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a:effectLst/>
                        </a:rPr>
                        <a:t>6</a:t>
                      </a:r>
                      <a:endParaRPr lang="en-US" sz="1000" b="0" i="0" u="none" strike="noStrike">
                        <a:solidFill>
                          <a:srgbClr val="000000"/>
                        </a:solidFill>
                        <a:effectLst/>
                        <a:latin typeface="Calibri"/>
                      </a:endParaRPr>
                    </a:p>
                  </a:txBody>
                  <a:tcPr marL="7694" marR="7694" marT="7694" marB="0" anchor="ctr"/>
                </a:tc>
              </a:tr>
              <a:tr h="156538">
                <a:tc>
                  <a:txBody>
                    <a:bodyPr/>
                    <a:lstStyle/>
                    <a:p>
                      <a:pPr algn="ctr" fontAlgn="ctr"/>
                      <a:r>
                        <a:rPr lang="en-US" sz="1000" u="none" strike="noStrike">
                          <a:effectLst/>
                        </a:rPr>
                        <a:t>Autistic</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51</a:t>
                      </a:r>
                      <a:endParaRPr lang="en-US" sz="1000" b="0" i="0" u="none" strike="noStrike" dirty="0">
                        <a:solidFill>
                          <a:srgbClr val="000000"/>
                        </a:solidFill>
                        <a:effectLst/>
                        <a:latin typeface="Calibri"/>
                      </a:endParaRPr>
                    </a:p>
                  </a:txBody>
                  <a:tcPr marL="7694" marR="7694" marT="7694" marB="0" anchor="ctr"/>
                </a:tc>
              </a:tr>
              <a:tr h="313077">
                <a:tc>
                  <a:txBody>
                    <a:bodyPr/>
                    <a:lstStyle/>
                    <a:p>
                      <a:pPr algn="ctr" fontAlgn="ctr"/>
                      <a:r>
                        <a:rPr lang="en-US" sz="1000" u="none" strike="noStrike" dirty="0">
                          <a:effectLst/>
                        </a:rPr>
                        <a:t>Communication Impaired</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b="0" i="0" u="none" strike="noStrike" dirty="0" smtClean="0">
                          <a:solidFill>
                            <a:schemeClr val="dk1"/>
                          </a:solidFill>
                          <a:effectLst/>
                          <a:latin typeface="+mn-l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68</a:t>
                      </a:r>
                      <a:endParaRPr lang="en-US" sz="1000" b="0" i="0" u="none" strike="noStrike" dirty="0">
                        <a:solidFill>
                          <a:srgbClr val="000000"/>
                        </a:solidFill>
                        <a:effectLst/>
                        <a:latin typeface="Calibri"/>
                      </a:endParaRPr>
                    </a:p>
                  </a:txBody>
                  <a:tcPr marL="7694" marR="7694" marT="7694" marB="0" anchor="ctr"/>
                </a:tc>
              </a:tr>
              <a:tr h="313077">
                <a:tc>
                  <a:txBody>
                    <a:bodyPr/>
                    <a:lstStyle/>
                    <a:p>
                      <a:pPr algn="ctr" fontAlgn="ctr"/>
                      <a:r>
                        <a:rPr lang="en-US" sz="1000" u="none" strike="noStrike" dirty="0">
                          <a:effectLst/>
                        </a:rPr>
                        <a:t>Speech/</a:t>
                      </a:r>
                      <a:br>
                        <a:rPr lang="en-US" sz="1000" u="none" strike="noStrike" dirty="0">
                          <a:effectLst/>
                        </a:rPr>
                      </a:br>
                      <a:r>
                        <a:rPr lang="en-US" sz="1000" u="none" strike="noStrike" dirty="0">
                          <a:effectLst/>
                        </a:rPr>
                        <a:t>Language</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61</a:t>
                      </a:r>
                      <a:endParaRPr lang="en-US" sz="1000" b="0" i="0" u="none" strike="noStrike" dirty="0">
                        <a:solidFill>
                          <a:srgbClr val="000000"/>
                        </a:solidFill>
                        <a:effectLst/>
                        <a:latin typeface="Calibri"/>
                      </a:endParaRPr>
                    </a:p>
                  </a:txBody>
                  <a:tcPr marL="7694" marR="7694" marT="7694" marB="0" anchor="ctr"/>
                </a:tc>
              </a:tr>
              <a:tr h="313077">
                <a:tc>
                  <a:txBody>
                    <a:bodyPr/>
                    <a:lstStyle/>
                    <a:p>
                      <a:pPr algn="ctr" fontAlgn="ctr"/>
                      <a:r>
                        <a:rPr lang="en-US" sz="1000" u="none" strike="noStrike" dirty="0">
                          <a:effectLst/>
                        </a:rPr>
                        <a:t>Emotionally Disturbed</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20</a:t>
                      </a:r>
                      <a:endParaRPr lang="en-US" sz="1000" b="0" i="0" u="none" strike="noStrike" dirty="0">
                        <a:solidFill>
                          <a:srgbClr val="000000"/>
                        </a:solidFill>
                        <a:effectLst/>
                        <a:latin typeface="Calibri"/>
                      </a:endParaRPr>
                    </a:p>
                  </a:txBody>
                  <a:tcPr marL="7694" marR="7694" marT="7694" marB="0" anchor="ctr"/>
                </a:tc>
              </a:tr>
              <a:tr h="313077">
                <a:tc>
                  <a:txBody>
                    <a:bodyPr/>
                    <a:lstStyle/>
                    <a:p>
                      <a:pPr algn="ctr" fontAlgn="ctr"/>
                      <a:r>
                        <a:rPr lang="en-US" sz="1000" u="none" strike="noStrike" dirty="0">
                          <a:effectLst/>
                        </a:rPr>
                        <a:t>Intellectually Impaired</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13</a:t>
                      </a:r>
                      <a:endParaRPr lang="en-US" sz="1000" b="0" i="0" u="none" strike="noStrike" dirty="0">
                        <a:solidFill>
                          <a:srgbClr val="000000"/>
                        </a:solidFill>
                        <a:effectLst/>
                        <a:latin typeface="Calibri"/>
                      </a:endParaRPr>
                    </a:p>
                  </a:txBody>
                  <a:tcPr marL="7694" marR="7694" marT="7694" marB="0" anchor="ctr"/>
                </a:tc>
              </a:tr>
              <a:tr h="156538">
                <a:tc>
                  <a:txBody>
                    <a:bodyPr/>
                    <a:lstStyle/>
                    <a:p>
                      <a:pPr algn="ctr" fontAlgn="ctr"/>
                      <a:r>
                        <a:rPr lang="en-US" sz="1000" u="none" strike="noStrike" dirty="0">
                          <a:effectLst/>
                        </a:rPr>
                        <a:t>Multiply Disabled</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10</a:t>
                      </a:r>
                      <a:endParaRPr lang="en-US" sz="1000" b="0" i="0" u="none" strike="noStrike" dirty="0">
                        <a:solidFill>
                          <a:srgbClr val="000000"/>
                        </a:solidFill>
                        <a:effectLst/>
                        <a:latin typeface="Calibri"/>
                      </a:endParaRPr>
                    </a:p>
                  </a:txBody>
                  <a:tcPr marL="7694" marR="7694" marT="7694" marB="0" anchor="ctr"/>
                </a:tc>
              </a:tr>
              <a:tr h="313077">
                <a:tc>
                  <a:txBody>
                    <a:bodyPr/>
                    <a:lstStyle/>
                    <a:p>
                      <a:pPr algn="ctr" fontAlgn="ctr"/>
                      <a:r>
                        <a:rPr lang="en-US" sz="1000" u="none" strike="noStrike" dirty="0">
                          <a:effectLst/>
                        </a:rPr>
                        <a:t>Other Health Impaired</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106</a:t>
                      </a:r>
                      <a:endParaRPr lang="en-US" sz="1000" b="0" i="0" u="none" strike="noStrike" dirty="0">
                        <a:solidFill>
                          <a:srgbClr val="000000"/>
                        </a:solidFill>
                        <a:effectLst/>
                        <a:latin typeface="Calibri"/>
                      </a:endParaRPr>
                    </a:p>
                  </a:txBody>
                  <a:tcPr marL="7694" marR="7694" marT="7694" marB="0" anchor="ctr"/>
                </a:tc>
              </a:tr>
              <a:tr h="156538">
                <a:tc>
                  <a:txBody>
                    <a:bodyPr/>
                    <a:lstStyle/>
                    <a:p>
                      <a:pPr algn="ctr" fontAlgn="ctr"/>
                      <a:r>
                        <a:rPr lang="en-US" sz="1000" u="none" strike="noStrike" dirty="0">
                          <a:effectLst/>
                        </a:rPr>
                        <a:t>Preschool Disabled</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23</a:t>
                      </a:r>
                      <a:endParaRPr lang="en-US" sz="1000" b="0" i="0" u="none" strike="noStrike" dirty="0">
                        <a:solidFill>
                          <a:srgbClr val="000000"/>
                        </a:solidFill>
                        <a:effectLst/>
                        <a:latin typeface="Calibri"/>
                      </a:endParaRPr>
                    </a:p>
                  </a:txBody>
                  <a:tcPr marL="7694" marR="7694" marT="7694" marB="0" anchor="ctr"/>
                </a:tc>
              </a:tr>
              <a:tr h="313077">
                <a:tc>
                  <a:txBody>
                    <a:bodyPr/>
                    <a:lstStyle/>
                    <a:p>
                      <a:pPr algn="ctr" fontAlgn="ctr"/>
                      <a:r>
                        <a:rPr lang="en-US" sz="1000" u="none" strike="noStrike" dirty="0">
                          <a:effectLst/>
                        </a:rPr>
                        <a:t>Specific Learning Disability</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b="0" i="0" u="none" strike="noStrike" dirty="0" smtClean="0">
                          <a:solidFill>
                            <a:schemeClr val="dk1"/>
                          </a:solidFill>
                          <a:effectLst/>
                          <a:latin typeface="+mn-lt"/>
                        </a:rPr>
                        <a:t>*</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261</a:t>
                      </a:r>
                      <a:endParaRPr lang="en-US" sz="1000" b="0" i="0" u="none" strike="noStrike" dirty="0">
                        <a:solidFill>
                          <a:srgbClr val="000000"/>
                        </a:solidFill>
                        <a:effectLst/>
                        <a:latin typeface="Calibri"/>
                      </a:endParaRPr>
                    </a:p>
                  </a:txBody>
                  <a:tcPr marL="7694" marR="7694" marT="7694" marB="0" anchor="ctr"/>
                </a:tc>
              </a:tr>
              <a:tr h="313077">
                <a:tc>
                  <a:txBody>
                    <a:bodyPr/>
                    <a:lstStyle/>
                    <a:p>
                      <a:pPr algn="ctr" fontAlgn="ctr"/>
                      <a:r>
                        <a:rPr lang="en-US" sz="1000" u="none" strike="noStrike" dirty="0">
                          <a:effectLst/>
                        </a:rPr>
                        <a:t>Traumatic Brain Injury</a:t>
                      </a:r>
                      <a:endParaRPr lang="en-US" sz="1000" b="1"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2</a:t>
                      </a:r>
                      <a:endParaRPr lang="en-US" sz="1000" b="0" i="0" u="none" strike="noStrike">
                        <a:solidFill>
                          <a:srgbClr val="000000"/>
                        </a:solidFill>
                        <a:effectLst/>
                        <a:latin typeface="Calibri"/>
                      </a:endParaRPr>
                    </a:p>
                  </a:txBody>
                  <a:tcPr marL="7694" marR="7694" marT="7694" marB="0" anchor="ctr"/>
                </a:tc>
              </a:tr>
              <a:tr h="156538">
                <a:tc>
                  <a:txBody>
                    <a:bodyPr/>
                    <a:lstStyle/>
                    <a:p>
                      <a:pPr algn="ctr" fontAlgn="ctr"/>
                      <a:r>
                        <a:rPr lang="en-US" sz="1000" u="none" strike="noStrike">
                          <a:effectLst/>
                        </a:rPr>
                        <a:t>Visually Impaired</a:t>
                      </a:r>
                      <a:endParaRPr lang="en-US" sz="1000" b="1"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2</a:t>
                      </a:r>
                      <a:endParaRPr lang="en-US" sz="1000" b="0" i="0" u="none" strike="noStrike" dirty="0">
                        <a:solidFill>
                          <a:srgbClr val="000000"/>
                        </a:solidFill>
                        <a:effectLst/>
                        <a:latin typeface="Calibri"/>
                      </a:endParaRPr>
                    </a:p>
                  </a:txBody>
                  <a:tcPr marL="7694" marR="7694" marT="7694" marB="0" anchor="ctr"/>
                </a:tc>
              </a:tr>
              <a:tr h="496239">
                <a:tc>
                  <a:txBody>
                    <a:bodyPr/>
                    <a:lstStyle/>
                    <a:p>
                      <a:pPr algn="l" fontAlgn="b"/>
                      <a:endParaRPr lang="en-US" sz="1000" b="1" i="0" u="none" strike="noStrike" dirty="0">
                        <a:solidFill>
                          <a:srgbClr val="000000"/>
                        </a:solidFill>
                        <a:effectLst/>
                        <a:latin typeface="Calibri"/>
                      </a:endParaRPr>
                    </a:p>
                  </a:txBody>
                  <a:tcPr marL="7694" marR="7694" marT="7694" marB="0" anchor="b"/>
                </a:tc>
                <a:tc>
                  <a:txBody>
                    <a:bodyPr/>
                    <a:lstStyle/>
                    <a:p>
                      <a:pPr algn="ctr" fontAlgn="ctr"/>
                      <a:endParaRPr lang="en-US" sz="1000" b="0" i="0" u="none" strike="noStrike">
                        <a:solidFill>
                          <a:srgbClr val="000000"/>
                        </a:solidFill>
                        <a:effectLst/>
                        <a:latin typeface="Calibri"/>
                      </a:endParaRPr>
                    </a:p>
                  </a:txBody>
                  <a:tcPr marL="7694" marR="7694" marT="7694" marB="0" anchor="ctr"/>
                </a:tc>
                <a:tc>
                  <a:txBody>
                    <a:bodyPr/>
                    <a:lstStyle/>
                    <a:p>
                      <a:pPr algn="ctr" fontAlgn="ctr"/>
                      <a:endParaRPr lang="en-US" sz="1000" b="0" i="0" u="none" strike="noStrike">
                        <a:solidFill>
                          <a:srgbClr val="000000"/>
                        </a:solidFill>
                        <a:effectLst/>
                        <a:latin typeface="Calibri"/>
                      </a:endParaRPr>
                    </a:p>
                  </a:txBody>
                  <a:tcPr marL="7694" marR="7694" marT="7694" marB="0" anchor="ctr"/>
                </a:tc>
                <a:tc>
                  <a:txBody>
                    <a:bodyPr/>
                    <a:lstStyle/>
                    <a:p>
                      <a:pPr algn="ctr" fontAlgn="ctr"/>
                      <a:endParaRPr lang="en-US" sz="1000" b="0" i="0" u="none" strike="noStrike">
                        <a:solidFill>
                          <a:srgbClr val="000000"/>
                        </a:solidFill>
                        <a:effectLst/>
                        <a:latin typeface="Calibri"/>
                      </a:endParaRPr>
                    </a:p>
                  </a:txBody>
                  <a:tcPr marL="7694" marR="7694" marT="7694" marB="0" anchor="ctr"/>
                </a:tc>
                <a:tc>
                  <a:txBody>
                    <a:bodyPr/>
                    <a:lstStyle/>
                    <a:p>
                      <a:pPr algn="ctr" fontAlgn="ctr"/>
                      <a:endParaRPr lang="en-US" sz="1000" b="0" i="0" u="none" strike="noStrike">
                        <a:solidFill>
                          <a:srgbClr val="000000"/>
                        </a:solidFill>
                        <a:effectLst/>
                        <a:latin typeface="Calibri"/>
                      </a:endParaRPr>
                    </a:p>
                  </a:txBody>
                  <a:tcPr marL="7694" marR="7694" marT="7694" marB="0" anchor="ctr"/>
                </a:tc>
                <a:tc>
                  <a:txBody>
                    <a:bodyPr/>
                    <a:lstStyle/>
                    <a:p>
                      <a:pPr algn="ctr" fontAlgn="ctr"/>
                      <a:endParaRPr lang="en-US" sz="1000" b="0" i="0" u="none" strike="noStrike">
                        <a:solidFill>
                          <a:srgbClr val="000000"/>
                        </a:solidFill>
                        <a:effectLst/>
                        <a:latin typeface="Calibri"/>
                      </a:endParaRPr>
                    </a:p>
                  </a:txBody>
                  <a:tcPr marL="7694" marR="7694" marT="7694" marB="0" anchor="ctr"/>
                </a:tc>
                <a:tc>
                  <a:txBody>
                    <a:bodyPr/>
                    <a:lstStyle/>
                    <a:p>
                      <a:pPr algn="ctr" fontAlgn="ctr"/>
                      <a:endParaRPr lang="en-US" sz="1000" b="0" i="0" u="none" strike="noStrike">
                        <a:solidFill>
                          <a:srgbClr val="000000"/>
                        </a:solidFill>
                        <a:effectLst/>
                        <a:latin typeface="Calibri"/>
                      </a:endParaRPr>
                    </a:p>
                  </a:txBody>
                  <a:tcPr marL="7694" marR="7694" marT="7694" marB="0" anchor="ctr"/>
                </a:tc>
                <a:tc gridSpan="7">
                  <a:txBody>
                    <a:bodyPr/>
                    <a:lstStyle/>
                    <a:p>
                      <a:pPr algn="ctr" fontAlgn="ctr"/>
                      <a:r>
                        <a:rPr lang="en-US" sz="1000" b="0" i="0" u="none" strike="noStrike" dirty="0" smtClean="0">
                          <a:solidFill>
                            <a:srgbClr val="000000"/>
                          </a:solidFill>
                          <a:effectLst/>
                          <a:latin typeface="Calibri"/>
                        </a:rPr>
                        <a:t>Total In District Students</a:t>
                      </a:r>
                      <a:r>
                        <a:rPr lang="en-US" sz="1000" b="0" i="0" u="none" strike="noStrike" baseline="0" dirty="0" smtClean="0">
                          <a:solidFill>
                            <a:srgbClr val="000000"/>
                          </a:solidFill>
                          <a:effectLst/>
                          <a:latin typeface="Calibri"/>
                        </a:rPr>
                        <a:t> with Disabilities</a:t>
                      </a:r>
                      <a:endParaRPr lang="en-US" sz="1000" b="0" i="0" u="none" strike="noStrike" dirty="0">
                        <a:solidFill>
                          <a:srgbClr val="000000"/>
                        </a:solidFill>
                        <a:effectLst/>
                        <a:latin typeface="Calibri"/>
                      </a:endParaRPr>
                    </a:p>
                  </a:txBody>
                  <a:tcPr marL="7694" marR="7694" marT="7694" marB="0" anchor="ctr"/>
                </a:tc>
                <a:tc hMerge="1">
                  <a:txBody>
                    <a:bodyPr/>
                    <a:lstStyle/>
                    <a:p>
                      <a:pPr algn="ctr" fontAlgn="ctr"/>
                      <a:endParaRPr lang="en-US" sz="1000" b="0" i="0" u="none" strike="noStrike" dirty="0">
                        <a:solidFill>
                          <a:srgbClr val="000000"/>
                        </a:solidFill>
                        <a:effectLst/>
                        <a:latin typeface="Calibri"/>
                      </a:endParaRPr>
                    </a:p>
                  </a:txBody>
                  <a:tcPr marL="7694" marR="7694" marT="7694" marB="0" anchor="ctr"/>
                </a:tc>
                <a:tc hMerge="1">
                  <a:txBody>
                    <a:bodyPr/>
                    <a:lstStyle/>
                    <a:p>
                      <a:pPr algn="ctr" fontAlgn="ctr"/>
                      <a:endParaRPr lang="en-US" sz="1000" b="0" i="0" u="none" strike="noStrike" dirty="0">
                        <a:solidFill>
                          <a:srgbClr val="000000"/>
                        </a:solidFill>
                        <a:effectLst/>
                        <a:latin typeface="Calibri"/>
                      </a:endParaRPr>
                    </a:p>
                  </a:txBody>
                  <a:tcPr marL="7694" marR="7694" marT="7694" marB="0" anchor="ctr"/>
                </a:tc>
                <a:tc hMerge="1">
                  <a:txBody>
                    <a:bodyPr/>
                    <a:lstStyle/>
                    <a:p>
                      <a:pPr algn="ctr" fontAlgn="ctr"/>
                      <a:endParaRPr lang="en-US" sz="900" b="0" i="0" u="none" strike="noStrike" dirty="0">
                        <a:solidFill>
                          <a:srgbClr val="000000"/>
                        </a:solidFill>
                        <a:effectLst/>
                        <a:latin typeface="Calibri"/>
                      </a:endParaRPr>
                    </a:p>
                  </a:txBody>
                  <a:tcPr marL="7694" marR="7694" marT="7694" marB="0" anchor="ctr"/>
                </a:tc>
                <a:tc hMerge="1">
                  <a:txBody>
                    <a:bodyPr/>
                    <a:lstStyle/>
                    <a:p>
                      <a:pPr algn="ctr" fontAlgn="ctr"/>
                      <a:endParaRPr lang="en-US" sz="900" b="0" i="0" u="none" strike="noStrike" dirty="0">
                        <a:solidFill>
                          <a:srgbClr val="000000"/>
                        </a:solidFill>
                        <a:effectLst/>
                        <a:latin typeface="Calibri"/>
                      </a:endParaRPr>
                    </a:p>
                  </a:txBody>
                  <a:tcPr marL="7694" marR="7694" marT="7694" marB="0" anchor="ctr"/>
                </a:tc>
                <a:tc hMerge="1">
                  <a:txBody>
                    <a:bodyPr/>
                    <a:lstStyle/>
                    <a:p>
                      <a:pPr algn="ctr" fontAlgn="ctr"/>
                      <a:endParaRPr lang="en-US" sz="1000" b="0" i="0" u="none" strike="noStrike" dirty="0">
                        <a:solidFill>
                          <a:srgbClr val="000000"/>
                        </a:solidFill>
                        <a:effectLst/>
                        <a:latin typeface="Calibri"/>
                      </a:endParaRPr>
                    </a:p>
                  </a:txBody>
                  <a:tcPr marL="7694" marR="7694" marT="7694" marB="0" anchor="ctr"/>
                </a:tc>
                <a:tc hMerge="1">
                  <a:txBody>
                    <a:bodyPr/>
                    <a:lstStyle/>
                    <a:p>
                      <a:pPr algn="ctr" fontAlgn="ctr"/>
                      <a:endParaRPr lang="en-US" sz="1000" b="0" i="0" u="none" strike="noStrike" dirty="0">
                        <a:solidFill>
                          <a:srgbClr val="000000"/>
                        </a:solidFill>
                        <a:effectLst/>
                        <a:latin typeface="Calibri"/>
                      </a:endParaRPr>
                    </a:p>
                  </a:txBody>
                  <a:tcPr marL="7694" marR="7694" marT="7694" marB="0" anchor="ctr"/>
                </a:tc>
                <a:tc>
                  <a:txBody>
                    <a:bodyPr/>
                    <a:lstStyle/>
                    <a:p>
                      <a:pPr algn="ctr" fontAlgn="ctr"/>
                      <a:endParaRPr lang="en-US" sz="1000" b="0" i="0" u="none" strike="noStrike" dirty="0">
                        <a:solidFill>
                          <a:srgbClr val="000000"/>
                        </a:solidFill>
                        <a:effectLst/>
                        <a:latin typeface="Calibri"/>
                      </a:endParaRPr>
                    </a:p>
                  </a:txBody>
                  <a:tcPr marL="7694" marR="7694" marT="7694" marB="0" anchor="ctr"/>
                </a:tc>
                <a:tc>
                  <a:txBody>
                    <a:bodyPr/>
                    <a:lstStyle/>
                    <a:p>
                      <a:pPr algn="ctr" fontAlgn="ctr"/>
                      <a:r>
                        <a:rPr lang="en-US" sz="1000" u="none" strike="noStrike" dirty="0">
                          <a:effectLst/>
                        </a:rPr>
                        <a:t>623</a:t>
                      </a:r>
                      <a:endParaRPr lang="en-US" sz="1000" b="1" i="0" u="none" strike="noStrike" dirty="0">
                        <a:solidFill>
                          <a:srgbClr val="000000"/>
                        </a:solidFill>
                        <a:effectLst/>
                        <a:latin typeface="Calibri"/>
                      </a:endParaRPr>
                    </a:p>
                  </a:txBody>
                  <a:tcPr marL="7694" marR="7694" marT="7694" marB="0" anchor="ctr"/>
                </a:tc>
              </a:tr>
            </a:tbl>
          </a:graphicData>
        </a:graphic>
      </p:graphicFrame>
    </p:spTree>
    <p:extLst>
      <p:ext uri="{BB962C8B-B14F-4D97-AF65-F5344CB8AC3E}">
        <p14:creationId xmlns:p14="http://schemas.microsoft.com/office/powerpoint/2010/main" val="1329141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pPr algn="ctr"/>
            <a:r>
              <a:rPr lang="en-US" sz="4400" b="1" dirty="0" smtClean="0">
                <a:solidFill>
                  <a:srgbClr val="006600"/>
                </a:solidFill>
              </a:rPr>
              <a:t>Classification by Grade</a:t>
            </a:r>
            <a:endParaRPr lang="en-US" sz="4400" b="1" dirty="0">
              <a:solidFill>
                <a:srgbClr val="0066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41495908"/>
              </p:ext>
            </p:extLst>
          </p:nvPr>
        </p:nvGraphicFramePr>
        <p:xfrm>
          <a:off x="1295399" y="1371605"/>
          <a:ext cx="7467600" cy="5019380"/>
        </p:xfrm>
        <a:graphic>
          <a:graphicData uri="http://schemas.openxmlformats.org/drawingml/2006/table">
            <a:tbl>
              <a:tblPr>
                <a:tableStyleId>{5C22544A-7EE6-4342-B048-85BDC9FD1C3A}</a:tableStyleId>
              </a:tblPr>
              <a:tblGrid>
                <a:gridCol w="1002311"/>
                <a:gridCol w="475650"/>
                <a:gridCol w="768949"/>
                <a:gridCol w="367259"/>
                <a:gridCol w="377461"/>
                <a:gridCol w="346856"/>
                <a:gridCol w="377461"/>
                <a:gridCol w="357057"/>
                <a:gridCol w="390213"/>
                <a:gridCol w="387663"/>
                <a:gridCol w="359607"/>
                <a:gridCol w="357057"/>
                <a:gridCol w="387663"/>
                <a:gridCol w="420817"/>
                <a:gridCol w="387663"/>
                <a:gridCol w="703913"/>
              </a:tblGrid>
              <a:tr h="334943">
                <a:tc>
                  <a:txBody>
                    <a:bodyPr/>
                    <a:lstStyle/>
                    <a:p>
                      <a:pPr algn="l" fontAlgn="b"/>
                      <a:endParaRPr lang="en-US" sz="800" b="1" i="0" u="none" strike="noStrike" dirty="0">
                        <a:solidFill>
                          <a:srgbClr val="000000"/>
                        </a:solidFill>
                        <a:effectLst/>
                        <a:latin typeface="Calibri"/>
                      </a:endParaRPr>
                    </a:p>
                  </a:txBody>
                  <a:tcPr marL="6649" marR="6649" marT="6649" marB="0" anchor="b"/>
                </a:tc>
                <a:tc>
                  <a:txBody>
                    <a:bodyPr/>
                    <a:lstStyle/>
                    <a:p>
                      <a:pPr algn="ctr" fontAlgn="ctr"/>
                      <a:endParaRPr lang="en-US" sz="800" b="0" i="0" u="none" strike="noStrike">
                        <a:solidFill>
                          <a:srgbClr val="000000"/>
                        </a:solidFill>
                        <a:effectLst/>
                        <a:latin typeface="Calibri"/>
                      </a:endParaRPr>
                    </a:p>
                  </a:txBody>
                  <a:tcPr marL="6649" marR="6649" marT="6649" marB="0" anchor="ctr"/>
                </a:tc>
                <a:tc>
                  <a:txBody>
                    <a:bodyPr/>
                    <a:lstStyle/>
                    <a:p>
                      <a:pPr algn="ctr" fontAlgn="ctr"/>
                      <a:endParaRPr lang="en-US" sz="800" b="0" i="0" u="none" strike="noStrike">
                        <a:solidFill>
                          <a:srgbClr val="000000"/>
                        </a:solidFill>
                        <a:effectLst/>
                        <a:latin typeface="Calibri"/>
                      </a:endParaRPr>
                    </a:p>
                  </a:txBody>
                  <a:tcPr marL="6649" marR="6649" marT="6649" marB="0" anchor="ctr"/>
                </a:tc>
                <a:tc>
                  <a:txBody>
                    <a:bodyPr/>
                    <a:lstStyle/>
                    <a:p>
                      <a:pPr algn="ctr" fontAlgn="ctr"/>
                      <a:endParaRPr lang="en-US" sz="800" b="0" i="0" u="none" strike="noStrike">
                        <a:solidFill>
                          <a:srgbClr val="000000"/>
                        </a:solidFill>
                        <a:effectLst/>
                        <a:latin typeface="Calibri"/>
                      </a:endParaRPr>
                    </a:p>
                  </a:txBody>
                  <a:tcPr marL="6649" marR="6649" marT="6649" marB="0" anchor="ctr"/>
                </a:tc>
                <a:tc>
                  <a:txBody>
                    <a:bodyPr/>
                    <a:lstStyle/>
                    <a:p>
                      <a:pPr algn="ctr" fontAlgn="ctr"/>
                      <a:endParaRPr lang="en-US" sz="800" b="0" i="0" u="none" strike="noStrike">
                        <a:solidFill>
                          <a:srgbClr val="000000"/>
                        </a:solidFill>
                        <a:effectLst/>
                        <a:latin typeface="Calibri"/>
                      </a:endParaRPr>
                    </a:p>
                  </a:txBody>
                  <a:tcPr marL="6649" marR="6649" marT="6649" marB="0" anchor="ctr"/>
                </a:tc>
                <a:tc gridSpan="5">
                  <a:txBody>
                    <a:bodyPr/>
                    <a:lstStyle/>
                    <a:p>
                      <a:pPr algn="ctr" fontAlgn="ctr"/>
                      <a:r>
                        <a:rPr lang="en-US" sz="1300" u="none" strike="noStrike">
                          <a:effectLst/>
                        </a:rPr>
                        <a:t>OUT OF DISTRICT</a:t>
                      </a:r>
                      <a:endParaRPr lang="en-US" sz="1300" b="1" i="0" u="none" strike="noStrike">
                        <a:solidFill>
                          <a:srgbClr val="000000"/>
                        </a:solidFill>
                        <a:effectLst/>
                        <a:latin typeface="Calibri"/>
                      </a:endParaRPr>
                    </a:p>
                  </a:txBody>
                  <a:tcPr marL="6649" marR="6649" marT="6649"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800" b="0" i="0" u="none" strike="noStrike">
                        <a:solidFill>
                          <a:srgbClr val="000000"/>
                        </a:solidFill>
                        <a:effectLst/>
                        <a:latin typeface="Calibri"/>
                      </a:endParaRPr>
                    </a:p>
                  </a:txBody>
                  <a:tcPr marL="6649" marR="6649" marT="6649" marB="0" anchor="ctr"/>
                </a:tc>
                <a:tc>
                  <a:txBody>
                    <a:bodyPr/>
                    <a:lstStyle/>
                    <a:p>
                      <a:pPr algn="ctr" fontAlgn="ctr"/>
                      <a:endParaRPr lang="en-US" sz="800" b="0" i="0" u="none" strike="noStrike">
                        <a:solidFill>
                          <a:srgbClr val="000000"/>
                        </a:solidFill>
                        <a:effectLst/>
                        <a:latin typeface="Calibri"/>
                      </a:endParaRPr>
                    </a:p>
                  </a:txBody>
                  <a:tcPr marL="6649" marR="6649" marT="6649" marB="0" anchor="ctr"/>
                </a:tc>
                <a:tc>
                  <a:txBody>
                    <a:bodyPr/>
                    <a:lstStyle/>
                    <a:p>
                      <a:pPr algn="ctr" fontAlgn="ctr"/>
                      <a:endParaRPr lang="en-US" sz="800" b="0" i="0" u="none" strike="noStrike">
                        <a:solidFill>
                          <a:srgbClr val="000000"/>
                        </a:solidFill>
                        <a:effectLst/>
                        <a:latin typeface="Calibri"/>
                      </a:endParaRPr>
                    </a:p>
                  </a:txBody>
                  <a:tcPr marL="6649" marR="6649" marT="6649" marB="0" anchor="ctr"/>
                </a:tc>
                <a:tc>
                  <a:txBody>
                    <a:bodyPr/>
                    <a:lstStyle/>
                    <a:p>
                      <a:pPr algn="ctr" fontAlgn="ctr"/>
                      <a:endParaRPr lang="en-US" sz="800" b="0" i="0" u="none" strike="noStrike">
                        <a:solidFill>
                          <a:srgbClr val="000000"/>
                        </a:solidFill>
                        <a:effectLst/>
                        <a:latin typeface="Calibri"/>
                      </a:endParaRPr>
                    </a:p>
                  </a:txBody>
                  <a:tcPr marL="6649" marR="6649" marT="6649" marB="0" anchor="ctr"/>
                </a:tc>
                <a:tc>
                  <a:txBody>
                    <a:bodyPr/>
                    <a:lstStyle/>
                    <a:p>
                      <a:pPr algn="ctr" fontAlgn="ctr"/>
                      <a:endParaRPr lang="en-US" sz="800" b="0" i="0" u="none" strike="noStrike">
                        <a:solidFill>
                          <a:srgbClr val="000000"/>
                        </a:solidFill>
                        <a:effectLst/>
                        <a:latin typeface="Calibri"/>
                      </a:endParaRPr>
                    </a:p>
                  </a:txBody>
                  <a:tcPr marL="6649" marR="6649" marT="6649" marB="0" anchor="ctr"/>
                </a:tc>
                <a:tc>
                  <a:txBody>
                    <a:bodyPr/>
                    <a:lstStyle/>
                    <a:p>
                      <a:pPr algn="l" fontAlgn="b"/>
                      <a:endParaRPr lang="en-US" sz="800" b="0" i="0" u="none" strike="noStrike">
                        <a:solidFill>
                          <a:srgbClr val="000000"/>
                        </a:solidFill>
                        <a:effectLst/>
                        <a:latin typeface="Calibri"/>
                      </a:endParaRPr>
                    </a:p>
                  </a:txBody>
                  <a:tcPr marL="6649" marR="6649" marT="6649" marB="0" anchor="b"/>
                </a:tc>
              </a:tr>
              <a:tr h="334943">
                <a:tc>
                  <a:txBody>
                    <a:bodyPr/>
                    <a:lstStyle/>
                    <a:p>
                      <a:pPr algn="l" fontAlgn="b"/>
                      <a:endParaRPr lang="en-US" sz="1000" b="1" i="0" u="none" strike="noStrike" dirty="0">
                        <a:solidFill>
                          <a:srgbClr val="000000"/>
                        </a:solidFill>
                        <a:effectLst/>
                        <a:latin typeface="Calibri"/>
                      </a:endParaRPr>
                    </a:p>
                  </a:txBody>
                  <a:tcPr marL="6649" marR="6649" marT="6649" marB="0" anchor="b"/>
                </a:tc>
                <a:tc>
                  <a:txBody>
                    <a:bodyPr/>
                    <a:lstStyle/>
                    <a:p>
                      <a:pPr algn="ctr" fontAlgn="ctr"/>
                      <a:r>
                        <a:rPr lang="en-US" sz="1000" u="none" strike="noStrike">
                          <a:effectLst/>
                        </a:rPr>
                        <a:t>Pre-</a:t>
                      </a:r>
                      <a:br>
                        <a:rPr lang="en-US" sz="1000" u="none" strike="noStrike">
                          <a:effectLst/>
                        </a:rPr>
                      </a:br>
                      <a:r>
                        <a:rPr lang="en-US" sz="1000" u="none" strike="noStrike">
                          <a:effectLst/>
                        </a:rPr>
                        <a:t>School</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Kindergarten</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Grade 1</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Grade 2</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a:effectLst/>
                        </a:rPr>
                        <a:t>Grade 3</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Grade 4</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Grade 5</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Grade 6</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a:effectLst/>
                        </a:rPr>
                        <a:t>Grade 7</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Grade 8</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Grade 9</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Grade 10</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Grade 11</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Grade 12</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Total/</a:t>
                      </a:r>
                      <a:br>
                        <a:rPr lang="en-US" sz="1000" u="none" strike="noStrike">
                          <a:effectLst/>
                        </a:rPr>
                      </a:br>
                      <a:r>
                        <a:rPr lang="en-US" sz="1000" u="none" strike="noStrike">
                          <a:effectLst/>
                        </a:rPr>
                        <a:t>Classification</a:t>
                      </a:r>
                      <a:endParaRPr lang="en-US" sz="1000" b="1" i="0" u="none" strike="noStrike">
                        <a:solidFill>
                          <a:srgbClr val="000000"/>
                        </a:solidFill>
                        <a:effectLst/>
                        <a:latin typeface="Calibri"/>
                      </a:endParaRPr>
                    </a:p>
                  </a:txBody>
                  <a:tcPr marL="6649" marR="6649" marT="6649" marB="0" anchor="ctr"/>
                </a:tc>
              </a:tr>
              <a:tr h="315313">
                <a:tc>
                  <a:txBody>
                    <a:bodyPr/>
                    <a:lstStyle/>
                    <a:p>
                      <a:pPr algn="ctr" fontAlgn="ctr"/>
                      <a:r>
                        <a:rPr lang="en-US" sz="1000" u="none" strike="noStrike">
                          <a:effectLst/>
                        </a:rPr>
                        <a:t>Auditorily Impaired</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0</a:t>
                      </a:r>
                      <a:endParaRPr lang="en-US" sz="1000" b="0" i="0" u="none" strike="noStrike">
                        <a:solidFill>
                          <a:srgbClr val="000000"/>
                        </a:solidFill>
                        <a:effectLst/>
                        <a:latin typeface="Calibri"/>
                      </a:endParaRPr>
                    </a:p>
                  </a:txBody>
                  <a:tcPr marL="6649" marR="6649" marT="6649" marB="0" anchor="ctr"/>
                </a:tc>
              </a:tr>
              <a:tr h="167472">
                <a:tc>
                  <a:txBody>
                    <a:bodyPr/>
                    <a:lstStyle/>
                    <a:p>
                      <a:pPr algn="ctr" fontAlgn="ctr"/>
                      <a:r>
                        <a:rPr lang="en-US" sz="1000" u="none" strike="noStrike">
                          <a:effectLst/>
                        </a:rPr>
                        <a:t>Autistic</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8</a:t>
                      </a:r>
                      <a:endParaRPr lang="en-US" sz="1000" b="0" i="0" u="none" strike="noStrike" dirty="0">
                        <a:solidFill>
                          <a:srgbClr val="000000"/>
                        </a:solidFill>
                        <a:effectLst/>
                        <a:latin typeface="Calibri"/>
                      </a:endParaRPr>
                    </a:p>
                  </a:txBody>
                  <a:tcPr marL="6649" marR="6649" marT="6649" marB="0" anchor="ctr"/>
                </a:tc>
              </a:tr>
              <a:tr h="334943">
                <a:tc>
                  <a:txBody>
                    <a:bodyPr/>
                    <a:lstStyle/>
                    <a:p>
                      <a:pPr algn="ctr" fontAlgn="ctr"/>
                      <a:r>
                        <a:rPr lang="en-US" sz="1000" u="none" strike="noStrike" dirty="0">
                          <a:effectLst/>
                        </a:rPr>
                        <a:t>Communication Impaired</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2</a:t>
                      </a:r>
                      <a:endParaRPr lang="en-US" sz="1000" b="0" i="0" u="none" strike="noStrike" dirty="0">
                        <a:solidFill>
                          <a:srgbClr val="000000"/>
                        </a:solidFill>
                        <a:effectLst/>
                        <a:latin typeface="Calibri"/>
                      </a:endParaRPr>
                    </a:p>
                  </a:txBody>
                  <a:tcPr marL="6649" marR="6649" marT="6649" marB="0" anchor="ctr"/>
                </a:tc>
              </a:tr>
              <a:tr h="334943">
                <a:tc>
                  <a:txBody>
                    <a:bodyPr/>
                    <a:lstStyle/>
                    <a:p>
                      <a:pPr algn="ctr" fontAlgn="ctr"/>
                      <a:r>
                        <a:rPr lang="en-US" sz="1000" u="none" strike="noStrike" dirty="0">
                          <a:effectLst/>
                        </a:rPr>
                        <a:t>Speech/</a:t>
                      </a:r>
                      <a:br>
                        <a:rPr lang="en-US" sz="1000" u="none" strike="noStrike" dirty="0">
                          <a:effectLst/>
                        </a:rPr>
                      </a:br>
                      <a:r>
                        <a:rPr lang="en-US" sz="1000" u="none" strike="noStrike" dirty="0">
                          <a:effectLst/>
                        </a:rPr>
                        <a:t>Language</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0</a:t>
                      </a:r>
                      <a:endParaRPr lang="en-US" sz="1000" b="0" i="0" u="none" strike="noStrike" dirty="0">
                        <a:solidFill>
                          <a:srgbClr val="000000"/>
                        </a:solidFill>
                        <a:effectLst/>
                        <a:latin typeface="Calibri"/>
                      </a:endParaRPr>
                    </a:p>
                  </a:txBody>
                  <a:tcPr marL="6649" marR="6649" marT="6649" marB="0" anchor="ctr"/>
                </a:tc>
              </a:tr>
              <a:tr h="334943">
                <a:tc>
                  <a:txBody>
                    <a:bodyPr/>
                    <a:lstStyle/>
                    <a:p>
                      <a:pPr algn="ctr" fontAlgn="ctr"/>
                      <a:r>
                        <a:rPr lang="en-US" sz="1000" u="none" strike="noStrike" dirty="0">
                          <a:effectLst/>
                        </a:rPr>
                        <a:t>Emotionally Disturbed</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5</a:t>
                      </a:r>
                      <a:endParaRPr lang="en-US" sz="1000" b="0" i="0" u="none" strike="noStrike" dirty="0">
                        <a:solidFill>
                          <a:srgbClr val="000000"/>
                        </a:solidFill>
                        <a:effectLst/>
                        <a:latin typeface="Calibri"/>
                      </a:endParaRPr>
                    </a:p>
                  </a:txBody>
                  <a:tcPr marL="6649" marR="6649" marT="6649" marB="0" anchor="ctr"/>
                </a:tc>
              </a:tr>
              <a:tr h="334943">
                <a:tc>
                  <a:txBody>
                    <a:bodyPr/>
                    <a:lstStyle/>
                    <a:p>
                      <a:pPr algn="ctr" fontAlgn="ctr"/>
                      <a:r>
                        <a:rPr lang="en-US" sz="1000" u="none" strike="noStrike" dirty="0">
                          <a:effectLst/>
                        </a:rPr>
                        <a:t>Intellectually Impaired</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2</a:t>
                      </a:r>
                      <a:endParaRPr lang="en-US" sz="1000" b="0" i="0" u="none" strike="noStrike" dirty="0">
                        <a:solidFill>
                          <a:srgbClr val="000000"/>
                        </a:solidFill>
                        <a:effectLst/>
                        <a:latin typeface="Calibri"/>
                      </a:endParaRPr>
                    </a:p>
                  </a:txBody>
                  <a:tcPr marL="6649" marR="6649" marT="6649" marB="0" anchor="ctr"/>
                </a:tc>
              </a:tr>
              <a:tr h="167472">
                <a:tc>
                  <a:txBody>
                    <a:bodyPr/>
                    <a:lstStyle/>
                    <a:p>
                      <a:pPr algn="ctr" fontAlgn="ctr"/>
                      <a:r>
                        <a:rPr lang="en-US" sz="1000" u="none" strike="noStrike" dirty="0">
                          <a:effectLst/>
                        </a:rPr>
                        <a:t>Multiply Disabled</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12</a:t>
                      </a:r>
                      <a:endParaRPr lang="en-US" sz="1000" b="0" i="0" u="none" strike="noStrike" dirty="0">
                        <a:solidFill>
                          <a:srgbClr val="000000"/>
                        </a:solidFill>
                        <a:effectLst/>
                        <a:latin typeface="Calibri"/>
                      </a:endParaRPr>
                    </a:p>
                  </a:txBody>
                  <a:tcPr marL="6649" marR="6649" marT="6649" marB="0" anchor="ctr"/>
                </a:tc>
              </a:tr>
              <a:tr h="334943">
                <a:tc>
                  <a:txBody>
                    <a:bodyPr/>
                    <a:lstStyle/>
                    <a:p>
                      <a:pPr algn="ctr" fontAlgn="ctr"/>
                      <a:r>
                        <a:rPr lang="en-US" sz="1000" u="none" strike="noStrike" dirty="0">
                          <a:effectLst/>
                        </a:rPr>
                        <a:t>Other Health Impaired</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8</a:t>
                      </a:r>
                      <a:endParaRPr lang="en-US" sz="1000" b="0" i="0" u="none" strike="noStrike" dirty="0">
                        <a:solidFill>
                          <a:srgbClr val="000000"/>
                        </a:solidFill>
                        <a:effectLst/>
                        <a:latin typeface="Calibri"/>
                      </a:endParaRPr>
                    </a:p>
                  </a:txBody>
                  <a:tcPr marL="6649" marR="6649" marT="6649" marB="0" anchor="ctr"/>
                </a:tc>
              </a:tr>
              <a:tr h="315313">
                <a:tc>
                  <a:txBody>
                    <a:bodyPr/>
                    <a:lstStyle/>
                    <a:p>
                      <a:pPr algn="ctr" fontAlgn="ctr"/>
                      <a:r>
                        <a:rPr lang="en-US" sz="1000" u="none" strike="noStrike" dirty="0">
                          <a:effectLst/>
                        </a:rPr>
                        <a:t>Preschool Disabled</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0</a:t>
                      </a:r>
                      <a:endParaRPr lang="en-US" sz="1000" b="0" i="0" u="none" strike="noStrike" dirty="0">
                        <a:solidFill>
                          <a:srgbClr val="000000"/>
                        </a:solidFill>
                        <a:effectLst/>
                        <a:latin typeface="Calibri"/>
                      </a:endParaRPr>
                    </a:p>
                  </a:txBody>
                  <a:tcPr marL="6649" marR="6649" marT="6649" marB="0" anchor="ctr"/>
                </a:tc>
              </a:tr>
              <a:tr h="334943">
                <a:tc>
                  <a:txBody>
                    <a:bodyPr/>
                    <a:lstStyle/>
                    <a:p>
                      <a:pPr algn="ctr" fontAlgn="ctr"/>
                      <a:r>
                        <a:rPr lang="en-US" sz="1000" u="none" strike="noStrike" dirty="0">
                          <a:effectLst/>
                        </a:rPr>
                        <a:t>Specific Learning Disability</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smtClean="0">
                          <a:effectLst/>
                        </a:rPr>
                        <a:t>*</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7</a:t>
                      </a:r>
                      <a:endParaRPr lang="en-US" sz="1000" b="0" i="0" u="none" strike="noStrike" dirty="0">
                        <a:solidFill>
                          <a:srgbClr val="000000"/>
                        </a:solidFill>
                        <a:effectLst/>
                        <a:latin typeface="Calibri"/>
                      </a:endParaRPr>
                    </a:p>
                  </a:txBody>
                  <a:tcPr marL="6649" marR="6649" marT="6649" marB="0" anchor="ctr"/>
                </a:tc>
              </a:tr>
              <a:tr h="334943">
                <a:tc>
                  <a:txBody>
                    <a:bodyPr/>
                    <a:lstStyle/>
                    <a:p>
                      <a:pPr algn="ctr" fontAlgn="ctr"/>
                      <a:r>
                        <a:rPr lang="en-US" sz="1000" u="none" strike="noStrike" dirty="0">
                          <a:effectLst/>
                        </a:rPr>
                        <a:t>Traumatic Brain Injury</a:t>
                      </a:r>
                      <a:endParaRPr lang="en-US" sz="1000" b="1"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 </a:t>
                      </a:r>
                      <a:endParaRPr lang="en-US" sz="1000" b="0" i="0" u="none" strike="noStrike" dirty="0">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dirty="0">
                          <a:effectLst/>
                        </a:rPr>
                        <a:t>0</a:t>
                      </a:r>
                      <a:endParaRPr lang="en-US" sz="1000" b="0" i="0" u="none" strike="noStrike" dirty="0">
                        <a:solidFill>
                          <a:srgbClr val="000000"/>
                        </a:solidFill>
                        <a:effectLst/>
                        <a:latin typeface="Calibri"/>
                      </a:endParaRPr>
                    </a:p>
                  </a:txBody>
                  <a:tcPr marL="6649" marR="6649" marT="6649" marB="0" anchor="ctr"/>
                </a:tc>
              </a:tr>
              <a:tr h="167472">
                <a:tc>
                  <a:txBody>
                    <a:bodyPr/>
                    <a:lstStyle/>
                    <a:p>
                      <a:pPr algn="ctr" fontAlgn="ctr"/>
                      <a:r>
                        <a:rPr lang="en-US" sz="1000" u="none" strike="noStrike">
                          <a:effectLst/>
                        </a:rPr>
                        <a:t>Visually Impaired</a:t>
                      </a:r>
                      <a:endParaRPr lang="en-US" sz="1000" b="1"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 </a:t>
                      </a:r>
                      <a:endParaRPr lang="en-US" sz="1000" b="0" i="0" u="none" strike="noStrike">
                        <a:solidFill>
                          <a:srgbClr val="000000"/>
                        </a:solidFill>
                        <a:effectLst/>
                        <a:latin typeface="Calibri"/>
                      </a:endParaRPr>
                    </a:p>
                  </a:txBody>
                  <a:tcPr marL="6649" marR="6649" marT="6649" marB="0" anchor="ctr"/>
                </a:tc>
                <a:tc>
                  <a:txBody>
                    <a:bodyPr/>
                    <a:lstStyle/>
                    <a:p>
                      <a:pPr algn="ctr" fontAlgn="ctr"/>
                      <a:r>
                        <a:rPr lang="en-US" sz="1000" u="none" strike="noStrike">
                          <a:effectLst/>
                        </a:rPr>
                        <a:t>0</a:t>
                      </a:r>
                      <a:endParaRPr lang="en-US" sz="1000" b="0" i="0" u="none" strike="noStrike">
                        <a:solidFill>
                          <a:srgbClr val="000000"/>
                        </a:solidFill>
                        <a:effectLst/>
                        <a:latin typeface="Calibri"/>
                      </a:endParaRPr>
                    </a:p>
                  </a:txBody>
                  <a:tcPr marL="6649" marR="6649" marT="6649" marB="0" anchor="ctr"/>
                </a:tc>
              </a:tr>
              <a:tr h="389066">
                <a:tc>
                  <a:txBody>
                    <a:bodyPr/>
                    <a:lstStyle/>
                    <a:p>
                      <a:pPr algn="l" fontAlgn="b"/>
                      <a:endParaRPr lang="en-US" sz="1000" b="1" i="0" u="none" strike="noStrike">
                        <a:solidFill>
                          <a:srgbClr val="000000"/>
                        </a:solidFill>
                        <a:effectLst/>
                        <a:latin typeface="Calibri"/>
                      </a:endParaRPr>
                    </a:p>
                  </a:txBody>
                  <a:tcPr marL="6649" marR="6649" marT="6649" marB="0" anchor="b"/>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gridSpan="7">
                  <a:txBody>
                    <a:bodyPr/>
                    <a:lstStyle/>
                    <a:p>
                      <a:pPr algn="ctr" fontAlgn="ctr"/>
                      <a:r>
                        <a:rPr lang="en-US" sz="1000" b="0" i="0" u="none" strike="noStrike" dirty="0" smtClean="0">
                          <a:solidFill>
                            <a:srgbClr val="000000"/>
                          </a:solidFill>
                          <a:effectLst/>
                          <a:latin typeface="Calibri"/>
                        </a:rPr>
                        <a:t>Total Out of District</a:t>
                      </a:r>
                      <a:r>
                        <a:rPr lang="en-US" sz="1000" b="0" i="0" u="none" strike="noStrike" baseline="0" dirty="0" smtClean="0">
                          <a:solidFill>
                            <a:srgbClr val="000000"/>
                          </a:solidFill>
                          <a:effectLst/>
                          <a:latin typeface="Calibri"/>
                        </a:rPr>
                        <a:t> Students with Disabilities</a:t>
                      </a:r>
                      <a:endParaRPr lang="en-US" sz="1000" b="0" i="0" u="none" strike="noStrike" dirty="0">
                        <a:solidFill>
                          <a:srgbClr val="000000"/>
                        </a:solidFill>
                        <a:effectLst/>
                        <a:latin typeface="Calibri"/>
                      </a:endParaRPr>
                    </a:p>
                  </a:txBody>
                  <a:tcPr marL="6649" marR="6649" marT="6649" marB="0" anchor="ctr"/>
                </a:tc>
                <a:tc hMerge="1">
                  <a:txBody>
                    <a:bodyPr/>
                    <a:lstStyle/>
                    <a:p>
                      <a:pPr algn="ctr" fontAlgn="ctr"/>
                      <a:endParaRPr lang="en-US" sz="1000" b="0" i="0" u="none" strike="noStrike" dirty="0">
                        <a:solidFill>
                          <a:srgbClr val="000000"/>
                        </a:solidFill>
                        <a:effectLst/>
                        <a:latin typeface="Calibri"/>
                      </a:endParaRPr>
                    </a:p>
                  </a:txBody>
                  <a:tcPr marL="6649" marR="6649" marT="6649" marB="0" anchor="ctr"/>
                </a:tc>
                <a:tc hMerge="1">
                  <a:txBody>
                    <a:bodyPr/>
                    <a:lstStyle/>
                    <a:p>
                      <a:pPr algn="ctr" fontAlgn="ctr"/>
                      <a:endParaRPr lang="en-US" sz="800" b="0" i="0" u="none" strike="noStrike" dirty="0">
                        <a:solidFill>
                          <a:srgbClr val="000000"/>
                        </a:solidFill>
                        <a:effectLst/>
                        <a:latin typeface="Calibri"/>
                      </a:endParaRPr>
                    </a:p>
                  </a:txBody>
                  <a:tcPr marL="6649" marR="6649" marT="6649" marB="0" anchor="ctr"/>
                </a:tc>
                <a:tc hMerge="1">
                  <a:txBody>
                    <a:bodyPr/>
                    <a:lstStyle/>
                    <a:p>
                      <a:pPr algn="ctr" fontAlgn="ctr"/>
                      <a:endParaRPr lang="en-US" sz="800" b="0" i="0" u="none" strike="noStrike" dirty="0">
                        <a:solidFill>
                          <a:srgbClr val="000000"/>
                        </a:solidFill>
                        <a:effectLst/>
                        <a:latin typeface="Calibri"/>
                      </a:endParaRPr>
                    </a:p>
                  </a:txBody>
                  <a:tcPr marL="6649" marR="6649" marT="6649" marB="0" anchor="ctr"/>
                </a:tc>
                <a:tc hMerge="1">
                  <a:txBody>
                    <a:bodyPr/>
                    <a:lstStyle/>
                    <a:p>
                      <a:pPr algn="ctr" fontAlgn="ctr"/>
                      <a:endParaRPr lang="en-US" sz="1000" b="0" i="0" u="none" strike="noStrike" dirty="0">
                        <a:solidFill>
                          <a:srgbClr val="000000"/>
                        </a:solidFill>
                        <a:effectLst/>
                        <a:latin typeface="Calibri"/>
                      </a:endParaRPr>
                    </a:p>
                  </a:txBody>
                  <a:tcPr marL="6649" marR="6649" marT="6649" marB="0" anchor="ctr"/>
                </a:tc>
                <a:tc hMerge="1">
                  <a:txBody>
                    <a:bodyPr/>
                    <a:lstStyle/>
                    <a:p>
                      <a:pPr algn="ctr" fontAlgn="ctr"/>
                      <a:endParaRPr lang="en-US" sz="1000" b="0" i="0" u="none" strike="noStrike" dirty="0">
                        <a:solidFill>
                          <a:srgbClr val="000000"/>
                        </a:solidFill>
                        <a:effectLst/>
                        <a:latin typeface="Calibri"/>
                      </a:endParaRPr>
                    </a:p>
                  </a:txBody>
                  <a:tcPr marL="6649" marR="6649" marT="6649" marB="0" anchor="ctr"/>
                </a:tc>
                <a:tc hMerge="1">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b"/>
                      <a:r>
                        <a:rPr lang="en-US" sz="1000" u="none" strike="noStrike" dirty="0">
                          <a:effectLst/>
                        </a:rPr>
                        <a:t>44</a:t>
                      </a:r>
                      <a:endParaRPr lang="en-US" sz="1000" b="1" i="0" u="none" strike="noStrike" dirty="0">
                        <a:solidFill>
                          <a:srgbClr val="000000"/>
                        </a:solidFill>
                        <a:effectLst/>
                        <a:latin typeface="Calibri"/>
                      </a:endParaRPr>
                    </a:p>
                  </a:txBody>
                  <a:tcPr marL="6649" marR="6649" marT="6649" marB="0" anchor="b"/>
                </a:tc>
              </a:tr>
              <a:tr h="167472">
                <a:tc>
                  <a:txBody>
                    <a:bodyPr/>
                    <a:lstStyle/>
                    <a:p>
                      <a:pPr algn="l" fontAlgn="b"/>
                      <a:endParaRPr lang="en-US" sz="1000" b="1" i="0" u="none" strike="noStrike">
                        <a:solidFill>
                          <a:srgbClr val="000000"/>
                        </a:solidFill>
                        <a:effectLst/>
                        <a:latin typeface="Calibri"/>
                      </a:endParaRPr>
                    </a:p>
                  </a:txBody>
                  <a:tcPr marL="6649" marR="6649" marT="6649" marB="0" anchor="b"/>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1" i="0" u="none" strike="noStrike" dirty="0">
                        <a:solidFill>
                          <a:srgbClr val="000000"/>
                        </a:solidFill>
                        <a:effectLst/>
                        <a:latin typeface="Calibri"/>
                      </a:endParaRPr>
                    </a:p>
                  </a:txBody>
                  <a:tcPr marL="6649" marR="6649" marT="6649" marB="0" anchor="ctr"/>
                </a:tc>
              </a:tr>
              <a:tr h="315313">
                <a:tc>
                  <a:txBody>
                    <a:bodyPr/>
                    <a:lstStyle/>
                    <a:p>
                      <a:pPr algn="l" fontAlgn="b"/>
                      <a:endParaRPr lang="en-US" sz="1000" b="1" i="0" u="none" strike="noStrike">
                        <a:solidFill>
                          <a:srgbClr val="000000"/>
                        </a:solidFill>
                        <a:effectLst/>
                        <a:latin typeface="Calibri"/>
                      </a:endParaRPr>
                    </a:p>
                  </a:txBody>
                  <a:tcPr marL="6649" marR="6649" marT="6649" marB="0" anchor="b"/>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a:txBody>
                    <a:bodyPr/>
                    <a:lstStyle/>
                    <a:p>
                      <a:pPr algn="ctr" fontAlgn="ctr"/>
                      <a:endParaRPr lang="en-US" sz="1000" b="0" i="0" u="none" strike="noStrike">
                        <a:solidFill>
                          <a:srgbClr val="000000"/>
                        </a:solidFill>
                        <a:effectLst/>
                        <a:latin typeface="Calibri"/>
                      </a:endParaRPr>
                    </a:p>
                  </a:txBody>
                  <a:tcPr marL="6649" marR="6649" marT="6649" marB="0" anchor="ctr"/>
                </a:tc>
                <a:tc gridSpan="7">
                  <a:txBody>
                    <a:bodyPr/>
                    <a:lstStyle/>
                    <a:p>
                      <a:pPr algn="ctr" fontAlgn="ctr"/>
                      <a:r>
                        <a:rPr lang="en-US" sz="1100" u="none" strike="noStrike" dirty="0" smtClean="0">
                          <a:effectLst/>
                        </a:rPr>
                        <a:t>Total Students</a:t>
                      </a:r>
                      <a:r>
                        <a:rPr lang="en-US" sz="1100" u="none" strike="noStrike" baseline="0" dirty="0" smtClean="0">
                          <a:effectLst/>
                        </a:rPr>
                        <a:t> with Disabilities</a:t>
                      </a:r>
                      <a:endParaRPr lang="en-US" sz="1100" b="1" i="0" u="none" strike="noStrike" dirty="0">
                        <a:solidFill>
                          <a:srgbClr val="000000"/>
                        </a:solidFill>
                        <a:effectLst/>
                        <a:latin typeface="Calibri"/>
                      </a:endParaRPr>
                    </a:p>
                  </a:txBody>
                  <a:tcPr marL="6649" marR="6649" marT="6649" marB="0" anchor="ctr"/>
                </a:tc>
                <a:tc hMerge="1">
                  <a:txBody>
                    <a:bodyPr/>
                    <a:lstStyle/>
                    <a:p>
                      <a:pPr algn="ctr" fontAlgn="ctr"/>
                      <a:endParaRPr lang="en-US" sz="800" b="0" i="0" u="none" strike="noStrike">
                        <a:solidFill>
                          <a:srgbClr val="000000"/>
                        </a:solidFill>
                        <a:effectLst/>
                        <a:latin typeface="Calibri"/>
                      </a:endParaRPr>
                    </a:p>
                  </a:txBody>
                  <a:tcPr marL="6649" marR="6649" marT="6649" marB="0" anchor="ctr"/>
                </a:tc>
                <a:tc hMerge="1">
                  <a:txBody>
                    <a:bodyPr/>
                    <a:lstStyle/>
                    <a:p>
                      <a:pPr algn="ctr" fontAlgn="ctr"/>
                      <a:endParaRPr lang="en-US" sz="800" b="0" i="0" u="none" strike="noStrike">
                        <a:solidFill>
                          <a:srgbClr val="000000"/>
                        </a:solidFill>
                        <a:effectLst/>
                        <a:latin typeface="Calibri"/>
                      </a:endParaRPr>
                    </a:p>
                  </a:txBody>
                  <a:tcPr marL="6649" marR="6649" marT="6649" marB="0" anchor="ctr"/>
                </a:tc>
                <a:tc hMerge="1">
                  <a:txBody>
                    <a:bodyPr/>
                    <a:lstStyle/>
                    <a:p>
                      <a:pPr algn="ctr" fontAlgn="ctr"/>
                      <a:endParaRPr lang="en-US" sz="800" b="0" i="0" u="none" strike="noStrike">
                        <a:solidFill>
                          <a:srgbClr val="000000"/>
                        </a:solidFill>
                        <a:effectLst/>
                        <a:latin typeface="Calibri"/>
                      </a:endParaRPr>
                    </a:p>
                  </a:txBody>
                  <a:tcPr marL="6649" marR="6649" marT="6649" marB="0" anchor="ctr"/>
                </a:tc>
                <a:tc hMerge="1">
                  <a:txBody>
                    <a:bodyPr/>
                    <a:lstStyle/>
                    <a:p>
                      <a:pPr algn="ctr" fontAlgn="ctr"/>
                      <a:endParaRPr lang="en-US" sz="800" b="0" i="0" u="none" strike="noStrike">
                        <a:solidFill>
                          <a:srgbClr val="000000"/>
                        </a:solidFill>
                        <a:effectLst/>
                        <a:latin typeface="Calibri"/>
                      </a:endParaRPr>
                    </a:p>
                  </a:txBody>
                  <a:tcPr marL="6649" marR="6649" marT="6649" marB="0" anchor="ctr"/>
                </a:tc>
                <a:tc hMerge="1">
                  <a:txBody>
                    <a:bodyPr/>
                    <a:lstStyle/>
                    <a:p>
                      <a:pPr algn="ctr" fontAlgn="ctr"/>
                      <a:endParaRPr lang="en-US" sz="800" b="1" i="0" u="none" strike="noStrike" dirty="0">
                        <a:solidFill>
                          <a:srgbClr val="000000"/>
                        </a:solidFill>
                        <a:effectLst/>
                        <a:latin typeface="Calibri"/>
                      </a:endParaRPr>
                    </a:p>
                  </a:txBody>
                  <a:tcPr marL="6649" marR="6649" marT="6649" marB="0" anchor="ctr"/>
                </a:tc>
                <a:tc hMerge="1">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ctr"/>
                      <a:endParaRPr lang="en-US" sz="1000" b="0" i="0" u="none" strike="noStrike" dirty="0">
                        <a:solidFill>
                          <a:srgbClr val="000000"/>
                        </a:solidFill>
                        <a:effectLst/>
                        <a:latin typeface="Calibri"/>
                      </a:endParaRPr>
                    </a:p>
                  </a:txBody>
                  <a:tcPr marL="6649" marR="6649" marT="6649" marB="0" anchor="ctr"/>
                </a:tc>
                <a:tc>
                  <a:txBody>
                    <a:bodyPr/>
                    <a:lstStyle/>
                    <a:p>
                      <a:pPr algn="ctr" fontAlgn="b"/>
                      <a:r>
                        <a:rPr lang="en-US" sz="1000" u="none" strike="noStrike" dirty="0">
                          <a:effectLst/>
                        </a:rPr>
                        <a:t>667</a:t>
                      </a:r>
                      <a:endParaRPr lang="en-US" sz="1000" b="1" i="0" u="none" strike="noStrike" dirty="0">
                        <a:solidFill>
                          <a:srgbClr val="000000"/>
                        </a:solidFill>
                        <a:effectLst/>
                        <a:latin typeface="Calibri"/>
                      </a:endParaRPr>
                    </a:p>
                  </a:txBody>
                  <a:tcPr marL="6649" marR="6649" marT="6649" marB="0" anchor="ctr"/>
                </a:tc>
              </a:tr>
            </a:tbl>
          </a:graphicData>
        </a:graphic>
      </p:graphicFrame>
    </p:spTree>
    <p:extLst>
      <p:ext uri="{BB962C8B-B14F-4D97-AF65-F5344CB8AC3E}">
        <p14:creationId xmlns:p14="http://schemas.microsoft.com/office/powerpoint/2010/main" val="1826506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772400" cy="822960"/>
          </a:xfrm>
        </p:spPr>
        <p:txBody>
          <a:bodyPr>
            <a:normAutofit/>
          </a:bodyPr>
          <a:lstStyle/>
          <a:p>
            <a:pPr algn="ctr"/>
            <a:r>
              <a:rPr lang="en-US" sz="4400" b="1" dirty="0" smtClean="0">
                <a:solidFill>
                  <a:srgbClr val="006600"/>
                </a:solidFill>
              </a:rPr>
              <a:t>Related Services</a:t>
            </a:r>
            <a:endParaRPr lang="en-US" sz="4400" b="1" dirty="0">
              <a:solidFill>
                <a:srgbClr val="006600"/>
              </a:solidFill>
            </a:endParaRPr>
          </a:p>
        </p:txBody>
      </p:sp>
      <p:sp>
        <p:nvSpPr>
          <p:cNvPr id="3" name="Content Placeholder 2"/>
          <p:cNvSpPr>
            <a:spLocks noGrp="1"/>
          </p:cNvSpPr>
          <p:nvPr>
            <p:ph idx="1"/>
          </p:nvPr>
        </p:nvSpPr>
        <p:spPr>
          <a:xfrm>
            <a:off x="1676400" y="1676400"/>
            <a:ext cx="7239000" cy="4114800"/>
          </a:xfrm>
        </p:spPr>
        <p:txBody>
          <a:bodyPr>
            <a:normAutofit fontScale="85000" lnSpcReduction="20000"/>
          </a:bodyPr>
          <a:lstStyle/>
          <a:p>
            <a:pPr marL="82296" indent="0">
              <a:buClr>
                <a:srgbClr val="006600"/>
              </a:buClr>
              <a:buNone/>
              <a:tabLst>
                <a:tab pos="6400800" algn="r"/>
              </a:tabLst>
            </a:pPr>
            <a:r>
              <a:rPr lang="en-US" dirty="0" smtClean="0"/>
              <a:t>	 # of Students</a:t>
            </a:r>
          </a:p>
          <a:p>
            <a:pPr>
              <a:buClr>
                <a:schemeClr val="tx1"/>
              </a:buClr>
              <a:tabLst>
                <a:tab pos="5654675" algn="r"/>
              </a:tabLst>
            </a:pPr>
            <a:r>
              <a:rPr lang="en-US" dirty="0" smtClean="0"/>
              <a:t>Audiological 	 2 </a:t>
            </a:r>
          </a:p>
          <a:p>
            <a:pPr>
              <a:buClr>
                <a:schemeClr val="tx1"/>
              </a:buClr>
              <a:tabLst>
                <a:tab pos="5654675" algn="r"/>
              </a:tabLst>
            </a:pPr>
            <a:r>
              <a:rPr lang="en-US" dirty="0" smtClean="0"/>
              <a:t>NJ Commission for the Blind	2</a:t>
            </a:r>
            <a:endParaRPr lang="en-US" dirty="0"/>
          </a:p>
          <a:p>
            <a:pPr>
              <a:buClr>
                <a:schemeClr val="tx1"/>
              </a:buClr>
              <a:tabLst>
                <a:tab pos="5654675" algn="r"/>
              </a:tabLst>
            </a:pPr>
            <a:r>
              <a:rPr lang="en-US" dirty="0" smtClean="0"/>
              <a:t>Behavioral Intervention	5 </a:t>
            </a:r>
          </a:p>
          <a:p>
            <a:pPr>
              <a:buClr>
                <a:schemeClr val="tx1"/>
              </a:buClr>
              <a:tabLst>
                <a:tab pos="5654675" algn="r"/>
              </a:tabLst>
            </a:pPr>
            <a:r>
              <a:rPr lang="en-US" dirty="0" smtClean="0"/>
              <a:t>Counseling	161 </a:t>
            </a:r>
          </a:p>
          <a:p>
            <a:pPr>
              <a:buClr>
                <a:schemeClr val="tx1"/>
              </a:buClr>
              <a:tabLst>
                <a:tab pos="5654675" algn="r"/>
              </a:tabLst>
            </a:pPr>
            <a:r>
              <a:rPr lang="en-US" dirty="0" smtClean="0"/>
              <a:t>Nursing	3 </a:t>
            </a:r>
          </a:p>
          <a:p>
            <a:pPr>
              <a:buClr>
                <a:schemeClr val="tx1"/>
              </a:buClr>
              <a:tabLst>
                <a:tab pos="5654675" algn="r"/>
              </a:tabLst>
            </a:pPr>
            <a:r>
              <a:rPr lang="en-US" dirty="0" smtClean="0"/>
              <a:t>Occupational Therapy	168 </a:t>
            </a:r>
          </a:p>
          <a:p>
            <a:pPr>
              <a:buClr>
                <a:schemeClr val="tx1"/>
              </a:buClr>
              <a:tabLst>
                <a:tab pos="5654675" algn="r"/>
              </a:tabLst>
            </a:pPr>
            <a:r>
              <a:rPr lang="en-US" dirty="0" smtClean="0"/>
              <a:t>1:1 Teacher Instruction Assistant	45 </a:t>
            </a:r>
          </a:p>
          <a:p>
            <a:pPr>
              <a:buClr>
                <a:schemeClr val="tx1"/>
              </a:buClr>
              <a:tabLst>
                <a:tab pos="5654675" algn="r"/>
              </a:tabLst>
            </a:pPr>
            <a:r>
              <a:rPr lang="en-US" dirty="0" smtClean="0"/>
              <a:t>Physical Therapy	19 </a:t>
            </a:r>
            <a:endParaRPr lang="en-US" dirty="0"/>
          </a:p>
          <a:p>
            <a:pPr>
              <a:buClr>
                <a:schemeClr val="tx1"/>
              </a:buClr>
              <a:tabLst>
                <a:tab pos="5654675" algn="r"/>
              </a:tabLst>
            </a:pPr>
            <a:r>
              <a:rPr lang="en-US" dirty="0" smtClean="0"/>
              <a:t>Speech/Language</a:t>
            </a:r>
            <a:r>
              <a:rPr lang="en-US" dirty="0"/>
              <a:t>	</a:t>
            </a:r>
            <a:r>
              <a:rPr lang="en-US" dirty="0" smtClean="0"/>
              <a:t>540 </a:t>
            </a:r>
          </a:p>
        </p:txBody>
      </p:sp>
    </p:spTree>
    <p:extLst>
      <p:ext uri="{BB962C8B-B14F-4D97-AF65-F5344CB8AC3E}">
        <p14:creationId xmlns:p14="http://schemas.microsoft.com/office/powerpoint/2010/main" val="414561701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6600"/>
                </a:solidFill>
              </a:rPr>
              <a:t>Least Restrictive Environment</a:t>
            </a:r>
            <a:endParaRPr lang="en-US" b="1" dirty="0">
              <a:solidFill>
                <a:srgbClr val="006600"/>
              </a:solidFill>
            </a:endParaRPr>
          </a:p>
        </p:txBody>
      </p:sp>
      <p:sp>
        <p:nvSpPr>
          <p:cNvPr id="3" name="Content Placeholder 2"/>
          <p:cNvSpPr>
            <a:spLocks noGrp="1"/>
          </p:cNvSpPr>
          <p:nvPr>
            <p:ph idx="1"/>
          </p:nvPr>
        </p:nvSpPr>
        <p:spPr/>
        <p:txBody>
          <a:bodyPr>
            <a:normAutofit/>
          </a:bodyPr>
          <a:lstStyle/>
          <a:p>
            <a:pPr marL="82296" indent="0">
              <a:buNone/>
            </a:pPr>
            <a:endParaRPr lang="en-US" sz="2800" dirty="0" smtClean="0"/>
          </a:p>
          <a:p>
            <a:pPr marL="82296" indent="0">
              <a:buNone/>
            </a:pPr>
            <a:r>
              <a:rPr lang="en-US" sz="2800" dirty="0" smtClean="0"/>
              <a:t>6A:14-4.2 </a:t>
            </a:r>
            <a:r>
              <a:rPr lang="en-US" sz="2800" dirty="0"/>
              <a:t>Placement in the least restrictive </a:t>
            </a:r>
            <a:r>
              <a:rPr lang="en-US" sz="2800" dirty="0" smtClean="0"/>
              <a:t>environment:</a:t>
            </a:r>
          </a:p>
          <a:p>
            <a:pPr marL="82296" indent="0">
              <a:buNone/>
            </a:pPr>
            <a:endParaRPr lang="en-US" sz="2800" dirty="0"/>
          </a:p>
          <a:p>
            <a:pPr>
              <a:buClrTx/>
            </a:pPr>
            <a:r>
              <a:rPr lang="en-US" sz="2800" dirty="0"/>
              <a:t>To the maximum extent appropriate, a student with a disability is educated with children who are not </a:t>
            </a:r>
            <a:r>
              <a:rPr lang="en-US" sz="2800" dirty="0" smtClean="0"/>
              <a:t>disabled</a:t>
            </a:r>
          </a:p>
        </p:txBody>
      </p:sp>
    </p:spTree>
    <p:extLst>
      <p:ext uri="{BB962C8B-B14F-4D97-AF65-F5344CB8AC3E}">
        <p14:creationId xmlns:p14="http://schemas.microsoft.com/office/powerpoint/2010/main" val="55414602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0"/>
            <a:ext cx="7498080" cy="1143000"/>
          </a:xfrm>
        </p:spPr>
        <p:txBody>
          <a:bodyPr>
            <a:noAutofit/>
          </a:bodyPr>
          <a:lstStyle/>
          <a:p>
            <a:pPr algn="ctr"/>
            <a:r>
              <a:rPr lang="en-US" sz="3600" b="1" dirty="0">
                <a:solidFill>
                  <a:srgbClr val="006600"/>
                </a:solidFill>
              </a:rPr>
              <a:t>Least Restrictive Placement </a:t>
            </a:r>
            <a:r>
              <a:rPr lang="en-US" sz="3600" b="1" dirty="0" smtClean="0">
                <a:solidFill>
                  <a:srgbClr val="006600"/>
                </a:solidFill>
              </a:rPr>
              <a:t/>
            </a:r>
            <a:br>
              <a:rPr lang="en-US" sz="3600" b="1" dirty="0" smtClean="0">
                <a:solidFill>
                  <a:srgbClr val="006600"/>
                </a:solidFill>
              </a:rPr>
            </a:br>
            <a:r>
              <a:rPr lang="en-US" sz="3600" b="1" dirty="0" smtClean="0">
                <a:solidFill>
                  <a:srgbClr val="006600"/>
                </a:solidFill>
              </a:rPr>
              <a:t>in </a:t>
            </a:r>
            <a:r>
              <a:rPr lang="en-US" sz="3600" b="1" dirty="0">
                <a:solidFill>
                  <a:srgbClr val="006600"/>
                </a:solidFill>
              </a:rPr>
              <a:t>the </a:t>
            </a:r>
            <a:r>
              <a:rPr lang="en-US" sz="3600" b="1" dirty="0" smtClean="0">
                <a:solidFill>
                  <a:srgbClr val="006600"/>
                </a:solidFill>
              </a:rPr>
              <a:t>Continuum of </a:t>
            </a:r>
            <a:br>
              <a:rPr lang="en-US" sz="3600" b="1" dirty="0" smtClean="0">
                <a:solidFill>
                  <a:srgbClr val="006600"/>
                </a:solidFill>
              </a:rPr>
            </a:br>
            <a:r>
              <a:rPr lang="en-US" sz="3600" b="1" dirty="0" smtClean="0">
                <a:solidFill>
                  <a:srgbClr val="006600"/>
                </a:solidFill>
              </a:rPr>
              <a:t>Educational </a:t>
            </a:r>
            <a:r>
              <a:rPr lang="en-US" sz="3600" b="1" dirty="0">
                <a:solidFill>
                  <a:srgbClr val="006600"/>
                </a:solidFill>
              </a:rPr>
              <a:t>Services </a:t>
            </a:r>
          </a:p>
        </p:txBody>
      </p:sp>
      <p:graphicFrame>
        <p:nvGraphicFramePr>
          <p:cNvPr id="4" name="Object 3"/>
          <p:cNvGraphicFramePr>
            <a:graphicFrameLocks noChangeAspect="1"/>
          </p:cNvGraphicFramePr>
          <p:nvPr>
            <p:extLst>
              <p:ext uri="{D42A27DB-BD31-4B8C-83A1-F6EECF244321}">
                <p14:modId xmlns:p14="http://schemas.microsoft.com/office/powerpoint/2010/main" val="3197428507"/>
              </p:ext>
            </p:extLst>
          </p:nvPr>
        </p:nvGraphicFramePr>
        <p:xfrm>
          <a:off x="2133600" y="2209800"/>
          <a:ext cx="5921375" cy="4270375"/>
        </p:xfrm>
        <a:graphic>
          <a:graphicData uri="http://schemas.openxmlformats.org/presentationml/2006/ole">
            <mc:AlternateContent xmlns:mc="http://schemas.openxmlformats.org/markup-compatibility/2006">
              <mc:Choice xmlns:v="urn:schemas-microsoft-com:vml" Requires="v">
                <p:oleObj spid="_x0000_s1076" name="Document" r:id="rId4" imgW="5951180" imgH="4318677" progId="Word.Document.12">
                  <p:embed/>
                </p:oleObj>
              </mc:Choice>
              <mc:Fallback>
                <p:oleObj name="Document" r:id="rId4" imgW="5951180" imgH="4318677" progId="Word.Document.12">
                  <p:embed/>
                  <p:pic>
                    <p:nvPicPr>
                      <p:cNvPr id="0" name=""/>
                      <p:cNvPicPr/>
                      <p:nvPr/>
                    </p:nvPicPr>
                    <p:blipFill>
                      <a:blip r:embed="rId5"/>
                      <a:stretch>
                        <a:fillRect/>
                      </a:stretch>
                    </p:blipFill>
                    <p:spPr>
                      <a:xfrm>
                        <a:off x="2133600" y="2209800"/>
                        <a:ext cx="5921375" cy="4270375"/>
                      </a:xfrm>
                      <a:prstGeom prst="rect">
                        <a:avLst/>
                      </a:prstGeom>
                    </p:spPr>
                  </p:pic>
                </p:oleObj>
              </mc:Fallback>
            </mc:AlternateContent>
          </a:graphicData>
        </a:graphic>
      </p:graphicFrame>
    </p:spTree>
    <p:extLst>
      <p:ext uri="{BB962C8B-B14F-4D97-AF65-F5344CB8AC3E}">
        <p14:creationId xmlns:p14="http://schemas.microsoft.com/office/powerpoint/2010/main" val="169139555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650480" cy="1143000"/>
          </a:xfrm>
        </p:spPr>
        <p:txBody>
          <a:bodyPr>
            <a:noAutofit/>
          </a:bodyPr>
          <a:lstStyle/>
          <a:p>
            <a:pPr algn="ctr"/>
            <a:r>
              <a:rPr lang="en-US" sz="4400" b="1" dirty="0" smtClean="0">
                <a:solidFill>
                  <a:srgbClr val="006600"/>
                </a:solidFill>
              </a:rPr>
              <a:t>In District Special Education Programs</a:t>
            </a:r>
            <a:endParaRPr lang="en-US" sz="4400" b="1" dirty="0">
              <a:solidFill>
                <a:srgbClr val="006600"/>
              </a:solidFill>
            </a:endParaRPr>
          </a:p>
        </p:txBody>
      </p:sp>
      <p:sp>
        <p:nvSpPr>
          <p:cNvPr id="3" name="Content Placeholder 2"/>
          <p:cNvSpPr>
            <a:spLocks noGrp="1"/>
          </p:cNvSpPr>
          <p:nvPr>
            <p:ph idx="1"/>
          </p:nvPr>
        </p:nvSpPr>
        <p:spPr>
          <a:xfrm>
            <a:off x="1447800" y="2133600"/>
            <a:ext cx="7543800" cy="3965448"/>
          </a:xfrm>
        </p:spPr>
        <p:txBody>
          <a:bodyPr>
            <a:normAutofit/>
          </a:bodyPr>
          <a:lstStyle/>
          <a:p>
            <a:pPr>
              <a:spcBef>
                <a:spcPts val="0"/>
              </a:spcBef>
              <a:buClr>
                <a:schemeClr val="tx1"/>
              </a:buClr>
            </a:pPr>
            <a:r>
              <a:rPr lang="en-US" dirty="0" smtClean="0">
                <a:solidFill>
                  <a:srgbClr val="000000"/>
                </a:solidFill>
                <a:latin typeface="Arial"/>
                <a:ea typeface="Calibri"/>
                <a:cs typeface="Times New Roman"/>
              </a:rPr>
              <a:t>Consultation</a:t>
            </a:r>
          </a:p>
          <a:p>
            <a:pPr>
              <a:spcBef>
                <a:spcPts val="0"/>
              </a:spcBef>
              <a:buClr>
                <a:schemeClr val="tx1"/>
              </a:buClr>
            </a:pPr>
            <a:r>
              <a:rPr lang="en-US" dirty="0" smtClean="0">
                <a:solidFill>
                  <a:srgbClr val="000000"/>
                </a:solidFill>
                <a:latin typeface="Arial"/>
                <a:ea typeface="Calibri"/>
                <a:cs typeface="Times New Roman"/>
              </a:rPr>
              <a:t>In-Class Resource</a:t>
            </a:r>
            <a:endParaRPr lang="en-US" sz="1800" dirty="0">
              <a:latin typeface="Calibri"/>
              <a:ea typeface="Calibri"/>
              <a:cs typeface="Times New Roman"/>
            </a:endParaRPr>
          </a:p>
          <a:p>
            <a:pPr>
              <a:spcBef>
                <a:spcPts val="0"/>
              </a:spcBef>
              <a:buClr>
                <a:schemeClr val="tx1"/>
              </a:buClr>
            </a:pPr>
            <a:r>
              <a:rPr lang="en-US" dirty="0" smtClean="0">
                <a:solidFill>
                  <a:srgbClr val="000000"/>
                </a:solidFill>
                <a:latin typeface="Arial"/>
                <a:ea typeface="Calibri"/>
                <a:cs typeface="Times New Roman"/>
              </a:rPr>
              <a:t>Pull Out Resource</a:t>
            </a:r>
          </a:p>
          <a:p>
            <a:pPr>
              <a:spcBef>
                <a:spcPts val="0"/>
              </a:spcBef>
              <a:buClr>
                <a:schemeClr val="tx1"/>
              </a:buClr>
            </a:pPr>
            <a:r>
              <a:rPr lang="en-US" dirty="0" smtClean="0">
                <a:solidFill>
                  <a:srgbClr val="000000"/>
                </a:solidFill>
                <a:latin typeface="Arial"/>
                <a:ea typeface="Calibri"/>
                <a:cs typeface="Times New Roman"/>
              </a:rPr>
              <a:t>Self-Contained</a:t>
            </a:r>
          </a:p>
          <a:p>
            <a:pPr>
              <a:spcBef>
                <a:spcPts val="0"/>
              </a:spcBef>
              <a:buClr>
                <a:schemeClr val="tx1"/>
              </a:buClr>
            </a:pPr>
            <a:r>
              <a:rPr lang="en-US" dirty="0" smtClean="0">
                <a:solidFill>
                  <a:srgbClr val="000000"/>
                </a:solidFill>
                <a:latin typeface="Arial"/>
                <a:ea typeface="Calibri"/>
                <a:cs typeface="Times New Roman"/>
              </a:rPr>
              <a:t>Supplemental Instruction</a:t>
            </a:r>
          </a:p>
          <a:p>
            <a:pPr>
              <a:spcBef>
                <a:spcPts val="0"/>
              </a:spcBef>
              <a:buClr>
                <a:schemeClr val="tx1"/>
              </a:buClr>
            </a:pPr>
            <a:r>
              <a:rPr lang="en-US" dirty="0" smtClean="0">
                <a:solidFill>
                  <a:srgbClr val="000000"/>
                </a:solidFill>
                <a:latin typeface="Arial"/>
                <a:ea typeface="Calibri"/>
                <a:cs typeface="Times New Roman"/>
              </a:rPr>
              <a:t>Transition Services</a:t>
            </a:r>
            <a:r>
              <a:rPr lang="en-US" dirty="0">
                <a:solidFill>
                  <a:srgbClr val="000000"/>
                </a:solidFill>
                <a:latin typeface="Arial"/>
                <a:ea typeface="Calibri"/>
                <a:cs typeface="Times New Roman"/>
              </a:rPr>
              <a:t> </a:t>
            </a:r>
            <a:endParaRPr lang="en-US" dirty="0" smtClean="0">
              <a:solidFill>
                <a:srgbClr val="000000"/>
              </a:solidFill>
              <a:latin typeface="Arial"/>
              <a:ea typeface="Calibri"/>
              <a:cs typeface="Times New Roman"/>
            </a:endParaRPr>
          </a:p>
          <a:p>
            <a:pPr>
              <a:spcBef>
                <a:spcPts val="0"/>
              </a:spcBef>
              <a:buClr>
                <a:schemeClr val="tx1"/>
              </a:buClr>
            </a:pPr>
            <a:r>
              <a:rPr lang="en-US" dirty="0" smtClean="0">
                <a:solidFill>
                  <a:srgbClr val="000000"/>
                </a:solidFill>
                <a:latin typeface="Arial"/>
                <a:ea typeface="Calibri"/>
                <a:cs typeface="Times New Roman"/>
              </a:rPr>
              <a:t>Speech and Language Services Only</a:t>
            </a:r>
          </a:p>
          <a:p>
            <a:pPr marL="82296" indent="0">
              <a:spcBef>
                <a:spcPts val="0"/>
              </a:spcBef>
              <a:buClr>
                <a:schemeClr val="tx1"/>
              </a:buClr>
              <a:buNone/>
            </a:pPr>
            <a:endParaRPr lang="en-US" sz="1800" dirty="0">
              <a:latin typeface="Calibri"/>
              <a:ea typeface="Calibri"/>
              <a:cs typeface="Times New Roman"/>
            </a:endParaRPr>
          </a:p>
        </p:txBody>
      </p:sp>
    </p:spTree>
    <p:extLst>
      <p:ext uri="{BB962C8B-B14F-4D97-AF65-F5344CB8AC3E}">
        <p14:creationId xmlns:p14="http://schemas.microsoft.com/office/powerpoint/2010/main" val="4293493591"/>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600"/>
                </a:solidFill>
              </a:rPr>
              <a:t>NJAC 6A:14-4.6 Program Criteria</a:t>
            </a:r>
            <a:endParaRPr lang="en-US" sz="3600" b="1" dirty="0">
              <a:solidFill>
                <a:srgbClr val="0066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4106110"/>
              </p:ext>
            </p:extLst>
          </p:nvPr>
        </p:nvGraphicFramePr>
        <p:xfrm>
          <a:off x="1435100" y="1447800"/>
          <a:ext cx="7480300" cy="3484880"/>
        </p:xfrm>
        <a:graphic>
          <a:graphicData uri="http://schemas.openxmlformats.org/drawingml/2006/table">
            <a:tbl>
              <a:tblPr firstRow="1" bandRow="1">
                <a:tableStyleId>{5C22544A-7EE6-4342-B048-85BDC9FD1C3A}</a:tableStyleId>
              </a:tblPr>
              <a:tblGrid>
                <a:gridCol w="2499783"/>
                <a:gridCol w="2499783"/>
                <a:gridCol w="2480734"/>
              </a:tblGrid>
              <a:tr h="370840">
                <a:tc>
                  <a:txBody>
                    <a:bodyPr/>
                    <a:lstStyle/>
                    <a:p>
                      <a:pPr algn="ctr"/>
                      <a:r>
                        <a:rPr lang="en-US" dirty="0" smtClean="0"/>
                        <a:t>Support Resource and Supplementary Instruction</a:t>
                      </a:r>
                      <a:endParaRPr lang="en-US" dirty="0"/>
                    </a:p>
                  </a:txBody>
                  <a:tcPr/>
                </a:tc>
                <a:tc>
                  <a:txBody>
                    <a:bodyPr/>
                    <a:lstStyle/>
                    <a:p>
                      <a:pPr algn="ctr"/>
                      <a:r>
                        <a:rPr lang="en-US" dirty="0" smtClean="0"/>
                        <a:t>Preschool &amp;</a:t>
                      </a:r>
                    </a:p>
                    <a:p>
                      <a:pPr algn="ctr"/>
                      <a:r>
                        <a:rPr lang="en-US" dirty="0" smtClean="0"/>
                        <a:t>Elementary</a:t>
                      </a:r>
                    </a:p>
                    <a:p>
                      <a:pPr algn="l"/>
                      <a:r>
                        <a:rPr lang="en-US" sz="1600" dirty="0" smtClean="0"/>
                        <a:t>No Aide                  </a:t>
                      </a:r>
                      <a:r>
                        <a:rPr lang="en-US" sz="1600" dirty="0" err="1" smtClean="0"/>
                        <a:t>Aide</a:t>
                      </a:r>
                      <a:r>
                        <a:rPr lang="en-US" sz="1600" dirty="0" smtClean="0"/>
                        <a:t>       </a:t>
                      </a:r>
                      <a:endParaRPr lang="en-US" sz="1600" dirty="0"/>
                    </a:p>
                  </a:txBody>
                  <a:tcPr/>
                </a:tc>
                <a:tc>
                  <a:txBody>
                    <a:bodyPr/>
                    <a:lstStyle/>
                    <a:p>
                      <a:pPr algn="ctr"/>
                      <a:r>
                        <a:rPr lang="en-US" dirty="0" smtClean="0"/>
                        <a:t>Secondary</a:t>
                      </a:r>
                    </a:p>
                    <a:p>
                      <a:pPr algn="ctr"/>
                      <a:endParaRPr lang="en-US" dirty="0" smtClean="0"/>
                    </a:p>
                    <a:p>
                      <a:pPr algn="l"/>
                      <a:r>
                        <a:rPr lang="en-US" sz="1600" dirty="0" smtClean="0"/>
                        <a:t>No Aide                   </a:t>
                      </a:r>
                      <a:r>
                        <a:rPr lang="en-US" sz="1600" dirty="0" err="1" smtClean="0"/>
                        <a:t>Aide</a:t>
                      </a:r>
                      <a:endParaRPr lang="en-US" sz="1600" dirty="0"/>
                    </a:p>
                  </a:txBody>
                  <a:tcPr/>
                </a:tc>
              </a:tr>
              <a:tr h="370840">
                <a:tc>
                  <a:txBody>
                    <a:bodyPr/>
                    <a:lstStyle/>
                    <a:p>
                      <a:r>
                        <a:rPr lang="en-US" dirty="0" smtClean="0"/>
                        <a:t>In-Class</a:t>
                      </a:r>
                      <a:endParaRPr lang="en-US" dirty="0"/>
                    </a:p>
                  </a:txBody>
                  <a:tcPr/>
                </a:tc>
                <a:tc>
                  <a:txBody>
                    <a:bodyPr/>
                    <a:lstStyle/>
                    <a:p>
                      <a:r>
                        <a:rPr lang="en-US" dirty="0" smtClean="0"/>
                        <a:t>8                         ----</a:t>
                      </a:r>
                      <a:endParaRPr lang="en-US" dirty="0"/>
                    </a:p>
                  </a:txBody>
                  <a:tcPr/>
                </a:tc>
                <a:tc>
                  <a:txBody>
                    <a:bodyPr/>
                    <a:lstStyle/>
                    <a:p>
                      <a:r>
                        <a:rPr lang="en-US" dirty="0" smtClean="0"/>
                        <a:t>10                        -----</a:t>
                      </a:r>
                      <a:endParaRPr lang="en-US" dirty="0"/>
                    </a:p>
                  </a:txBody>
                  <a:tcPr/>
                </a:tc>
              </a:tr>
              <a:tr h="370840">
                <a:tc>
                  <a:txBody>
                    <a:bodyPr/>
                    <a:lstStyle/>
                    <a:p>
                      <a:r>
                        <a:rPr lang="en-US" dirty="0" smtClean="0"/>
                        <a:t>Pull Out</a:t>
                      </a:r>
                      <a:r>
                        <a:rPr lang="en-US" baseline="0" dirty="0" smtClean="0"/>
                        <a:t> Supplemental</a:t>
                      </a:r>
                    </a:p>
                    <a:p>
                      <a:r>
                        <a:rPr lang="en-US" baseline="0" dirty="0" smtClean="0"/>
                        <a:t>Single Subject</a:t>
                      </a:r>
                    </a:p>
                    <a:p>
                      <a:r>
                        <a:rPr lang="en-US" baseline="0" dirty="0" smtClean="0"/>
                        <a:t>Multiple Subject</a:t>
                      </a:r>
                      <a:endParaRPr lang="en-US" dirty="0"/>
                    </a:p>
                  </a:txBody>
                  <a:tcPr/>
                </a:tc>
                <a:tc>
                  <a:txBody>
                    <a:bodyPr/>
                    <a:lstStyle/>
                    <a:p>
                      <a:endParaRPr lang="en-US" dirty="0" smtClean="0"/>
                    </a:p>
                    <a:p>
                      <a:pPr marL="342900" indent="-342900">
                        <a:buAutoNum type="arabicPlain" startAt="6"/>
                      </a:pPr>
                      <a:r>
                        <a:rPr lang="en-US" dirty="0" smtClean="0"/>
                        <a:t>                   7 to 9</a:t>
                      </a:r>
                    </a:p>
                    <a:p>
                      <a:pPr marL="0" indent="0">
                        <a:buNone/>
                      </a:pPr>
                      <a:r>
                        <a:rPr lang="en-US" dirty="0" smtClean="0"/>
                        <a:t>6                       7</a:t>
                      </a:r>
                      <a:r>
                        <a:rPr lang="en-US" baseline="0" dirty="0" smtClean="0"/>
                        <a:t> to 9</a:t>
                      </a:r>
                      <a:r>
                        <a:rPr lang="en-US" dirty="0" smtClean="0"/>
                        <a:t> </a:t>
                      </a:r>
                      <a:endParaRPr lang="en-US" dirty="0"/>
                    </a:p>
                  </a:txBody>
                  <a:tcPr/>
                </a:tc>
                <a:tc>
                  <a:txBody>
                    <a:bodyPr/>
                    <a:lstStyle/>
                    <a:p>
                      <a:endParaRPr lang="en-US" dirty="0" smtClean="0"/>
                    </a:p>
                    <a:p>
                      <a:pPr marL="342900" indent="-342900">
                        <a:buAutoNum type="arabicPlain" startAt="9"/>
                      </a:pPr>
                      <a:r>
                        <a:rPr lang="en-US" dirty="0" smtClean="0"/>
                        <a:t>                10 to 12</a:t>
                      </a:r>
                    </a:p>
                    <a:p>
                      <a:pPr marL="0" indent="0">
                        <a:buNone/>
                      </a:pPr>
                      <a:r>
                        <a:rPr lang="en-US" dirty="0" smtClean="0"/>
                        <a:t>6                     7 to 9</a:t>
                      </a:r>
                      <a:endParaRPr lang="en-US" dirty="0"/>
                    </a:p>
                  </a:txBody>
                  <a:tcPr/>
                </a:tc>
              </a:tr>
              <a:tr h="370840">
                <a:tc>
                  <a:txBody>
                    <a:bodyPr/>
                    <a:lstStyle/>
                    <a:p>
                      <a:r>
                        <a:rPr lang="en-US" dirty="0" smtClean="0"/>
                        <a:t>Replacement</a:t>
                      </a:r>
                      <a:r>
                        <a:rPr lang="en-US" baseline="0" dirty="0" smtClean="0"/>
                        <a:t> Resource</a:t>
                      </a:r>
                      <a:endParaRPr lang="en-US" dirty="0"/>
                    </a:p>
                  </a:txBody>
                  <a:tcPr/>
                </a:tc>
                <a:tc>
                  <a:txBody>
                    <a:bodyPr/>
                    <a:lstStyle/>
                    <a:p>
                      <a:r>
                        <a:rPr lang="en-US" dirty="0" smtClean="0"/>
                        <a:t>6                       7</a:t>
                      </a:r>
                      <a:r>
                        <a:rPr lang="en-US" baseline="0" dirty="0" smtClean="0"/>
                        <a:t> to 9</a:t>
                      </a:r>
                      <a:endParaRPr lang="en-US" dirty="0"/>
                    </a:p>
                  </a:txBody>
                  <a:tcPr/>
                </a:tc>
                <a:tc>
                  <a:txBody>
                    <a:bodyPr/>
                    <a:lstStyle/>
                    <a:p>
                      <a:r>
                        <a:rPr lang="en-US" dirty="0" smtClean="0"/>
                        <a:t>9                    10 to 12</a:t>
                      </a:r>
                      <a:endParaRPr lang="en-US" dirty="0"/>
                    </a:p>
                  </a:txBody>
                  <a:tcPr/>
                </a:tc>
              </a:tr>
              <a:tr h="370840">
                <a:tc>
                  <a:txBody>
                    <a:bodyPr/>
                    <a:lstStyle/>
                    <a:p>
                      <a:r>
                        <a:rPr lang="en-US" dirty="0" smtClean="0"/>
                        <a:t>Autism</a:t>
                      </a:r>
                      <a:endParaRPr lang="en-US" dirty="0"/>
                    </a:p>
                  </a:txBody>
                  <a:tcPr/>
                </a:tc>
                <a:tc>
                  <a:txBody>
                    <a:bodyPr/>
                    <a:lstStyle/>
                    <a:p>
                      <a:r>
                        <a:rPr lang="en-US" dirty="0" smtClean="0"/>
                        <a:t>3                       4 to 6</a:t>
                      </a:r>
                      <a:endParaRPr lang="en-US" dirty="0"/>
                    </a:p>
                  </a:txBody>
                  <a:tcPr/>
                </a:tc>
                <a:tc>
                  <a:txBody>
                    <a:bodyPr/>
                    <a:lstStyle/>
                    <a:p>
                      <a:r>
                        <a:rPr lang="en-US" dirty="0" smtClean="0"/>
                        <a:t>3                      4 to 6</a:t>
                      </a:r>
                    </a:p>
                    <a:p>
                      <a:r>
                        <a:rPr lang="en-US" dirty="0" smtClean="0"/>
                        <a:t>                        7 to 9                     (with 2 aides required)   </a:t>
                      </a:r>
                      <a:r>
                        <a:rPr lang="en-US" baseline="0" dirty="0" smtClean="0"/>
                        <a:t>   </a:t>
                      </a:r>
                      <a:endParaRPr lang="en-US" dirty="0"/>
                    </a:p>
                  </a:txBody>
                  <a:tcPr/>
                </a:tc>
              </a:tr>
            </a:tbl>
          </a:graphicData>
        </a:graphic>
      </p:graphicFrame>
    </p:spTree>
    <p:extLst>
      <p:ext uri="{BB962C8B-B14F-4D97-AF65-F5344CB8AC3E}">
        <p14:creationId xmlns:p14="http://schemas.microsoft.com/office/powerpoint/2010/main" val="1357093806"/>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7650480" cy="1143000"/>
          </a:xfrm>
        </p:spPr>
        <p:txBody>
          <a:bodyPr>
            <a:normAutofit fontScale="90000"/>
          </a:bodyPr>
          <a:lstStyle/>
          <a:p>
            <a:pPr algn="ctr"/>
            <a:r>
              <a:rPr lang="en-US" sz="4000" b="1" i="1" dirty="0">
                <a:solidFill>
                  <a:srgbClr val="006600"/>
                </a:solidFill>
              </a:rPr>
              <a:t>Special Education Program </a:t>
            </a:r>
            <a:r>
              <a:rPr lang="en-US" sz="4000" b="1" i="1" dirty="0" smtClean="0">
                <a:solidFill>
                  <a:srgbClr val="006600"/>
                </a:solidFill>
              </a:rPr>
              <a:t>Review </a:t>
            </a:r>
            <a:r>
              <a:rPr lang="en-US" sz="4000" b="1" dirty="0">
                <a:solidFill>
                  <a:srgbClr val="006600"/>
                </a:solidFill>
              </a:rPr>
              <a:t/>
            </a:r>
            <a:br>
              <a:rPr lang="en-US" sz="4000" b="1" dirty="0">
                <a:solidFill>
                  <a:srgbClr val="006600"/>
                </a:solidFill>
              </a:rPr>
            </a:br>
            <a:r>
              <a:rPr lang="en-US" sz="4000" b="1" dirty="0">
                <a:solidFill>
                  <a:srgbClr val="006600"/>
                </a:solidFill>
              </a:rPr>
              <a:t>Program and Budget Planning</a:t>
            </a:r>
            <a:r>
              <a:rPr lang="en-US" dirty="0"/>
              <a:t/>
            </a:r>
            <a:br>
              <a:rPr lang="en-US" dirty="0"/>
            </a:br>
            <a:endParaRPr lang="en-US" dirty="0"/>
          </a:p>
        </p:txBody>
      </p:sp>
      <p:sp>
        <p:nvSpPr>
          <p:cNvPr id="5" name="TextBox 4"/>
          <p:cNvSpPr txBox="1"/>
          <p:nvPr/>
        </p:nvSpPr>
        <p:spPr>
          <a:xfrm>
            <a:off x="1371600" y="1676400"/>
            <a:ext cx="7543800" cy="4401205"/>
          </a:xfrm>
          <a:prstGeom prst="rect">
            <a:avLst/>
          </a:prstGeom>
          <a:noFill/>
        </p:spPr>
        <p:txBody>
          <a:bodyPr wrap="square" rtlCol="0">
            <a:spAutoFit/>
          </a:bodyPr>
          <a:lstStyle/>
          <a:p>
            <a:pPr marL="365760" indent="-283464">
              <a:buClr>
                <a:schemeClr val="tx1"/>
              </a:buClr>
              <a:buSzPct val="80000"/>
              <a:buFont typeface="Wingdings 2"/>
              <a:buChar char=""/>
            </a:pPr>
            <a:r>
              <a:rPr lang="en-US" sz="2000" dirty="0" smtClean="0">
                <a:solidFill>
                  <a:srgbClr val="000000"/>
                </a:solidFill>
                <a:ea typeface="Calibri"/>
                <a:cs typeface="Times New Roman"/>
              </a:rPr>
              <a:t>Track </a:t>
            </a:r>
            <a:r>
              <a:rPr lang="en-US" sz="2000" dirty="0">
                <a:solidFill>
                  <a:srgbClr val="000000"/>
                </a:solidFill>
                <a:ea typeface="Calibri"/>
                <a:cs typeface="Times New Roman"/>
              </a:rPr>
              <a:t>current expenditures for ODP public/private. Establish i</a:t>
            </a:r>
            <a:r>
              <a:rPr lang="en-US" sz="2000" dirty="0" smtClean="0">
                <a:solidFill>
                  <a:srgbClr val="000000"/>
                </a:solidFill>
                <a:ea typeface="Calibri"/>
                <a:cs typeface="Times New Roman"/>
              </a:rPr>
              <a:t>n-district </a:t>
            </a:r>
            <a:r>
              <a:rPr lang="en-US" sz="2000" dirty="0">
                <a:solidFill>
                  <a:srgbClr val="000000"/>
                </a:solidFill>
                <a:ea typeface="Calibri"/>
                <a:cs typeface="Times New Roman"/>
              </a:rPr>
              <a:t>and/or public school placement protocols. </a:t>
            </a:r>
          </a:p>
          <a:p>
            <a:pPr marL="692150" indent="-342900">
              <a:buClr>
                <a:schemeClr val="tx1"/>
              </a:buClr>
              <a:buSzPct val="80000"/>
              <a:buFont typeface="Wingdings" pitchFamily="2" charset="2"/>
              <a:buChar char="v"/>
            </a:pPr>
            <a:r>
              <a:rPr lang="en-US" sz="2000" dirty="0">
                <a:solidFill>
                  <a:srgbClr val="000000"/>
                </a:solidFill>
                <a:ea typeface="Calibri"/>
                <a:cs typeface="Times New Roman"/>
              </a:rPr>
              <a:t>2014-2015 – Hired BCBA (Board Certified Behavior </a:t>
            </a:r>
            <a:r>
              <a:rPr lang="en-US" sz="2000" dirty="0" smtClean="0">
                <a:solidFill>
                  <a:srgbClr val="000000"/>
                </a:solidFill>
                <a:ea typeface="Calibri"/>
                <a:cs typeface="Times New Roman"/>
              </a:rPr>
              <a:t>Analyst)</a:t>
            </a:r>
          </a:p>
          <a:p>
            <a:pPr marL="692150" indent="-342900">
              <a:buClr>
                <a:schemeClr val="tx1"/>
              </a:buClr>
              <a:buSzPct val="80000"/>
              <a:buFont typeface="Wingdings" pitchFamily="2" charset="2"/>
              <a:buChar char="v"/>
            </a:pPr>
            <a:r>
              <a:rPr lang="en-US" sz="2000" dirty="0" smtClean="0">
                <a:solidFill>
                  <a:srgbClr val="000000"/>
                </a:solidFill>
                <a:ea typeface="Calibri"/>
                <a:cs typeface="Times New Roman"/>
              </a:rPr>
              <a:t>2014-2015 – Hired Reading Interventionist</a:t>
            </a:r>
            <a:endParaRPr lang="en-US" sz="2000" dirty="0">
              <a:solidFill>
                <a:srgbClr val="000000"/>
              </a:solidFill>
              <a:ea typeface="Calibri"/>
              <a:cs typeface="Times New Roman"/>
            </a:endParaRPr>
          </a:p>
          <a:p>
            <a:pPr marL="365760" indent="-283464">
              <a:buClr>
                <a:schemeClr val="tx1"/>
              </a:buClr>
              <a:buSzPct val="80000"/>
              <a:buFont typeface="Wingdings 2"/>
              <a:buChar char=""/>
            </a:pPr>
            <a:endParaRPr lang="en-US" sz="2000" dirty="0">
              <a:solidFill>
                <a:srgbClr val="000000"/>
              </a:solidFill>
              <a:ea typeface="Calibri"/>
              <a:cs typeface="Times New Roman"/>
            </a:endParaRPr>
          </a:p>
          <a:p>
            <a:pPr marL="365760" indent="-283464">
              <a:buClr>
                <a:schemeClr val="tx1"/>
              </a:buClr>
              <a:buSzPct val="80000"/>
              <a:buFont typeface="Wingdings 2"/>
              <a:buChar char=""/>
            </a:pPr>
            <a:r>
              <a:rPr lang="en-US" sz="2000" dirty="0">
                <a:solidFill>
                  <a:srgbClr val="000000"/>
                </a:solidFill>
                <a:ea typeface="Calibri"/>
                <a:cs typeface="Times New Roman"/>
              </a:rPr>
              <a:t>Identify potential for SE classroom capacity within district by </a:t>
            </a:r>
            <a:r>
              <a:rPr lang="en-US" sz="2000" dirty="0" smtClean="0">
                <a:solidFill>
                  <a:srgbClr val="000000"/>
                </a:solidFill>
                <a:ea typeface="Calibri"/>
                <a:cs typeface="Times New Roman"/>
              </a:rPr>
              <a:t>school</a:t>
            </a:r>
          </a:p>
          <a:p>
            <a:pPr marL="796925" indent="-342900">
              <a:buClr>
                <a:schemeClr val="tx1"/>
              </a:buClr>
              <a:buSzPct val="80000"/>
              <a:buFont typeface="Wingdings" pitchFamily="2" charset="2"/>
              <a:buChar char="v"/>
            </a:pPr>
            <a:r>
              <a:rPr lang="en-US" sz="2000" dirty="0">
                <a:solidFill>
                  <a:srgbClr val="000000"/>
                </a:solidFill>
                <a:ea typeface="Calibri"/>
                <a:cs typeface="Times New Roman"/>
              </a:rPr>
              <a:t>All classrooms compliant with State Mandated class size</a:t>
            </a:r>
          </a:p>
          <a:p>
            <a:pPr marL="796925" indent="-342900">
              <a:buClr>
                <a:schemeClr val="tx1"/>
              </a:buClr>
              <a:buSzPct val="80000"/>
              <a:buFont typeface="Wingdings" pitchFamily="2" charset="2"/>
              <a:buChar char="v"/>
            </a:pPr>
            <a:r>
              <a:rPr lang="en-US" sz="2000" dirty="0" smtClean="0">
                <a:solidFill>
                  <a:srgbClr val="000000"/>
                </a:solidFill>
                <a:ea typeface="Calibri"/>
                <a:cs typeface="Times New Roman"/>
              </a:rPr>
              <a:t>New Staffing 2015-2016 necessary to meet class size mandates</a:t>
            </a:r>
            <a:endParaRPr lang="en-US" sz="2000" dirty="0">
              <a:solidFill>
                <a:srgbClr val="000000"/>
              </a:solidFill>
              <a:ea typeface="Calibri"/>
              <a:cs typeface="Times New Roman"/>
            </a:endParaRPr>
          </a:p>
          <a:p>
            <a:pPr marL="365760" indent="-283464">
              <a:buClr>
                <a:schemeClr val="tx1"/>
              </a:buClr>
              <a:buSzPct val="80000"/>
              <a:buFont typeface="Wingdings 2"/>
              <a:buChar char=""/>
            </a:pPr>
            <a:endParaRPr lang="en-US" sz="2000" dirty="0">
              <a:solidFill>
                <a:srgbClr val="000000"/>
              </a:solidFill>
              <a:ea typeface="Calibri"/>
              <a:cs typeface="Times New Roman"/>
            </a:endParaRPr>
          </a:p>
          <a:p>
            <a:pPr marL="365760" indent="-283464">
              <a:buClr>
                <a:schemeClr val="tx1"/>
              </a:buClr>
              <a:buSzPct val="80000"/>
              <a:buFont typeface="Wingdings 2"/>
              <a:buChar char=""/>
            </a:pPr>
            <a:r>
              <a:rPr lang="en-US" sz="2000" dirty="0">
                <a:solidFill>
                  <a:srgbClr val="000000"/>
                </a:solidFill>
                <a:ea typeface="Calibri"/>
                <a:cs typeface="Times New Roman"/>
              </a:rPr>
              <a:t>Develop long-range plan for staffing and program development for in-district programs. Develop protocols for review and approval of ODP</a:t>
            </a:r>
            <a:r>
              <a:rPr lang="en-US" sz="2000" dirty="0" smtClean="0">
                <a:solidFill>
                  <a:srgbClr val="000000"/>
                </a:solidFill>
                <a:ea typeface="Calibri"/>
                <a:cs typeface="Times New Roman"/>
              </a:rPr>
              <a:t>.</a:t>
            </a:r>
          </a:p>
          <a:p>
            <a:pPr marL="796925" indent="-342900">
              <a:buClr>
                <a:schemeClr val="tx1"/>
              </a:buClr>
              <a:buSzPct val="80000"/>
              <a:buFont typeface="Wingdings" pitchFamily="2" charset="2"/>
              <a:buChar char="v"/>
            </a:pPr>
            <a:r>
              <a:rPr lang="en-US" sz="2000" dirty="0">
                <a:solidFill>
                  <a:srgbClr val="000000"/>
                </a:solidFill>
                <a:ea typeface="Calibri"/>
                <a:cs typeface="Times New Roman"/>
              </a:rPr>
              <a:t>Completed.  All case managers follow procedures for LRE, and obtain district + county approval.</a:t>
            </a:r>
          </a:p>
        </p:txBody>
      </p:sp>
    </p:spTree>
    <p:extLst>
      <p:ext uri="{BB962C8B-B14F-4D97-AF65-F5344CB8AC3E}">
        <p14:creationId xmlns:p14="http://schemas.microsoft.com/office/powerpoint/2010/main" val="170038517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8077200" cy="1143000"/>
          </a:xfrm>
        </p:spPr>
        <p:txBody>
          <a:bodyPr>
            <a:noAutofit/>
          </a:bodyPr>
          <a:lstStyle/>
          <a:p>
            <a:pPr algn="ctr"/>
            <a:r>
              <a:rPr lang="en-US" sz="4400" b="1" dirty="0">
                <a:solidFill>
                  <a:srgbClr val="006600"/>
                </a:solidFill>
              </a:rPr>
              <a:t>Special Education </a:t>
            </a:r>
            <a:r>
              <a:rPr lang="en-US" sz="4400" b="1" dirty="0" smtClean="0">
                <a:solidFill>
                  <a:srgbClr val="006600"/>
                </a:solidFill>
              </a:rPr>
              <a:t/>
            </a:r>
            <a:br>
              <a:rPr lang="en-US" sz="4400" b="1" dirty="0" smtClean="0">
                <a:solidFill>
                  <a:srgbClr val="006600"/>
                </a:solidFill>
              </a:rPr>
            </a:br>
            <a:r>
              <a:rPr lang="en-US" sz="4400" b="1" dirty="0" smtClean="0">
                <a:solidFill>
                  <a:srgbClr val="006600"/>
                </a:solidFill>
              </a:rPr>
              <a:t>Funding </a:t>
            </a:r>
            <a:r>
              <a:rPr lang="en-US" sz="4400" b="1" dirty="0">
                <a:solidFill>
                  <a:srgbClr val="006600"/>
                </a:solidFill>
              </a:rPr>
              <a:t>Sources</a:t>
            </a:r>
          </a:p>
        </p:txBody>
      </p:sp>
      <p:sp>
        <p:nvSpPr>
          <p:cNvPr id="3" name="Content Placeholder 2"/>
          <p:cNvSpPr>
            <a:spLocks noGrp="1"/>
          </p:cNvSpPr>
          <p:nvPr>
            <p:ph idx="1"/>
          </p:nvPr>
        </p:nvSpPr>
        <p:spPr>
          <a:xfrm>
            <a:off x="1981200" y="1600200"/>
            <a:ext cx="5638800" cy="3505200"/>
          </a:xfrm>
        </p:spPr>
        <p:txBody>
          <a:bodyPr/>
          <a:lstStyle/>
          <a:p>
            <a:endParaRPr lang="en-US" dirty="0" smtClean="0"/>
          </a:p>
          <a:p>
            <a:pPr marL="82296" indent="0">
              <a:buNone/>
            </a:pPr>
            <a:endParaRPr lang="en-US" dirty="0" smtClean="0"/>
          </a:p>
          <a:p>
            <a:pPr>
              <a:buClr>
                <a:schemeClr val="tx1"/>
              </a:buClr>
            </a:pPr>
            <a:r>
              <a:rPr lang="en-US" b="1" dirty="0" smtClean="0">
                <a:latin typeface="Arial" pitchFamily="34" charset="0"/>
                <a:cs typeface="Arial" pitchFamily="34" charset="0"/>
              </a:rPr>
              <a:t>IDEA Grant</a:t>
            </a:r>
          </a:p>
          <a:p>
            <a:pPr marL="0" indent="0">
              <a:buNone/>
            </a:pPr>
            <a:endParaRPr lang="en-US" b="1" dirty="0" smtClean="0">
              <a:latin typeface="Arial" pitchFamily="34" charset="0"/>
              <a:cs typeface="Arial" pitchFamily="34" charset="0"/>
            </a:endParaRPr>
          </a:p>
          <a:p>
            <a:pPr>
              <a:buClr>
                <a:schemeClr val="tx1"/>
              </a:buClr>
            </a:pPr>
            <a:r>
              <a:rPr lang="en-US" b="1" dirty="0" smtClean="0">
                <a:latin typeface="Arial" pitchFamily="34" charset="0"/>
                <a:cs typeface="Arial" pitchFamily="34" charset="0"/>
              </a:rPr>
              <a:t>Local School Budget</a:t>
            </a:r>
            <a:endParaRPr lang="en-US" b="1" dirty="0">
              <a:latin typeface="Arial" pitchFamily="34" charset="0"/>
              <a:cs typeface="Arial" pitchFamily="34" charset="0"/>
            </a:endParaRPr>
          </a:p>
        </p:txBody>
      </p:sp>
    </p:spTree>
    <p:extLst>
      <p:ext uri="{BB962C8B-B14F-4D97-AF65-F5344CB8AC3E}">
        <p14:creationId xmlns:p14="http://schemas.microsoft.com/office/powerpoint/2010/main" val="105675534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7714488" cy="1143000"/>
          </a:xfrm>
        </p:spPr>
        <p:txBody>
          <a:bodyPr>
            <a:normAutofit/>
          </a:bodyPr>
          <a:lstStyle/>
          <a:p>
            <a:pPr algn="ctr"/>
            <a:r>
              <a:rPr lang="en-US" sz="4400" b="1" dirty="0" smtClean="0">
                <a:solidFill>
                  <a:srgbClr val="006600"/>
                </a:solidFill>
              </a:rPr>
              <a:t>IDEA Grant</a:t>
            </a:r>
            <a:endParaRPr lang="en-US" sz="4400" b="1" dirty="0">
              <a:solidFill>
                <a:srgbClr val="006600"/>
              </a:solidFill>
            </a:endParaRPr>
          </a:p>
        </p:txBody>
      </p:sp>
      <p:sp>
        <p:nvSpPr>
          <p:cNvPr id="3" name="Content Placeholder 2"/>
          <p:cNvSpPr>
            <a:spLocks noGrp="1"/>
          </p:cNvSpPr>
          <p:nvPr>
            <p:ph idx="1"/>
          </p:nvPr>
        </p:nvSpPr>
        <p:spPr>
          <a:xfrm>
            <a:off x="1371600" y="1676400"/>
            <a:ext cx="7543800" cy="4422648"/>
          </a:xfrm>
        </p:spPr>
        <p:txBody>
          <a:bodyPr>
            <a:noAutofit/>
          </a:bodyPr>
          <a:lstStyle/>
          <a:p>
            <a:pPr marL="0" indent="0">
              <a:buNone/>
            </a:pPr>
            <a:r>
              <a:rPr lang="en-US" sz="1800" dirty="0" smtClean="0">
                <a:latin typeface="Arial" pitchFamily="34" charset="0"/>
                <a:cs typeface="Arial" pitchFamily="34" charset="0"/>
              </a:rPr>
              <a:t>The Office of Special Education Programs (OSEP), </a:t>
            </a:r>
            <a:r>
              <a:rPr lang="en-US" sz="1800" dirty="0">
                <a:latin typeface="Arial" pitchFamily="34" charset="0"/>
                <a:cs typeface="Arial" pitchFamily="34" charset="0"/>
              </a:rPr>
              <a:t>through Part B of the Individuals with Disabilities Education Act (IDEA), provides formula grants to states to assist them in providing a free appropriate public education in the least restrictive environment for children with disabilities ages 3 through 21 (Part B, Sections 611 and 619). </a:t>
            </a:r>
            <a:endParaRPr lang="en-US"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a:p>
            <a:pPr marL="0" indent="0">
              <a:buNone/>
            </a:pPr>
            <a:r>
              <a:rPr lang="en-US" sz="1800" dirty="0" smtClean="0">
                <a:latin typeface="Arial" pitchFamily="34" charset="0"/>
                <a:cs typeface="Arial" pitchFamily="34" charset="0"/>
              </a:rPr>
              <a:t>Montgomery Township School District</a:t>
            </a:r>
          </a:p>
          <a:p>
            <a:pPr marL="0" indent="0">
              <a:buNone/>
            </a:pPr>
            <a:endParaRPr lang="en-US" sz="1800" dirty="0">
              <a:latin typeface="Arial" pitchFamily="34" charset="0"/>
              <a:cs typeface="Arial" pitchFamily="34" charset="0"/>
            </a:endParaRPr>
          </a:p>
          <a:p>
            <a:pPr marL="0" indent="0">
              <a:buNone/>
              <a:tabLst>
                <a:tab pos="1260475" algn="l"/>
                <a:tab pos="5948363" algn="r"/>
              </a:tabLst>
            </a:pPr>
            <a:r>
              <a:rPr lang="en-US" sz="1800" dirty="0" smtClean="0">
                <a:latin typeface="Arial" pitchFamily="34" charset="0"/>
                <a:cs typeface="Arial" pitchFamily="34" charset="0"/>
              </a:rPr>
              <a:t>	Preschool Grant:  	$22,222.00</a:t>
            </a:r>
          </a:p>
          <a:p>
            <a:pPr marL="0" indent="0">
              <a:buNone/>
              <a:tabLst>
                <a:tab pos="1260475" algn="l"/>
                <a:tab pos="5948363" algn="r"/>
              </a:tabLst>
            </a:pPr>
            <a:r>
              <a:rPr lang="en-US" sz="1800" dirty="0">
                <a:latin typeface="Arial" pitchFamily="34" charset="0"/>
                <a:cs typeface="Arial" pitchFamily="34" charset="0"/>
              </a:rPr>
              <a:t>	</a:t>
            </a:r>
            <a:r>
              <a:rPr lang="en-US" sz="1800" dirty="0" smtClean="0">
                <a:latin typeface="Arial" pitchFamily="34" charset="0"/>
                <a:cs typeface="Arial" pitchFamily="34" charset="0"/>
              </a:rPr>
              <a:t>Nonpublic Share:  	$590.00</a:t>
            </a:r>
          </a:p>
          <a:p>
            <a:pPr marL="0" indent="0">
              <a:buNone/>
              <a:tabLst>
                <a:tab pos="1260475" algn="l"/>
                <a:tab pos="5948363" algn="r"/>
              </a:tabLst>
            </a:pPr>
            <a:endParaRPr lang="en-US" sz="1800" dirty="0">
              <a:latin typeface="Arial" pitchFamily="34" charset="0"/>
              <a:cs typeface="Arial" pitchFamily="34" charset="0"/>
            </a:endParaRPr>
          </a:p>
          <a:p>
            <a:pPr marL="0" indent="0">
              <a:buNone/>
              <a:tabLst>
                <a:tab pos="1260475" algn="l"/>
                <a:tab pos="5948363" algn="r"/>
              </a:tabLst>
            </a:pPr>
            <a:r>
              <a:rPr lang="en-US" sz="1800" dirty="0" smtClean="0">
                <a:latin typeface="Arial" pitchFamily="34" charset="0"/>
                <a:cs typeface="Arial" pitchFamily="34" charset="0"/>
              </a:rPr>
              <a:t>	Basic Grant:	$834,515.00</a:t>
            </a:r>
          </a:p>
          <a:p>
            <a:pPr marL="0" indent="0">
              <a:buNone/>
              <a:tabLst>
                <a:tab pos="1260475" algn="l"/>
                <a:tab pos="5948363" algn="r"/>
              </a:tabLst>
            </a:pPr>
            <a:r>
              <a:rPr lang="en-US" sz="1800" dirty="0">
                <a:latin typeface="Arial" pitchFamily="34" charset="0"/>
                <a:cs typeface="Arial" pitchFamily="34" charset="0"/>
              </a:rPr>
              <a:t>	</a:t>
            </a:r>
            <a:r>
              <a:rPr lang="en-US" sz="1800" dirty="0" smtClean="0">
                <a:latin typeface="Arial" pitchFamily="34" charset="0"/>
                <a:cs typeface="Arial" pitchFamily="34" charset="0"/>
              </a:rPr>
              <a:t>Nonpublic Share:	$30,417.00</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67729662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802880" cy="822960"/>
          </a:xfrm>
        </p:spPr>
        <p:txBody>
          <a:bodyPr>
            <a:normAutofit/>
          </a:bodyPr>
          <a:lstStyle/>
          <a:p>
            <a:pPr algn="ctr"/>
            <a:r>
              <a:rPr lang="en-US" sz="4400" b="1" dirty="0" smtClean="0">
                <a:solidFill>
                  <a:srgbClr val="006600"/>
                </a:solidFill>
              </a:rPr>
              <a:t>District</a:t>
            </a:r>
            <a:r>
              <a:rPr lang="en-US" sz="4400" b="1" dirty="0" smtClean="0"/>
              <a:t> </a:t>
            </a:r>
            <a:r>
              <a:rPr lang="en-US" sz="4400" b="1" dirty="0" smtClean="0">
                <a:solidFill>
                  <a:srgbClr val="006600"/>
                </a:solidFill>
              </a:rPr>
              <a:t>Goals</a:t>
            </a:r>
            <a:endParaRPr lang="en-US" sz="4400" b="1" dirty="0">
              <a:solidFill>
                <a:srgbClr val="006600"/>
              </a:solidFill>
            </a:endParaRPr>
          </a:p>
        </p:txBody>
      </p:sp>
      <p:sp>
        <p:nvSpPr>
          <p:cNvPr id="3" name="Subtitle 2"/>
          <p:cNvSpPr>
            <a:spLocks noGrp="1"/>
          </p:cNvSpPr>
          <p:nvPr>
            <p:ph idx="1"/>
          </p:nvPr>
        </p:nvSpPr>
        <p:spPr>
          <a:xfrm>
            <a:off x="1295400" y="1295400"/>
            <a:ext cx="7431350" cy="4648200"/>
          </a:xfrm>
        </p:spPr>
        <p:txBody>
          <a:bodyPr>
            <a:noAutofit/>
          </a:bodyPr>
          <a:lstStyle/>
          <a:p>
            <a:pPr marL="0" lvl="0" indent="0">
              <a:buNone/>
            </a:pPr>
            <a:r>
              <a:rPr lang="en-US" sz="1800" b="1" dirty="0" smtClean="0">
                <a:solidFill>
                  <a:schemeClr val="tx1"/>
                </a:solidFill>
                <a:latin typeface="Arial" pitchFamily="34" charset="0"/>
                <a:cs typeface="Arial" pitchFamily="34" charset="0"/>
              </a:rPr>
              <a:t>Goal 1:</a:t>
            </a:r>
            <a:r>
              <a:rPr lang="en-US" sz="1600" b="1" dirty="0" smtClean="0">
                <a:solidFill>
                  <a:schemeClr val="tx1"/>
                </a:solidFill>
                <a:latin typeface="Arial" pitchFamily="34" charset="0"/>
                <a:cs typeface="Arial" pitchFamily="34" charset="0"/>
              </a:rPr>
              <a:t>	</a:t>
            </a:r>
            <a:r>
              <a:rPr lang="en-US" sz="1600" dirty="0"/>
              <a:t>To develop specific communication protocols with parents, staff and </a:t>
            </a:r>
            <a:r>
              <a:rPr lang="en-US" sz="1600" dirty="0" smtClean="0"/>
              <a:t>	community </a:t>
            </a:r>
            <a:r>
              <a:rPr lang="en-US" sz="1600" dirty="0"/>
              <a:t>members that are consistent in message and reflect the vision of </a:t>
            </a:r>
            <a:r>
              <a:rPr lang="en-US" sz="1600" dirty="0" smtClean="0"/>
              <a:t>	the </a:t>
            </a:r>
            <a:r>
              <a:rPr lang="en-US" sz="1600" dirty="0"/>
              <a:t>district to engage each child in reaching his/her fullest potential.</a:t>
            </a:r>
          </a:p>
          <a:p>
            <a:pPr marL="0" indent="0" algn="l">
              <a:buNone/>
            </a:pPr>
            <a:endParaRPr lang="en-US" sz="1600" b="1" dirty="0">
              <a:solidFill>
                <a:schemeClr val="tx1"/>
              </a:solidFill>
              <a:latin typeface="Arial" pitchFamily="34" charset="0"/>
              <a:cs typeface="Arial" pitchFamily="34" charset="0"/>
            </a:endParaRPr>
          </a:p>
          <a:p>
            <a:pPr marL="0" indent="0">
              <a:buNone/>
              <a:tabLst>
                <a:tab pos="914400" algn="l"/>
              </a:tabLst>
            </a:pPr>
            <a:r>
              <a:rPr lang="en-US" sz="1800" b="1" dirty="0">
                <a:solidFill>
                  <a:schemeClr val="tx1"/>
                </a:solidFill>
                <a:latin typeface="Arial" pitchFamily="34" charset="0"/>
                <a:cs typeface="Arial" pitchFamily="34" charset="0"/>
              </a:rPr>
              <a:t>Goal </a:t>
            </a:r>
            <a:r>
              <a:rPr lang="en-US" sz="1800" b="1" dirty="0" smtClean="0">
                <a:solidFill>
                  <a:schemeClr val="tx1"/>
                </a:solidFill>
                <a:latin typeface="Arial" pitchFamily="34" charset="0"/>
                <a:cs typeface="Arial" pitchFamily="34" charset="0"/>
              </a:rPr>
              <a:t>2:	</a:t>
            </a:r>
            <a:r>
              <a:rPr lang="en-US" sz="1600" dirty="0"/>
              <a:t>To review, evaluate and assess current programs and staffing structures to </a:t>
            </a:r>
            <a:r>
              <a:rPr lang="en-US" sz="1600" dirty="0" smtClean="0"/>
              <a:t>	determine </a:t>
            </a:r>
            <a:r>
              <a:rPr lang="en-US" sz="1600" dirty="0"/>
              <a:t>gaps/needs; make specific recommendations to the Board to </a:t>
            </a:r>
            <a:r>
              <a:rPr lang="en-US" sz="1600" dirty="0" smtClean="0"/>
              <a:t>	address </a:t>
            </a:r>
            <a:r>
              <a:rPr lang="en-US" sz="1600" dirty="0"/>
              <a:t>in a fiscally responsible and efficient manner in the following areas: </a:t>
            </a:r>
            <a:r>
              <a:rPr lang="en-US" sz="1600" dirty="0" smtClean="0"/>
              <a:t>	special </a:t>
            </a:r>
            <a:r>
              <a:rPr lang="en-US" sz="1600" dirty="0"/>
              <a:t>education, student/staff attendance and the organizational </a:t>
            </a:r>
            <a:r>
              <a:rPr lang="en-US" sz="1600" dirty="0" smtClean="0"/>
              <a:t>	management </a:t>
            </a:r>
            <a:r>
              <a:rPr lang="en-US" sz="1600" dirty="0"/>
              <a:t>structure of the district</a:t>
            </a:r>
            <a:r>
              <a:rPr lang="en-US" sz="1600" dirty="0" smtClean="0"/>
              <a:t>.</a:t>
            </a:r>
          </a:p>
          <a:p>
            <a:pPr marL="0" indent="0">
              <a:buNone/>
              <a:tabLst>
                <a:tab pos="914400" algn="l"/>
              </a:tabLst>
            </a:pPr>
            <a:endParaRPr lang="en-US" sz="1600" b="1" dirty="0">
              <a:solidFill>
                <a:schemeClr val="tx1"/>
              </a:solidFill>
              <a:latin typeface="Arial" pitchFamily="34" charset="0"/>
              <a:cs typeface="Arial" pitchFamily="34" charset="0"/>
            </a:endParaRPr>
          </a:p>
          <a:p>
            <a:pPr marL="0" lvl="0" indent="0">
              <a:buNone/>
              <a:tabLst>
                <a:tab pos="914400" algn="l"/>
              </a:tabLst>
            </a:pPr>
            <a:r>
              <a:rPr lang="en-US" sz="1800" b="1" dirty="0">
                <a:solidFill>
                  <a:schemeClr val="tx1"/>
                </a:solidFill>
                <a:latin typeface="Arial" pitchFamily="34" charset="0"/>
                <a:cs typeface="Arial" pitchFamily="34" charset="0"/>
              </a:rPr>
              <a:t>Goal </a:t>
            </a:r>
            <a:r>
              <a:rPr lang="en-US" sz="1800" b="1" dirty="0" smtClean="0">
                <a:solidFill>
                  <a:schemeClr val="tx1"/>
                </a:solidFill>
                <a:latin typeface="Arial" pitchFamily="34" charset="0"/>
                <a:cs typeface="Arial" pitchFamily="34" charset="0"/>
              </a:rPr>
              <a:t>3:	</a:t>
            </a:r>
            <a:r>
              <a:rPr lang="en-US" sz="1600" dirty="0"/>
              <a:t>To identify and implement social-emotional programming appropriate for all </a:t>
            </a:r>
            <a:r>
              <a:rPr lang="en-US" sz="1600" dirty="0" smtClean="0"/>
              <a:t>	schools </a:t>
            </a:r>
            <a:r>
              <a:rPr lang="en-US" sz="1600" dirty="0"/>
              <a:t>by June 2015 and identify the appropriate assessments to measure </a:t>
            </a:r>
            <a:r>
              <a:rPr lang="en-US" sz="1600" dirty="0" smtClean="0"/>
              <a:t>	the </a:t>
            </a:r>
            <a:r>
              <a:rPr lang="en-US" sz="1600" dirty="0"/>
              <a:t>efficacy of the programs</a:t>
            </a:r>
            <a:r>
              <a:rPr lang="en-US" sz="1600" dirty="0" smtClean="0"/>
              <a:t>.</a:t>
            </a:r>
          </a:p>
          <a:p>
            <a:pPr marL="0" lvl="0" indent="0">
              <a:buNone/>
              <a:tabLst>
                <a:tab pos="914400" algn="l"/>
              </a:tabLst>
            </a:pPr>
            <a:endParaRPr lang="en-US" sz="1600" dirty="0"/>
          </a:p>
          <a:p>
            <a:pPr marL="0" lvl="0" indent="0">
              <a:buNone/>
              <a:tabLst>
                <a:tab pos="914400" algn="l"/>
              </a:tabLst>
            </a:pPr>
            <a:r>
              <a:rPr lang="en-US" sz="1800" b="1" dirty="0">
                <a:latin typeface="Arial" pitchFamily="34" charset="0"/>
                <a:cs typeface="Arial" pitchFamily="34" charset="0"/>
              </a:rPr>
              <a:t>Goal 4:  </a:t>
            </a:r>
            <a:r>
              <a:rPr lang="en-US" sz="1600" dirty="0"/>
              <a:t>To explore the feasibility of full day kindergarten for the 2016-2017 school </a:t>
            </a:r>
            <a:r>
              <a:rPr lang="en-US" sz="1600" dirty="0" smtClean="0"/>
              <a:t>	year</a:t>
            </a:r>
            <a:r>
              <a:rPr lang="en-US" sz="1600" dirty="0"/>
              <a:t>.</a:t>
            </a:r>
          </a:p>
          <a:p>
            <a:pPr marL="0" indent="0" algn="l">
              <a:buNone/>
              <a:tabLst>
                <a:tab pos="914400" algn="l"/>
              </a:tabLst>
            </a:pPr>
            <a:r>
              <a:rPr lang="en-US" sz="1600" dirty="0" smtClean="0">
                <a:solidFill>
                  <a:schemeClr val="tx1"/>
                </a:solidFill>
                <a:latin typeface="Arial" pitchFamily="34" charset="0"/>
                <a:cs typeface="Arial" pitchFamily="34" charset="0"/>
              </a:rPr>
              <a:t> </a:t>
            </a:r>
            <a:endParaRPr lang="en-US" sz="1400" dirty="0">
              <a:latin typeface="Arial" pitchFamily="34" charset="0"/>
              <a:cs typeface="Arial" pitchFamily="34" charset="0"/>
            </a:endParaRPr>
          </a:p>
          <a:p>
            <a:pPr algn="l"/>
            <a:endParaRPr lang="en-US" sz="1200" b="1" dirty="0">
              <a:latin typeface="Cambria" panose="02040503050406030204" pitchFamily="18" charset="0"/>
            </a:endParaRPr>
          </a:p>
        </p:txBody>
      </p:sp>
    </p:spTree>
    <p:extLst>
      <p:ext uri="{BB962C8B-B14F-4D97-AF65-F5344CB8AC3E}">
        <p14:creationId xmlns:p14="http://schemas.microsoft.com/office/powerpoint/2010/main" val="129217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1447800"/>
            <a:ext cx="7866888" cy="1143000"/>
          </a:xfrm>
        </p:spPr>
        <p:txBody>
          <a:bodyPr>
            <a:noAutofit/>
          </a:bodyPr>
          <a:lstStyle/>
          <a:p>
            <a:pPr algn="ctr"/>
            <a:r>
              <a:rPr lang="en-US" sz="4400" b="1" dirty="0">
                <a:solidFill>
                  <a:srgbClr val="006600"/>
                </a:solidFill>
              </a:rPr>
              <a:t>Local School District </a:t>
            </a:r>
            <a:r>
              <a:rPr lang="en-US" sz="4400" b="1" dirty="0" smtClean="0">
                <a:solidFill>
                  <a:srgbClr val="006600"/>
                </a:solidFill>
              </a:rPr>
              <a:t>Budget</a:t>
            </a:r>
            <a:endParaRPr lang="en-US" sz="4400" b="1" dirty="0">
              <a:solidFill>
                <a:srgbClr val="0066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2400" y="3164600"/>
            <a:ext cx="1780928" cy="1864600"/>
          </a:xfrm>
          <a:prstGeom prst="rect">
            <a:avLst/>
          </a:prstGeom>
        </p:spPr>
      </p:pic>
    </p:spTree>
    <p:extLst>
      <p:ext uri="{BB962C8B-B14F-4D97-AF65-F5344CB8AC3E}">
        <p14:creationId xmlns:p14="http://schemas.microsoft.com/office/powerpoint/2010/main" val="6808564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05554715"/>
              </p:ext>
            </p:extLst>
          </p:nvPr>
        </p:nvGraphicFramePr>
        <p:xfrm>
          <a:off x="1447800" y="609600"/>
          <a:ext cx="6705600" cy="4962435"/>
        </p:xfrm>
        <a:graphic>
          <a:graphicData uri="http://schemas.openxmlformats.org/drawingml/2006/table">
            <a:tbl>
              <a:tblPr>
                <a:tableStyleId>{5C22544A-7EE6-4342-B048-85BDC9FD1C3A}</a:tableStyleId>
              </a:tblPr>
              <a:tblGrid>
                <a:gridCol w="3525210"/>
                <a:gridCol w="1590195"/>
                <a:gridCol w="1590195"/>
              </a:tblGrid>
              <a:tr h="629187">
                <a:tc>
                  <a:txBody>
                    <a:bodyPr/>
                    <a:lstStyle/>
                    <a:p>
                      <a:pPr algn="ctr" fontAlgn="b"/>
                      <a:endParaRPr lang="en-US" sz="1400" b="1" i="0" u="none" strike="noStrike" dirty="0">
                        <a:effectLst/>
                        <a:latin typeface="Calibri" pitchFamily="34" charset="0"/>
                      </a:endParaRPr>
                    </a:p>
                  </a:txBody>
                  <a:tcPr marL="9525" marR="9525" marT="9525" marB="0" anchor="b"/>
                </a:tc>
                <a:tc>
                  <a:txBody>
                    <a:bodyPr/>
                    <a:lstStyle/>
                    <a:p>
                      <a:pPr marL="0" algn="ctr" rtl="0" eaLnBrk="1" fontAlgn="b" latinLnBrk="0" hangingPunct="1"/>
                      <a:r>
                        <a:rPr kumimoji="0" lang="en-US" sz="1400" b="1" i="0" u="none" strike="noStrike" kern="1200" dirty="0" smtClean="0">
                          <a:solidFill>
                            <a:schemeClr val="dk1"/>
                          </a:solidFill>
                          <a:effectLst/>
                          <a:latin typeface="Calibri" pitchFamily="34" charset="0"/>
                          <a:ea typeface="+mn-ea"/>
                          <a:cs typeface="Calibri" pitchFamily="34" charset="0"/>
                        </a:rPr>
                        <a:t>2014-15</a:t>
                      </a:r>
                    </a:p>
                    <a:p>
                      <a:pPr marL="0" algn="ctr" rtl="0" eaLnBrk="1" fontAlgn="b" latinLnBrk="0" hangingPunct="1"/>
                      <a:r>
                        <a:rPr kumimoji="0" lang="en-US" sz="1400" b="1" i="0" u="none" strike="noStrike" kern="1200" dirty="0" smtClean="0">
                          <a:solidFill>
                            <a:schemeClr val="dk1"/>
                          </a:solidFill>
                          <a:effectLst/>
                          <a:latin typeface="Calibri" pitchFamily="34" charset="0"/>
                          <a:ea typeface="+mn-ea"/>
                          <a:cs typeface="Calibri" pitchFamily="34" charset="0"/>
                        </a:rPr>
                        <a:t>BUDGET</a:t>
                      </a:r>
                      <a:endParaRPr kumimoji="0" lang="en-US" sz="1400" b="1" i="0" u="none" strike="noStrike" kern="1200" dirty="0">
                        <a:solidFill>
                          <a:schemeClr val="dk1"/>
                        </a:solidFill>
                        <a:effectLst/>
                        <a:latin typeface="Calibri" pitchFamily="34" charset="0"/>
                        <a:ea typeface="+mn-ea"/>
                        <a:cs typeface="Calibri" pitchFamily="34" charset="0"/>
                      </a:endParaRPr>
                    </a:p>
                  </a:txBody>
                  <a:tcPr marL="9525" marR="9525" marT="9525" marB="0" anchor="ctr">
                    <a:solidFill>
                      <a:srgbClr val="FFC000"/>
                    </a:solidFill>
                  </a:tcPr>
                </a:tc>
                <a:tc>
                  <a:txBody>
                    <a:bodyPr/>
                    <a:lstStyle/>
                    <a:p>
                      <a:pPr algn="ctr" fontAlgn="b"/>
                      <a:r>
                        <a:rPr lang="en-US" sz="1400" b="1" u="none" strike="noStrike" dirty="0" smtClean="0">
                          <a:effectLst/>
                          <a:latin typeface="Calibri" pitchFamily="34" charset="0"/>
                          <a:cs typeface="Calibri" pitchFamily="34" charset="0"/>
                        </a:rPr>
                        <a:t>2015-16 </a:t>
                      </a:r>
                      <a:r>
                        <a:rPr lang="en-US" sz="1400" b="1" u="none" strike="noStrike" dirty="0">
                          <a:effectLst/>
                          <a:latin typeface="Calibri" pitchFamily="34" charset="0"/>
                          <a:cs typeface="Calibri" pitchFamily="34" charset="0"/>
                        </a:rPr>
                        <a:t>PROPOSED</a:t>
                      </a:r>
                      <a:endParaRPr lang="en-US" sz="1400" b="1" i="0" u="none" strike="noStrike" dirty="0">
                        <a:effectLst/>
                        <a:latin typeface="Calibri" pitchFamily="34" charset="0"/>
                        <a:cs typeface="Calibri" pitchFamily="34" charset="0"/>
                      </a:endParaRPr>
                    </a:p>
                  </a:txBody>
                  <a:tcPr marL="9525" marR="9525" marT="9525" marB="0" anchor="ctr">
                    <a:solidFill>
                      <a:srgbClr val="00B050"/>
                    </a:solidFill>
                  </a:tcPr>
                </a:tc>
              </a:tr>
              <a:tr h="513813">
                <a:tc>
                  <a:txBody>
                    <a:bodyPr/>
                    <a:lstStyle/>
                    <a:p>
                      <a:pPr algn="ctr" fontAlgn="b"/>
                      <a:r>
                        <a:rPr lang="en-US" sz="1400" b="1" u="none" strike="noStrike" dirty="0" smtClean="0">
                          <a:effectLst/>
                          <a:latin typeface="Calibri" pitchFamily="34" charset="0"/>
                          <a:cs typeface="Calibri" pitchFamily="34" charset="0"/>
                        </a:rPr>
                        <a:t>TOTAL</a:t>
                      </a:r>
                      <a:r>
                        <a:rPr lang="en-US" sz="1400" b="1" u="none" strike="noStrike" baseline="0" dirty="0" smtClean="0">
                          <a:effectLst/>
                          <a:latin typeface="Calibri" pitchFamily="34" charset="0"/>
                          <a:cs typeface="Calibri" pitchFamily="34" charset="0"/>
                        </a:rPr>
                        <a:t> </a:t>
                      </a:r>
                      <a:r>
                        <a:rPr lang="en-US" sz="1400" b="1" u="none" strike="noStrike" dirty="0" smtClean="0">
                          <a:effectLst/>
                          <a:latin typeface="Calibri" pitchFamily="34" charset="0"/>
                          <a:cs typeface="Calibri" pitchFamily="34" charset="0"/>
                        </a:rPr>
                        <a:t>SPECIAL </a:t>
                      </a:r>
                      <a:r>
                        <a:rPr lang="en-US" sz="1400" b="1" u="none" strike="noStrike" dirty="0">
                          <a:effectLst/>
                          <a:latin typeface="Calibri" pitchFamily="34" charset="0"/>
                          <a:cs typeface="Calibri" pitchFamily="34" charset="0"/>
                        </a:rPr>
                        <a:t>EDUCATION COSTS</a:t>
                      </a:r>
                      <a:endParaRPr lang="en-US" sz="1400" b="1" i="0" u="none" strike="noStrike" dirty="0">
                        <a:effectLst/>
                        <a:latin typeface="Calibri" pitchFamily="34" charset="0"/>
                        <a:cs typeface="Calibri" pitchFamily="34" charset="0"/>
                      </a:endParaRPr>
                    </a:p>
                  </a:txBody>
                  <a:tcPr marL="9525" marR="9525" marT="9525" marB="0" anchor="ctr"/>
                </a:tc>
                <a:tc>
                  <a:txBody>
                    <a:bodyPr/>
                    <a:lstStyle/>
                    <a:p>
                      <a:pPr algn="ctr" fontAlgn="b"/>
                      <a:r>
                        <a:rPr lang="en-US" sz="1400" b="1" u="none" strike="noStrike" dirty="0" smtClean="0">
                          <a:effectLst/>
                          <a:latin typeface="Calibri" pitchFamily="34" charset="0"/>
                          <a:cs typeface="Calibri" pitchFamily="34" charset="0"/>
                        </a:rPr>
                        <a:t>$13,193,958</a:t>
                      </a:r>
                      <a:endParaRPr lang="en-US" sz="1400" b="1" i="0" u="none" strike="noStrike" dirty="0">
                        <a:effectLst/>
                        <a:latin typeface="Calibri" pitchFamily="34" charset="0"/>
                        <a:cs typeface="Calibri" pitchFamily="34" charset="0"/>
                      </a:endParaRPr>
                    </a:p>
                  </a:txBody>
                  <a:tcPr marL="9525" marR="9525" marT="9525" marB="0" anchor="ctr">
                    <a:solidFill>
                      <a:srgbClr val="FFC000"/>
                    </a:solidFill>
                  </a:tcPr>
                </a:tc>
                <a:tc>
                  <a:txBody>
                    <a:bodyPr/>
                    <a:lstStyle/>
                    <a:p>
                      <a:pPr algn="ctr" fontAlgn="b"/>
                      <a:r>
                        <a:rPr lang="en-US" sz="1400" b="1" u="none" strike="noStrike" dirty="0" smtClean="0">
                          <a:effectLst/>
                          <a:latin typeface="Calibri" pitchFamily="34" charset="0"/>
                          <a:cs typeface="Calibri" pitchFamily="34" charset="0"/>
                        </a:rPr>
                        <a:t>$13,905,230</a:t>
                      </a:r>
                      <a:endParaRPr lang="en-US" sz="1400" b="1" i="0" u="none" strike="noStrike" dirty="0">
                        <a:effectLst/>
                        <a:latin typeface="Calibri" pitchFamily="34" charset="0"/>
                        <a:cs typeface="Calibri" pitchFamily="34" charset="0"/>
                      </a:endParaRPr>
                    </a:p>
                  </a:txBody>
                  <a:tcPr marL="9525" marR="9525" marT="9525" marB="0" anchor="ctr">
                    <a:solidFill>
                      <a:srgbClr val="00B050"/>
                    </a:solidFill>
                  </a:tcPr>
                </a:tc>
              </a:tr>
              <a:tr h="533400">
                <a:tc>
                  <a:txBody>
                    <a:bodyPr/>
                    <a:lstStyle/>
                    <a:p>
                      <a:pPr algn="ctr" fontAlgn="b"/>
                      <a:r>
                        <a:rPr lang="en-US" sz="1400" b="1" u="none" strike="noStrike" dirty="0">
                          <a:effectLst/>
                          <a:latin typeface="Calibri" pitchFamily="34" charset="0"/>
                          <a:cs typeface="Calibri" pitchFamily="34" charset="0"/>
                        </a:rPr>
                        <a:t>OUT OF DISTRICT COSTS</a:t>
                      </a:r>
                      <a:endParaRPr lang="en-US" sz="1400" b="1" i="0" u="none" strike="noStrike" dirty="0">
                        <a:effectLst/>
                        <a:latin typeface="Calibri" pitchFamily="34" charset="0"/>
                        <a:cs typeface="Calibri" pitchFamily="34" charset="0"/>
                      </a:endParaRPr>
                    </a:p>
                  </a:txBody>
                  <a:tcPr marL="9525" marR="9525" marT="9525" marB="0" anchor="ctr"/>
                </a:tc>
                <a:tc>
                  <a:txBody>
                    <a:bodyPr/>
                    <a:lstStyle/>
                    <a:p>
                      <a:pPr algn="ctr" fontAlgn="b"/>
                      <a:r>
                        <a:rPr lang="en-US" sz="1400" b="1" u="none" strike="noStrike" dirty="0" smtClean="0">
                          <a:effectLst/>
                          <a:latin typeface="Calibri" pitchFamily="34" charset="0"/>
                          <a:cs typeface="Calibri" pitchFamily="34" charset="0"/>
                        </a:rPr>
                        <a:t>$2,436,187</a:t>
                      </a:r>
                      <a:endParaRPr lang="en-US" sz="1400" b="1" i="0" u="none" strike="noStrike" dirty="0">
                        <a:effectLst/>
                        <a:latin typeface="Calibri" pitchFamily="34" charset="0"/>
                        <a:cs typeface="Calibri" pitchFamily="34" charset="0"/>
                      </a:endParaRPr>
                    </a:p>
                  </a:txBody>
                  <a:tcPr marL="9525" marR="9525" marT="9525" marB="0" anchor="ctr">
                    <a:solidFill>
                      <a:srgbClr val="FFC000"/>
                    </a:solidFill>
                  </a:tcPr>
                </a:tc>
                <a:tc>
                  <a:txBody>
                    <a:bodyPr/>
                    <a:lstStyle/>
                    <a:p>
                      <a:pPr algn="ctr" fontAlgn="b"/>
                      <a:r>
                        <a:rPr lang="en-US" sz="1400" b="1" u="none" strike="noStrike" dirty="0" smtClean="0">
                          <a:effectLst/>
                          <a:latin typeface="Calibri" pitchFamily="34" charset="0"/>
                          <a:cs typeface="Calibri" pitchFamily="34" charset="0"/>
                        </a:rPr>
                        <a:t>$2,495,229</a:t>
                      </a:r>
                      <a:endParaRPr lang="en-US" sz="1400" b="1" i="0" u="none" strike="noStrike" dirty="0">
                        <a:effectLst/>
                        <a:latin typeface="Calibri" pitchFamily="34" charset="0"/>
                        <a:cs typeface="Calibri" pitchFamily="34" charset="0"/>
                      </a:endParaRPr>
                    </a:p>
                  </a:txBody>
                  <a:tcPr marL="9525" marR="9525" marT="9525" marB="0" anchor="ctr">
                    <a:solidFill>
                      <a:srgbClr val="00B050"/>
                    </a:solidFill>
                  </a:tcPr>
                </a:tc>
              </a:tr>
              <a:tr h="457200">
                <a:tc>
                  <a:txBody>
                    <a:bodyPr/>
                    <a:lstStyle/>
                    <a:p>
                      <a:pPr algn="ctr" fontAlgn="b"/>
                      <a:r>
                        <a:rPr lang="en-US" sz="1400" b="1" i="0" u="none" strike="noStrike" dirty="0" smtClean="0">
                          <a:effectLst/>
                          <a:latin typeface="Calibri" pitchFamily="34" charset="0"/>
                          <a:cs typeface="Calibri" pitchFamily="34" charset="0"/>
                        </a:rPr>
                        <a:t>OUT</a:t>
                      </a:r>
                      <a:r>
                        <a:rPr lang="en-US" sz="1400" b="1" i="0" u="none" strike="noStrike" baseline="0" dirty="0" smtClean="0">
                          <a:effectLst/>
                          <a:latin typeface="Calibri" pitchFamily="34" charset="0"/>
                          <a:cs typeface="Calibri" pitchFamily="34" charset="0"/>
                        </a:rPr>
                        <a:t> OF DISTRICT STUDENTS</a:t>
                      </a:r>
                      <a:endParaRPr lang="en-US" sz="1400" b="1" i="0" u="none" strike="noStrike" dirty="0">
                        <a:effectLst/>
                        <a:latin typeface="Calibri" pitchFamily="34" charset="0"/>
                        <a:cs typeface="Calibri" pitchFamily="34" charset="0"/>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smtClean="0">
                          <a:effectLst/>
                          <a:latin typeface="Calibri" pitchFamily="34" charset="0"/>
                          <a:cs typeface="Calibri" pitchFamily="34" charset="0"/>
                        </a:rPr>
                        <a:t>44</a:t>
                      </a:r>
                    </a:p>
                  </a:txBody>
                  <a:tcPr marL="9525" marR="9525" marT="9525"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smtClean="0">
                          <a:effectLst/>
                          <a:latin typeface="Calibri" pitchFamily="34" charset="0"/>
                          <a:cs typeface="Calibri" pitchFamily="34" charset="0"/>
                        </a:rPr>
                        <a:t>59</a:t>
                      </a:r>
                    </a:p>
                  </a:txBody>
                  <a:tcPr marL="9525" marR="9525" marT="9525" marB="0" anchor="ctr">
                    <a:solidFill>
                      <a:srgbClr val="00B050"/>
                    </a:solidFill>
                  </a:tcPr>
                </a:tc>
              </a:tr>
              <a:tr h="485508">
                <a:tc>
                  <a:txBody>
                    <a:bodyPr/>
                    <a:lstStyle/>
                    <a:p>
                      <a:pPr algn="ctr" fontAlgn="b"/>
                      <a:r>
                        <a:rPr lang="en-US" sz="1400" b="1" i="0" u="none" strike="noStrike" dirty="0" smtClean="0">
                          <a:effectLst/>
                          <a:latin typeface="Calibri" pitchFamily="34" charset="0"/>
                          <a:cs typeface="Calibri" pitchFamily="34" charset="0"/>
                        </a:rPr>
                        <a:t>SPEECH/LANGUAGE</a:t>
                      </a:r>
                      <a:r>
                        <a:rPr lang="en-US" sz="1400" b="1" i="0" u="none" strike="noStrike" baseline="0" dirty="0">
                          <a:effectLst/>
                          <a:latin typeface="Calibri" pitchFamily="34" charset="0"/>
                          <a:cs typeface="Calibri" pitchFamily="34" charset="0"/>
                        </a:rPr>
                        <a:t> </a:t>
                      </a:r>
                      <a:r>
                        <a:rPr lang="en-US" sz="1400" b="1" i="0" u="none" strike="noStrike" baseline="0" dirty="0" smtClean="0">
                          <a:effectLst/>
                          <a:latin typeface="Calibri" pitchFamily="34" charset="0"/>
                          <a:cs typeface="Calibri" pitchFamily="34" charset="0"/>
                        </a:rPr>
                        <a:t>STUDENTS</a:t>
                      </a:r>
                      <a:endParaRPr lang="en-US" sz="1400" b="1" i="0" u="none" strike="noStrike" dirty="0" smtClean="0">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400" b="1" u="none" strike="noStrike" kern="1200" dirty="0" smtClean="0">
                          <a:solidFill>
                            <a:schemeClr val="dk1"/>
                          </a:solidFill>
                          <a:effectLst/>
                          <a:latin typeface="Calibri" pitchFamily="34" charset="0"/>
                          <a:ea typeface="+mn-ea"/>
                          <a:cs typeface="Calibri" pitchFamily="34" charset="0"/>
                        </a:rPr>
                        <a:t>61</a:t>
                      </a:r>
                    </a:p>
                  </a:txBody>
                  <a:tcPr marL="9525" marR="9525" marT="9525" marB="0" anchor="ctr">
                    <a:solidFill>
                      <a:srgbClr val="FFC000"/>
                    </a:solidFill>
                  </a:tcPr>
                </a:tc>
                <a:tc>
                  <a:txBody>
                    <a:bodyPr/>
                    <a:lstStyle/>
                    <a:p>
                      <a:pPr algn="ctr" fontAlgn="b"/>
                      <a:r>
                        <a:rPr lang="en-US" sz="1400" b="1" u="none" strike="noStrike" dirty="0" smtClean="0">
                          <a:effectLst/>
                          <a:latin typeface="Calibri" pitchFamily="34" charset="0"/>
                          <a:cs typeface="Calibri" pitchFamily="34" charset="0"/>
                        </a:rPr>
                        <a:t>Pending</a:t>
                      </a:r>
                      <a:r>
                        <a:rPr lang="en-US" sz="1400" b="1" u="none" strike="noStrike" dirty="0">
                          <a:effectLst/>
                          <a:latin typeface="Calibri" pitchFamily="34" charset="0"/>
                          <a:cs typeface="Calibri" pitchFamily="34" charset="0"/>
                        </a:rPr>
                        <a:t> </a:t>
                      </a:r>
                      <a:endParaRPr lang="en-US" sz="1400" b="1" i="0" u="none" strike="noStrike" dirty="0">
                        <a:effectLst/>
                        <a:latin typeface="Calibri" pitchFamily="34" charset="0"/>
                        <a:cs typeface="Calibri" pitchFamily="34" charset="0"/>
                      </a:endParaRPr>
                    </a:p>
                  </a:txBody>
                  <a:tcPr marL="9525" marR="9525" marT="9525" marB="0" anchor="ctr">
                    <a:solidFill>
                      <a:schemeClr val="accent3">
                        <a:lumMod val="20000"/>
                        <a:lumOff val="80000"/>
                      </a:schemeClr>
                    </a:solidFill>
                  </a:tcPr>
                </a:tc>
              </a:tr>
              <a:tr h="581292">
                <a:tc>
                  <a:txBody>
                    <a:bodyPr/>
                    <a:lstStyle/>
                    <a:p>
                      <a:pPr algn="ctr" fontAlgn="b"/>
                      <a:r>
                        <a:rPr lang="en-US" sz="1400" b="1" u="none" strike="noStrike" dirty="0" smtClean="0">
                          <a:effectLst/>
                          <a:latin typeface="Calibri" pitchFamily="34" charset="0"/>
                          <a:cs typeface="Calibri" pitchFamily="34" charset="0"/>
                        </a:rPr>
                        <a:t>SPECIAL EDUCATION STUDENTS</a:t>
                      </a:r>
                      <a:endParaRPr lang="en-US" sz="1400" b="1" i="0" u="none" strike="noStrike" dirty="0">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400" b="1" u="none" strike="noStrike" kern="1200" dirty="0" smtClean="0">
                          <a:solidFill>
                            <a:schemeClr val="dk1"/>
                          </a:solidFill>
                          <a:effectLst/>
                          <a:latin typeface="Calibri" pitchFamily="34" charset="0"/>
                          <a:ea typeface="+mn-ea"/>
                          <a:cs typeface="Calibri" pitchFamily="34" charset="0"/>
                        </a:rPr>
                        <a:t>667</a:t>
                      </a:r>
                      <a:endParaRPr kumimoji="0" lang="en-US" sz="1400" b="1" u="none" strike="noStrike" kern="1200" dirty="0">
                        <a:solidFill>
                          <a:schemeClr val="dk1"/>
                        </a:solidFill>
                        <a:effectLst/>
                        <a:latin typeface="Calibri" pitchFamily="34" charset="0"/>
                        <a:ea typeface="+mn-ea"/>
                        <a:cs typeface="Calibri" pitchFamily="34" charset="0"/>
                      </a:endParaRPr>
                    </a:p>
                  </a:txBody>
                  <a:tcPr marL="9525" marR="9525" marT="9525" marB="0" anchor="ctr">
                    <a:solidFill>
                      <a:srgbClr val="FFC000"/>
                    </a:solidFill>
                  </a:tcPr>
                </a:tc>
                <a:tc>
                  <a:txBody>
                    <a:bodyPr/>
                    <a:lstStyle/>
                    <a:p>
                      <a:pPr algn="ctr" fontAlgn="b"/>
                      <a:r>
                        <a:rPr lang="en-US" sz="1400" b="1" i="0" u="none" strike="noStrike" dirty="0" smtClean="0">
                          <a:effectLst/>
                          <a:latin typeface="Calibri" pitchFamily="34" charset="0"/>
                          <a:cs typeface="Calibri" pitchFamily="34" charset="0"/>
                        </a:rPr>
                        <a:t>Pending </a:t>
                      </a:r>
                    </a:p>
                    <a:p>
                      <a:pPr algn="ctr" fontAlgn="b"/>
                      <a:endParaRPr lang="en-US" sz="1400" b="1" i="0" u="none" strike="noStrike" dirty="0">
                        <a:effectLst/>
                        <a:latin typeface="Calibri" pitchFamily="34" charset="0"/>
                        <a:cs typeface="Calibri" pitchFamily="34" charset="0"/>
                      </a:endParaRPr>
                    </a:p>
                  </a:txBody>
                  <a:tcPr marL="9525" marR="9525" marT="9525" marB="0" anchor="ctr">
                    <a:solidFill>
                      <a:schemeClr val="accent3">
                        <a:lumMod val="20000"/>
                        <a:lumOff val="80000"/>
                      </a:schemeClr>
                    </a:solidFill>
                  </a:tcPr>
                </a:tc>
              </a:tr>
              <a:tr h="533400">
                <a:tc>
                  <a:txBody>
                    <a:bodyPr/>
                    <a:lstStyle/>
                    <a:p>
                      <a:pPr algn="ctr" fontAlgn="b"/>
                      <a:r>
                        <a:rPr lang="en-US" sz="1400" b="1" u="none" strike="noStrike" dirty="0">
                          <a:effectLst/>
                          <a:latin typeface="Calibri" pitchFamily="34" charset="0"/>
                          <a:cs typeface="Calibri" pitchFamily="34" charset="0"/>
                        </a:rPr>
                        <a:t>COST PER PUPIL </a:t>
                      </a:r>
                      <a:endParaRPr lang="en-US" sz="1400" b="1" i="0" u="none" strike="noStrike" dirty="0">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400" b="1" u="none" strike="noStrike" kern="1200" dirty="0" smtClean="0">
                          <a:solidFill>
                            <a:schemeClr val="dk1"/>
                          </a:solidFill>
                          <a:effectLst/>
                          <a:latin typeface="Calibri" pitchFamily="34" charset="0"/>
                          <a:ea typeface="+mn-ea"/>
                          <a:cs typeface="Calibri" pitchFamily="34" charset="0"/>
                        </a:rPr>
                        <a:t>$19,781.05</a:t>
                      </a:r>
                      <a:endParaRPr kumimoji="0" lang="en-US" sz="1400" b="1" u="none" strike="noStrike" kern="1200" dirty="0">
                        <a:solidFill>
                          <a:schemeClr val="dk1"/>
                        </a:solidFill>
                        <a:effectLst/>
                        <a:latin typeface="Calibri" pitchFamily="34" charset="0"/>
                        <a:ea typeface="+mn-ea"/>
                        <a:cs typeface="Calibri" pitchFamily="34" charset="0"/>
                      </a:endParaRPr>
                    </a:p>
                  </a:txBody>
                  <a:tcPr marL="9525" marR="9525" marT="9525" marB="0" anchor="ctr">
                    <a:solidFill>
                      <a:srgbClr val="FFC000"/>
                    </a:solidFill>
                  </a:tcPr>
                </a:tc>
                <a:tc>
                  <a:txBody>
                    <a:bodyPr/>
                    <a:lstStyle/>
                    <a:p>
                      <a:pPr algn="ctr" fontAlgn="b"/>
                      <a:r>
                        <a:rPr lang="en-US" sz="1400" b="1" u="none" strike="noStrike" dirty="0" smtClean="0">
                          <a:effectLst/>
                          <a:latin typeface="Calibri" pitchFamily="34" charset="0"/>
                          <a:cs typeface="Calibri" pitchFamily="34" charset="0"/>
                        </a:rPr>
                        <a:t>Pending </a:t>
                      </a:r>
                    </a:p>
                    <a:p>
                      <a:pPr algn="ctr" fontAlgn="b"/>
                      <a:r>
                        <a:rPr lang="en-US" sz="1400" b="1" u="none" strike="noStrike" dirty="0">
                          <a:effectLst/>
                          <a:latin typeface="Calibri" pitchFamily="34" charset="0"/>
                          <a:cs typeface="Calibri" pitchFamily="34" charset="0"/>
                        </a:rPr>
                        <a:t> </a:t>
                      </a:r>
                      <a:endParaRPr lang="en-US" sz="1400" b="1" i="0" u="none" strike="noStrike" dirty="0">
                        <a:effectLst/>
                        <a:latin typeface="Calibri" pitchFamily="34" charset="0"/>
                        <a:cs typeface="Calibri" pitchFamily="34" charset="0"/>
                      </a:endParaRPr>
                    </a:p>
                  </a:txBody>
                  <a:tcPr marL="9525" marR="9525" marT="9525" marB="0" anchor="ctr">
                    <a:solidFill>
                      <a:schemeClr val="accent3">
                        <a:lumMod val="20000"/>
                        <a:lumOff val="80000"/>
                      </a:schemeClr>
                    </a:solidFill>
                  </a:tcPr>
                </a:tc>
              </a:tr>
              <a:tr h="533400">
                <a:tc>
                  <a:txBody>
                    <a:bodyPr/>
                    <a:lstStyle/>
                    <a:p>
                      <a:pPr algn="ctr" fontAlgn="b"/>
                      <a:r>
                        <a:rPr lang="en-US" sz="1400" b="1" u="none" strike="noStrike" dirty="0">
                          <a:effectLst/>
                          <a:latin typeface="Calibri" pitchFamily="34" charset="0"/>
                          <a:cs typeface="Calibri" pitchFamily="34" charset="0"/>
                        </a:rPr>
                        <a:t>TOTAL STUDENTS</a:t>
                      </a:r>
                      <a:endParaRPr lang="en-US" sz="1400" b="1" i="0" u="none" strike="noStrike" dirty="0">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400" b="1" u="none" strike="noStrike" kern="1200" dirty="0" smtClean="0">
                          <a:solidFill>
                            <a:schemeClr val="dk1"/>
                          </a:solidFill>
                          <a:effectLst/>
                          <a:latin typeface="Calibri" pitchFamily="34" charset="0"/>
                          <a:ea typeface="+mn-ea"/>
                          <a:cs typeface="Calibri" pitchFamily="34" charset="0"/>
                        </a:rPr>
                        <a:t>4774</a:t>
                      </a:r>
                      <a:endParaRPr kumimoji="0" lang="en-US" sz="1400" b="1" u="none" strike="noStrike" kern="1200" dirty="0">
                        <a:solidFill>
                          <a:schemeClr val="dk1"/>
                        </a:solidFill>
                        <a:effectLst/>
                        <a:latin typeface="Calibri" pitchFamily="34" charset="0"/>
                        <a:ea typeface="+mn-ea"/>
                        <a:cs typeface="Calibri" pitchFamily="34" charset="0"/>
                      </a:endParaRPr>
                    </a:p>
                  </a:txBody>
                  <a:tcPr marL="9525" marR="9525" marT="9525" marB="0" anchor="ctr">
                    <a:solidFill>
                      <a:srgbClr val="FFC000"/>
                    </a:solidFill>
                  </a:tcPr>
                </a:tc>
                <a:tc>
                  <a:txBody>
                    <a:bodyPr/>
                    <a:lstStyle/>
                    <a:p>
                      <a:pPr algn="ctr" fontAlgn="b"/>
                      <a:r>
                        <a:rPr lang="en-US" sz="1400" b="1" u="none" strike="noStrike" dirty="0" smtClean="0">
                          <a:effectLst/>
                          <a:latin typeface="Calibri" pitchFamily="34" charset="0"/>
                          <a:cs typeface="Calibri" pitchFamily="34" charset="0"/>
                        </a:rPr>
                        <a:t>Pending </a:t>
                      </a:r>
                    </a:p>
                    <a:p>
                      <a:pPr algn="ctr" fontAlgn="b"/>
                      <a:r>
                        <a:rPr lang="en-US" sz="1400" b="1" u="none" strike="noStrike" dirty="0">
                          <a:effectLst/>
                          <a:latin typeface="Calibri" pitchFamily="34" charset="0"/>
                          <a:cs typeface="Calibri" pitchFamily="34" charset="0"/>
                        </a:rPr>
                        <a:t> </a:t>
                      </a:r>
                      <a:endParaRPr lang="en-US" sz="1400" b="1" i="0" u="none" strike="noStrike" dirty="0">
                        <a:effectLst/>
                        <a:latin typeface="Calibri" pitchFamily="34" charset="0"/>
                        <a:cs typeface="Calibri" pitchFamily="34" charset="0"/>
                      </a:endParaRPr>
                    </a:p>
                  </a:txBody>
                  <a:tcPr marL="9525" marR="9525" marT="9525" marB="0" anchor="ctr">
                    <a:solidFill>
                      <a:schemeClr val="accent3">
                        <a:lumMod val="20000"/>
                        <a:lumOff val="80000"/>
                      </a:schemeClr>
                    </a:solidFill>
                  </a:tcPr>
                </a:tc>
              </a:tr>
              <a:tr h="695235">
                <a:tc>
                  <a:txBody>
                    <a:bodyPr/>
                    <a:lstStyle/>
                    <a:p>
                      <a:pPr algn="ctr" fontAlgn="b"/>
                      <a:r>
                        <a:rPr lang="en-US" sz="1400" b="1" u="none" strike="noStrike" dirty="0">
                          <a:effectLst/>
                          <a:latin typeface="Calibri" pitchFamily="34" charset="0"/>
                          <a:cs typeface="Calibri" pitchFamily="34" charset="0"/>
                        </a:rPr>
                        <a:t>% SPECIAL EDUCATION STUDENTS</a:t>
                      </a:r>
                      <a:endParaRPr lang="en-US" sz="1400" b="1" i="0" u="none" strike="noStrike" dirty="0">
                        <a:effectLst/>
                        <a:latin typeface="Calibri" pitchFamily="34" charset="0"/>
                        <a:cs typeface="Calibri" pitchFamily="34" charset="0"/>
                      </a:endParaRPr>
                    </a:p>
                  </a:txBody>
                  <a:tcPr marL="9525" marR="9525" marT="9525" marB="0" anchor="ctr"/>
                </a:tc>
                <a:tc>
                  <a:txBody>
                    <a:bodyPr/>
                    <a:lstStyle/>
                    <a:p>
                      <a:pPr marL="0" algn="ctr" rtl="0" eaLnBrk="1" fontAlgn="b" latinLnBrk="0" hangingPunct="1"/>
                      <a:r>
                        <a:rPr kumimoji="0" lang="en-US" sz="1400" b="1" u="none" strike="noStrike" kern="1200" dirty="0" smtClean="0">
                          <a:solidFill>
                            <a:schemeClr val="dk1"/>
                          </a:solidFill>
                          <a:effectLst/>
                          <a:latin typeface="Calibri" pitchFamily="34" charset="0"/>
                          <a:ea typeface="+mn-ea"/>
                          <a:cs typeface="Calibri" pitchFamily="34" charset="0"/>
                        </a:rPr>
                        <a:t>13.97%</a:t>
                      </a:r>
                      <a:endParaRPr kumimoji="0" lang="en-US" sz="1400" b="1" u="none" strike="noStrike" kern="1200" dirty="0">
                        <a:solidFill>
                          <a:schemeClr val="dk1"/>
                        </a:solidFill>
                        <a:effectLst/>
                        <a:latin typeface="Calibri" pitchFamily="34" charset="0"/>
                        <a:ea typeface="+mn-ea"/>
                        <a:cs typeface="Calibri" pitchFamily="34" charset="0"/>
                      </a:endParaRPr>
                    </a:p>
                  </a:txBody>
                  <a:tcPr marL="9525" marR="9525" marT="9525" marB="0" anchor="ctr">
                    <a:solidFill>
                      <a:srgbClr val="FFC000"/>
                    </a:solidFill>
                  </a:tcPr>
                </a:tc>
                <a:tc>
                  <a:txBody>
                    <a:bodyPr/>
                    <a:lstStyle/>
                    <a:p>
                      <a:pPr algn="ctr" fontAlgn="b"/>
                      <a:r>
                        <a:rPr lang="en-US" sz="1400" b="1" u="none" strike="noStrike" dirty="0" smtClean="0">
                          <a:effectLst/>
                          <a:latin typeface="Calibri" pitchFamily="34" charset="0"/>
                          <a:cs typeface="Calibri" pitchFamily="34" charset="0"/>
                        </a:rPr>
                        <a:t>Pending </a:t>
                      </a:r>
                    </a:p>
                    <a:p>
                      <a:pPr algn="ctr" fontAlgn="b"/>
                      <a:r>
                        <a:rPr lang="en-US" sz="1400" b="1" u="none" strike="noStrike" dirty="0">
                          <a:effectLst/>
                          <a:latin typeface="Calibri" pitchFamily="34" charset="0"/>
                          <a:cs typeface="Calibri" pitchFamily="34" charset="0"/>
                        </a:rPr>
                        <a:t> </a:t>
                      </a:r>
                      <a:endParaRPr lang="en-US" sz="1400" b="1" i="0" u="none" strike="noStrike" dirty="0">
                        <a:effectLst/>
                        <a:latin typeface="Calibri" pitchFamily="34" charset="0"/>
                        <a:cs typeface="Calibri" pitchFamily="34" charset="0"/>
                      </a:endParaRPr>
                    </a:p>
                  </a:txBody>
                  <a:tcPr marL="9525" marR="9525" marT="9525" marB="0" anchor="ctr">
                    <a:solidFill>
                      <a:schemeClr val="accent3">
                        <a:lumMod val="20000"/>
                        <a:lumOff val="80000"/>
                      </a:schemeClr>
                    </a:solidFill>
                  </a:tcPr>
                </a:tc>
              </a:tr>
            </a:tbl>
          </a:graphicData>
        </a:graphic>
      </p:graphicFrame>
    </p:spTree>
    <p:extLst>
      <p:ext uri="{BB962C8B-B14F-4D97-AF65-F5344CB8AC3E}">
        <p14:creationId xmlns:p14="http://schemas.microsoft.com/office/powerpoint/2010/main" val="33116776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4400" b="1" dirty="0" smtClean="0">
                <a:solidFill>
                  <a:srgbClr val="006600"/>
                </a:solidFill>
              </a:rPr>
              <a:t>Budget Breakdown </a:t>
            </a:r>
            <a:endParaRPr lang="en-US" sz="4400" b="1" dirty="0">
              <a:solidFill>
                <a:srgbClr val="006600"/>
              </a:solidFill>
            </a:endParaRPr>
          </a:p>
        </p:txBody>
      </p:sp>
      <p:graphicFrame>
        <p:nvGraphicFramePr>
          <p:cNvPr id="9" name="2013-2014 PROPOSED SPECIAL EDUCATION BUDGET"/>
          <p:cNvGraphicFramePr>
            <a:graphicFrameLocks noGrp="1"/>
          </p:cNvGraphicFramePr>
          <p:nvPr>
            <p:ph idx="1"/>
            <p:extLst>
              <p:ext uri="{D42A27DB-BD31-4B8C-83A1-F6EECF244321}">
                <p14:modId xmlns:p14="http://schemas.microsoft.com/office/powerpoint/2010/main" val="3386140696"/>
              </p:ext>
            </p:extLst>
          </p:nvPr>
        </p:nvGraphicFramePr>
        <p:xfrm>
          <a:off x="960438" y="1828800"/>
          <a:ext cx="8183562" cy="41878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2252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006600"/>
                </a:solidFill>
              </a:rPr>
              <a:t>Extraordinary Aid</a:t>
            </a:r>
            <a:endParaRPr lang="en-US" sz="4400" b="1" dirty="0">
              <a:solidFill>
                <a:srgbClr val="006600"/>
              </a:solidFill>
            </a:endParaRPr>
          </a:p>
        </p:txBody>
      </p:sp>
      <p:sp>
        <p:nvSpPr>
          <p:cNvPr id="3" name="Content Placeholder 2"/>
          <p:cNvSpPr>
            <a:spLocks noGrp="1"/>
          </p:cNvSpPr>
          <p:nvPr>
            <p:ph idx="1"/>
          </p:nvPr>
        </p:nvSpPr>
        <p:spPr>
          <a:xfrm>
            <a:off x="1447800" y="1600200"/>
            <a:ext cx="6781800" cy="4267200"/>
          </a:xfrm>
        </p:spPr>
        <p:txBody>
          <a:bodyPr>
            <a:noAutofit/>
          </a:bodyPr>
          <a:lstStyle/>
          <a:p>
            <a:pPr>
              <a:buClr>
                <a:schemeClr val="tx1"/>
              </a:buClr>
            </a:pPr>
            <a:r>
              <a:rPr lang="en-US" sz="2400" dirty="0"/>
              <a:t>Extraordinary Aid assists districts with students with high educational costs and are classified.</a:t>
            </a:r>
          </a:p>
          <a:p>
            <a:pPr marL="342900" indent="-342900">
              <a:buClr>
                <a:srgbClr val="006600"/>
              </a:buClr>
            </a:pPr>
            <a:endParaRPr lang="en-US" sz="2400" dirty="0"/>
          </a:p>
          <a:p>
            <a:pPr>
              <a:buClr>
                <a:schemeClr val="tx1"/>
              </a:buClr>
            </a:pPr>
            <a:r>
              <a:rPr lang="en-US" sz="2400" dirty="0"/>
              <a:t>EXAID from the state may be sought for providing direct instructional and support services. </a:t>
            </a:r>
          </a:p>
          <a:p>
            <a:pPr marL="342900" indent="-342900">
              <a:buClr>
                <a:srgbClr val="006600"/>
              </a:buClr>
            </a:pPr>
            <a:endParaRPr lang="en-US" sz="2400" dirty="0"/>
          </a:p>
          <a:p>
            <a:pPr>
              <a:buClr>
                <a:schemeClr val="tx1"/>
              </a:buClr>
            </a:pPr>
            <a:r>
              <a:rPr lang="en-US" sz="2400" dirty="0"/>
              <a:t>The amount for 2013-2014 in Extraordinary Aid was $442,155.00</a:t>
            </a:r>
          </a:p>
        </p:txBody>
      </p:sp>
    </p:spTree>
    <p:extLst>
      <p:ext uri="{BB962C8B-B14F-4D97-AF65-F5344CB8AC3E}">
        <p14:creationId xmlns:p14="http://schemas.microsoft.com/office/powerpoint/2010/main" val="4007496923"/>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09600"/>
            <a:ext cx="7714488" cy="1143000"/>
          </a:xfrm>
        </p:spPr>
        <p:txBody>
          <a:bodyPr>
            <a:noAutofit/>
          </a:bodyPr>
          <a:lstStyle/>
          <a:p>
            <a:pPr algn="ctr"/>
            <a:r>
              <a:rPr lang="en-US" sz="4200" b="1" dirty="0" smtClean="0">
                <a:solidFill>
                  <a:srgbClr val="006600"/>
                </a:solidFill>
              </a:rPr>
              <a:t>Required </a:t>
            </a:r>
            <a:r>
              <a:rPr lang="en-US" sz="4200" b="1" dirty="0">
                <a:solidFill>
                  <a:srgbClr val="006600"/>
                </a:solidFill>
              </a:rPr>
              <a:t>S</a:t>
            </a:r>
            <a:r>
              <a:rPr lang="en-US" sz="4200" b="1" dirty="0" smtClean="0">
                <a:solidFill>
                  <a:srgbClr val="006600"/>
                </a:solidFill>
              </a:rPr>
              <a:t>taffing Additions</a:t>
            </a:r>
            <a:br>
              <a:rPr lang="en-US" sz="4200" b="1" dirty="0" smtClean="0">
                <a:solidFill>
                  <a:srgbClr val="006600"/>
                </a:solidFill>
              </a:rPr>
            </a:br>
            <a:r>
              <a:rPr lang="en-US" sz="4200" b="1" dirty="0" smtClean="0">
                <a:solidFill>
                  <a:srgbClr val="006600"/>
                </a:solidFill>
              </a:rPr>
              <a:t>Special Education</a:t>
            </a:r>
            <a:endParaRPr lang="en-US" sz="4200" b="1" dirty="0">
              <a:solidFill>
                <a:srgbClr val="006600"/>
              </a:solidFill>
            </a:endParaRPr>
          </a:p>
        </p:txBody>
      </p:sp>
      <p:sp>
        <p:nvSpPr>
          <p:cNvPr id="3" name="Content Placeholder 2"/>
          <p:cNvSpPr>
            <a:spLocks noGrp="1"/>
          </p:cNvSpPr>
          <p:nvPr>
            <p:ph sz="half" idx="1"/>
          </p:nvPr>
        </p:nvSpPr>
        <p:spPr>
          <a:xfrm>
            <a:off x="1600200" y="2286000"/>
            <a:ext cx="6858000" cy="2971800"/>
          </a:xfrm>
        </p:spPr>
        <p:txBody>
          <a:bodyPr>
            <a:normAutofit/>
          </a:bodyPr>
          <a:lstStyle/>
          <a:p>
            <a:pPr marL="82296" indent="0">
              <a:buClr>
                <a:srgbClr val="006600"/>
              </a:buClr>
              <a:buNone/>
            </a:pPr>
            <a:endParaRPr lang="en-US" sz="2200" dirty="0" smtClean="0">
              <a:latin typeface="Arial" pitchFamily="34" charset="0"/>
              <a:cs typeface="Arial" pitchFamily="34" charset="0"/>
            </a:endParaRPr>
          </a:p>
          <a:p>
            <a:pPr marL="0" indent="0">
              <a:buNone/>
            </a:pPr>
            <a:endParaRPr lang="en-US" sz="2100" dirty="0" smtClean="0"/>
          </a:p>
          <a:p>
            <a:pPr marL="82296" indent="0">
              <a:buNone/>
            </a:pPr>
            <a:endParaRPr lang="en-US" sz="2100" dirty="0" smtClean="0"/>
          </a:p>
          <a:p>
            <a:pPr marL="0" indent="0">
              <a:buNone/>
            </a:pPr>
            <a:endParaRPr lang="en-US" dirty="0" smtClean="0"/>
          </a:p>
        </p:txBody>
      </p:sp>
      <p:sp>
        <p:nvSpPr>
          <p:cNvPr id="4" name="TextBox 3"/>
          <p:cNvSpPr txBox="1"/>
          <p:nvPr/>
        </p:nvSpPr>
        <p:spPr>
          <a:xfrm>
            <a:off x="1729666" y="1954567"/>
            <a:ext cx="7010400" cy="4401205"/>
          </a:xfrm>
          <a:prstGeom prst="rect">
            <a:avLst/>
          </a:prstGeom>
          <a:noFill/>
        </p:spPr>
        <p:txBody>
          <a:bodyPr wrap="square" rtlCol="0">
            <a:spAutoFit/>
          </a:bodyPr>
          <a:lstStyle/>
          <a:p>
            <a:pPr marL="285750" indent="-285750">
              <a:buFont typeface="Arial" pitchFamily="34" charset="0"/>
              <a:buChar char="•"/>
            </a:pPr>
            <a:r>
              <a:rPr lang="en-US" sz="2000" b="1" dirty="0" smtClean="0"/>
              <a:t>MHS</a:t>
            </a:r>
          </a:p>
          <a:p>
            <a:pPr marL="747713" indent="-285750">
              <a:buFont typeface="Wingdings" pitchFamily="2" charset="2"/>
              <a:buChar char="v"/>
            </a:pPr>
            <a:r>
              <a:rPr lang="en-US" sz="2000" dirty="0" smtClean="0"/>
              <a:t>.6 Transition Coordinator</a:t>
            </a:r>
          </a:p>
          <a:p>
            <a:pPr marL="747713" indent="-285750">
              <a:buFont typeface="Wingdings" pitchFamily="2" charset="2"/>
              <a:buChar char="v"/>
            </a:pPr>
            <a:r>
              <a:rPr lang="en-US" sz="2000" dirty="0" smtClean="0"/>
              <a:t>.08 Increase Speech Language Pathologist</a:t>
            </a:r>
          </a:p>
          <a:p>
            <a:pPr marL="461963"/>
            <a:endParaRPr lang="en-US" sz="2000" dirty="0" smtClean="0"/>
          </a:p>
          <a:p>
            <a:pPr marL="285750" indent="-285750">
              <a:buFont typeface="Arial" pitchFamily="34" charset="0"/>
              <a:buChar char="•"/>
            </a:pPr>
            <a:r>
              <a:rPr lang="en-US" sz="2000" b="1" dirty="0" smtClean="0"/>
              <a:t>LMS</a:t>
            </a:r>
          </a:p>
          <a:p>
            <a:pPr marL="747713" indent="-285750">
              <a:buFont typeface="Wingdings" pitchFamily="2" charset="2"/>
              <a:buChar char="v"/>
            </a:pPr>
            <a:r>
              <a:rPr lang="en-US" sz="2000" dirty="0"/>
              <a:t>1 - MCI </a:t>
            </a:r>
            <a:r>
              <a:rPr lang="en-US" sz="2000" dirty="0" smtClean="0"/>
              <a:t> TIA</a:t>
            </a:r>
            <a:endParaRPr lang="en-US" sz="2000" dirty="0"/>
          </a:p>
          <a:p>
            <a:pPr marL="747713" indent="-285750">
              <a:buFont typeface="Wingdings" pitchFamily="2" charset="2"/>
              <a:buChar char="v"/>
            </a:pPr>
            <a:r>
              <a:rPr lang="en-US" sz="2000" dirty="0"/>
              <a:t>2 - ICS </a:t>
            </a:r>
            <a:r>
              <a:rPr lang="en-US" sz="2000" dirty="0" smtClean="0"/>
              <a:t>Teachers</a:t>
            </a:r>
          </a:p>
          <a:p>
            <a:pPr marL="461963"/>
            <a:endParaRPr lang="en-US" sz="2000" dirty="0" smtClean="0"/>
          </a:p>
          <a:p>
            <a:pPr marL="285750" indent="-285750">
              <a:buFont typeface="Arial" pitchFamily="34" charset="0"/>
              <a:buChar char="•"/>
            </a:pPr>
            <a:r>
              <a:rPr lang="en-US" sz="2000" b="1" dirty="0"/>
              <a:t>VES</a:t>
            </a:r>
          </a:p>
          <a:p>
            <a:pPr marL="747713" indent="-285750">
              <a:buFont typeface="Wingdings" pitchFamily="2" charset="2"/>
              <a:buChar char="v"/>
            </a:pPr>
            <a:r>
              <a:rPr lang="en-US" sz="2000" dirty="0"/>
              <a:t>1 - ICS </a:t>
            </a:r>
            <a:r>
              <a:rPr lang="en-US" sz="2000" dirty="0" smtClean="0"/>
              <a:t>Teacher</a:t>
            </a:r>
          </a:p>
          <a:p>
            <a:pPr marL="461963"/>
            <a:endParaRPr lang="en-US" sz="2000" dirty="0"/>
          </a:p>
          <a:p>
            <a:pPr marL="285750" indent="-285750">
              <a:buFont typeface="Arial" pitchFamily="34" charset="0"/>
              <a:buChar char="•"/>
            </a:pPr>
            <a:r>
              <a:rPr lang="en-US" sz="2000" b="1" dirty="0" smtClean="0"/>
              <a:t>OHES</a:t>
            </a:r>
          </a:p>
          <a:p>
            <a:pPr marL="747713" indent="-285750">
              <a:buFont typeface="Wingdings" pitchFamily="2" charset="2"/>
              <a:buChar char="v"/>
            </a:pPr>
            <a:r>
              <a:rPr lang="en-US" sz="2000" dirty="0"/>
              <a:t>1 - ICS Teacher</a:t>
            </a:r>
          </a:p>
          <a:p>
            <a:pPr marL="747713" indent="-285750">
              <a:buFont typeface="Wingdings" pitchFamily="2" charset="2"/>
              <a:buChar char="v"/>
            </a:pPr>
            <a:r>
              <a:rPr lang="en-US" sz="2000" dirty="0"/>
              <a:t>3 -1:1 TIAs</a:t>
            </a:r>
          </a:p>
        </p:txBody>
      </p:sp>
    </p:spTree>
    <p:extLst>
      <p:ext uri="{BB962C8B-B14F-4D97-AF65-F5344CB8AC3E}">
        <p14:creationId xmlns:p14="http://schemas.microsoft.com/office/powerpoint/2010/main" val="27237952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320"/>
            <a:ext cx="7714488" cy="1143000"/>
          </a:xfrm>
        </p:spPr>
        <p:txBody>
          <a:bodyPr>
            <a:noAutofit/>
          </a:bodyPr>
          <a:lstStyle/>
          <a:p>
            <a:pPr algn="ctr"/>
            <a:r>
              <a:rPr lang="en-US" sz="4000" b="1" dirty="0" smtClean="0">
                <a:solidFill>
                  <a:srgbClr val="006600"/>
                </a:solidFill>
              </a:rPr>
              <a:t>Proposed </a:t>
            </a:r>
            <a:r>
              <a:rPr lang="en-US" sz="4000" b="1" dirty="0">
                <a:solidFill>
                  <a:srgbClr val="006600"/>
                </a:solidFill>
              </a:rPr>
              <a:t>S</a:t>
            </a:r>
            <a:r>
              <a:rPr lang="en-US" sz="4000" b="1" dirty="0" smtClean="0">
                <a:solidFill>
                  <a:srgbClr val="006600"/>
                </a:solidFill>
              </a:rPr>
              <a:t>taffing Additions</a:t>
            </a:r>
            <a:br>
              <a:rPr lang="en-US" sz="4000" b="1" dirty="0" smtClean="0">
                <a:solidFill>
                  <a:srgbClr val="006600"/>
                </a:solidFill>
              </a:rPr>
            </a:br>
            <a:r>
              <a:rPr lang="en-US" sz="4000" b="1" dirty="0" smtClean="0">
                <a:solidFill>
                  <a:srgbClr val="006600"/>
                </a:solidFill>
              </a:rPr>
              <a:t>Counseling Services K-12</a:t>
            </a:r>
            <a:endParaRPr lang="en-US" sz="4000" b="1" dirty="0">
              <a:solidFill>
                <a:srgbClr val="006600"/>
              </a:solidFill>
            </a:endParaRPr>
          </a:p>
        </p:txBody>
      </p:sp>
      <p:sp>
        <p:nvSpPr>
          <p:cNvPr id="3" name="Content Placeholder 2"/>
          <p:cNvSpPr>
            <a:spLocks noGrp="1"/>
          </p:cNvSpPr>
          <p:nvPr>
            <p:ph sz="half" idx="1"/>
          </p:nvPr>
        </p:nvSpPr>
        <p:spPr>
          <a:xfrm>
            <a:off x="1295400" y="1676400"/>
            <a:ext cx="7239000" cy="4648200"/>
          </a:xfrm>
        </p:spPr>
        <p:txBody>
          <a:bodyPr>
            <a:normAutofit fontScale="92500" lnSpcReduction="20000"/>
          </a:bodyPr>
          <a:lstStyle/>
          <a:p>
            <a:pPr algn="ctr">
              <a:buClr>
                <a:schemeClr val="tx1"/>
              </a:buClr>
            </a:pPr>
            <a:r>
              <a:rPr lang="en-US" sz="2600" dirty="0" smtClean="0">
                <a:latin typeface="Arial" pitchFamily="34" charset="0"/>
                <a:cs typeface="Arial" pitchFamily="34" charset="0"/>
              </a:rPr>
              <a:t>Director of Student Academic and Counseling Services (K – 12)</a:t>
            </a:r>
          </a:p>
          <a:p>
            <a:pPr algn="ctr">
              <a:buClr>
                <a:schemeClr val="tx1"/>
              </a:buClr>
            </a:pPr>
            <a:endParaRPr lang="en-US" sz="2600" dirty="0" smtClean="0">
              <a:latin typeface="Arial" pitchFamily="34" charset="0"/>
              <a:cs typeface="Arial" pitchFamily="34" charset="0"/>
            </a:endParaRPr>
          </a:p>
          <a:p>
            <a:pPr marL="82296" indent="0" algn="ctr">
              <a:buClr>
                <a:schemeClr val="tx1"/>
              </a:buClr>
              <a:buNone/>
            </a:pPr>
            <a:r>
              <a:rPr lang="en-US" sz="2600" dirty="0" smtClean="0">
                <a:latin typeface="Arial" pitchFamily="34" charset="0"/>
                <a:cs typeface="Arial" pitchFamily="34" charset="0"/>
              </a:rPr>
              <a:t>	</a:t>
            </a:r>
            <a:r>
              <a:rPr lang="en-US" sz="2400" dirty="0" smtClean="0">
                <a:latin typeface="Arial" pitchFamily="34" charset="0"/>
                <a:cs typeface="Arial" pitchFamily="34" charset="0"/>
              </a:rPr>
              <a:t>(No Additional Staff Required)</a:t>
            </a:r>
            <a:endParaRPr lang="en-US" sz="2600" dirty="0" smtClean="0">
              <a:latin typeface="Arial" pitchFamily="34" charset="0"/>
              <a:cs typeface="Arial" pitchFamily="34" charset="0"/>
            </a:endParaRPr>
          </a:p>
          <a:p>
            <a:pPr marL="82296" indent="0">
              <a:buClr>
                <a:schemeClr val="tx1"/>
              </a:buClr>
              <a:buNone/>
            </a:pPr>
            <a:r>
              <a:rPr lang="en-US" sz="2600" dirty="0" smtClean="0">
                <a:latin typeface="Arial" pitchFamily="34" charset="0"/>
                <a:cs typeface="Arial" pitchFamily="34" charset="0"/>
              </a:rPr>
              <a:t>Rationale:</a:t>
            </a:r>
          </a:p>
          <a:p>
            <a:pPr marL="82296" indent="0">
              <a:buClr>
                <a:schemeClr val="tx1"/>
              </a:buClr>
              <a:buNone/>
            </a:pPr>
            <a:endParaRPr lang="en-US" sz="2600" dirty="0" smtClean="0">
              <a:latin typeface="Arial" pitchFamily="34" charset="0"/>
              <a:cs typeface="Arial" pitchFamily="34" charset="0"/>
            </a:endParaRPr>
          </a:p>
          <a:p>
            <a:pPr marL="82296" indent="0" algn="just">
              <a:buNone/>
            </a:pPr>
            <a:r>
              <a:rPr lang="en-US" sz="2100" dirty="0" smtClean="0">
                <a:latin typeface="Arial" panose="020B0604020202020204" pitchFamily="34" charset="0"/>
                <a:cs typeface="Arial" panose="020B0604020202020204" pitchFamily="34" charset="0"/>
              </a:rPr>
              <a:t>To Organize, manage, supervise, </a:t>
            </a:r>
            <a:r>
              <a:rPr lang="en-US" sz="2100" dirty="0">
                <a:latin typeface="Arial" panose="020B0604020202020204" pitchFamily="34" charset="0"/>
                <a:cs typeface="Arial" panose="020B0604020202020204" pitchFamily="34" charset="0"/>
              </a:rPr>
              <a:t>and </a:t>
            </a:r>
            <a:r>
              <a:rPr lang="en-US" sz="2100" dirty="0" smtClean="0">
                <a:latin typeface="Arial" panose="020B0604020202020204" pitchFamily="34" charset="0"/>
                <a:cs typeface="Arial" panose="020B0604020202020204" pitchFamily="34" charset="0"/>
              </a:rPr>
              <a:t>evaluate the effectiveness of programmatic </a:t>
            </a:r>
            <a:r>
              <a:rPr lang="en-US" sz="2100" dirty="0">
                <a:latin typeface="Arial" panose="020B0604020202020204" pitchFamily="34" charset="0"/>
                <a:cs typeface="Arial" panose="020B0604020202020204" pitchFamily="34" charset="0"/>
              </a:rPr>
              <a:t>procedures for the operation and functioning of Counseling Services in all elementary, middle and high schools, consistent with the philosophy, mission, values and goals of the District. This role includes counseling services for </a:t>
            </a:r>
            <a:r>
              <a:rPr lang="en-US" sz="2100" dirty="0" smtClean="0">
                <a:latin typeface="Arial" panose="020B0604020202020204" pitchFamily="34" charset="0"/>
                <a:cs typeface="Arial" panose="020B0604020202020204" pitchFamily="34" charset="0"/>
              </a:rPr>
              <a:t>academic, </a:t>
            </a:r>
            <a:r>
              <a:rPr lang="en-US" sz="2100" dirty="0">
                <a:latin typeface="Arial" panose="020B0604020202020204" pitchFamily="34" charset="0"/>
                <a:cs typeface="Arial" panose="020B0604020202020204" pitchFamily="34" charset="0"/>
              </a:rPr>
              <a:t>college and career planning, social and emotional development (N.J.A.C.6:8-4.7(a) 3), and </a:t>
            </a:r>
            <a:r>
              <a:rPr lang="en-US" sz="2100" dirty="0" smtClean="0">
                <a:latin typeface="Arial" panose="020B0604020202020204" pitchFamily="34" charset="0"/>
                <a:cs typeface="Arial" panose="020B0604020202020204" pitchFamily="34" charset="0"/>
              </a:rPr>
              <a:t>the coordination </a:t>
            </a:r>
            <a:r>
              <a:rPr lang="en-US" sz="2100" dirty="0">
                <a:latin typeface="Arial" panose="020B0604020202020204" pitchFamily="34" charset="0"/>
                <a:cs typeface="Arial" panose="020B0604020202020204" pitchFamily="34" charset="0"/>
              </a:rPr>
              <a:t>of specialized services </a:t>
            </a:r>
            <a:r>
              <a:rPr lang="en-US" sz="2100" dirty="0" smtClean="0">
                <a:latin typeface="Arial" panose="020B0604020202020204" pitchFamily="34" charset="0"/>
                <a:cs typeface="Arial" panose="020B0604020202020204" pitchFamily="34" charset="0"/>
              </a:rPr>
              <a:t>for all </a:t>
            </a:r>
            <a:r>
              <a:rPr lang="en-US" sz="2100" dirty="0">
                <a:latin typeface="Arial" panose="020B0604020202020204" pitchFamily="34" charset="0"/>
                <a:cs typeface="Arial" panose="020B0604020202020204" pitchFamily="34" charset="0"/>
              </a:rPr>
              <a:t>students. </a:t>
            </a:r>
            <a:r>
              <a:rPr lang="en-US" sz="2100" dirty="0" smtClean="0">
                <a:latin typeface="Arial" panose="020B0604020202020204" pitchFamily="34" charset="0"/>
                <a:cs typeface="Arial" panose="020B0604020202020204" pitchFamily="34" charset="0"/>
              </a:rPr>
              <a:t>This position will also ensure </a:t>
            </a:r>
            <a:r>
              <a:rPr lang="en-US" sz="2100" dirty="0">
                <a:latin typeface="Arial" panose="020B0604020202020204" pitchFamily="34" charset="0"/>
                <a:cs typeface="Arial" panose="020B0604020202020204" pitchFamily="34" charset="0"/>
              </a:rPr>
              <a:t>compliance with all laws, administrative codes, </a:t>
            </a:r>
            <a:r>
              <a:rPr lang="en-US" sz="2100" dirty="0" smtClean="0">
                <a:latin typeface="Arial" panose="020B0604020202020204" pitchFamily="34" charset="0"/>
                <a:cs typeface="Arial" panose="020B0604020202020204" pitchFamily="34" charset="0"/>
              </a:rPr>
              <a:t>and Board </a:t>
            </a:r>
            <a:r>
              <a:rPr lang="en-US" sz="2100" dirty="0">
                <a:latin typeface="Arial" panose="020B0604020202020204" pitchFamily="34" charset="0"/>
                <a:cs typeface="Arial" panose="020B0604020202020204" pitchFamily="34" charset="0"/>
              </a:rPr>
              <a:t>policies and regulations.</a:t>
            </a:r>
          </a:p>
          <a:p>
            <a:pPr marL="82296" indent="0">
              <a:buNone/>
            </a:pPr>
            <a:endParaRPr lang="en-US" sz="2100" dirty="0">
              <a:latin typeface="Arial" panose="020B0604020202020204" pitchFamily="34" charset="0"/>
              <a:cs typeface="Arial" panose="020B0604020202020204" pitchFamily="34" charset="0"/>
            </a:endParaRPr>
          </a:p>
          <a:p>
            <a:pPr marL="82296" indent="0">
              <a:buNone/>
            </a:pPr>
            <a:endParaRPr lang="en-US" sz="2100" dirty="0" smtClean="0">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30670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pPr algn="ctr"/>
            <a:r>
              <a:rPr lang="en-US" sz="4000" b="1" dirty="0">
                <a:solidFill>
                  <a:srgbClr val="006600"/>
                </a:solidFill>
              </a:rPr>
              <a:t>Proposed Staffing Additions</a:t>
            </a:r>
            <a:br>
              <a:rPr lang="en-US" sz="4000" b="1" dirty="0">
                <a:solidFill>
                  <a:srgbClr val="006600"/>
                </a:solidFill>
              </a:rPr>
            </a:br>
            <a:r>
              <a:rPr lang="en-US" sz="4000" b="1" dirty="0">
                <a:solidFill>
                  <a:srgbClr val="006600"/>
                </a:solidFill>
              </a:rPr>
              <a:t>Counseling Services K-12</a:t>
            </a:r>
          </a:p>
        </p:txBody>
      </p:sp>
      <p:sp>
        <p:nvSpPr>
          <p:cNvPr id="6" name="Subtitle 4"/>
          <p:cNvSpPr txBox="1">
            <a:spLocks/>
          </p:cNvSpPr>
          <p:nvPr/>
        </p:nvSpPr>
        <p:spPr>
          <a:xfrm>
            <a:off x="1389355" y="1600200"/>
            <a:ext cx="7406640" cy="4876800"/>
          </a:xfrm>
          <a:prstGeom prst="rect">
            <a:avLst/>
          </a:prstGeom>
        </p:spPr>
        <p:txBody>
          <a:bodyPr>
            <a:normAutofit fontScale="7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28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4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0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18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18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484632" indent="-457200">
              <a:buClrTx/>
              <a:buFont typeface="Arial" panose="020B0604020202020204" pitchFamily="34" charset="0"/>
              <a:buChar char="•"/>
            </a:pPr>
            <a:r>
              <a:rPr lang="en-US" sz="3900" dirty="0" smtClean="0"/>
              <a:t>OHES/VES – School Counselor</a:t>
            </a:r>
          </a:p>
          <a:p>
            <a:pPr marL="862013" indent="0">
              <a:buClrTx/>
              <a:buNone/>
            </a:pPr>
            <a:r>
              <a:rPr lang="en-US" sz="3200" dirty="0"/>
              <a:t>	</a:t>
            </a:r>
            <a:r>
              <a:rPr lang="en-US" sz="3200" dirty="0" smtClean="0"/>
              <a:t>We have one full time counselor at OHES, one full time counselor at VES and one shared counselor between  VES and OHES.  An additional counselor will provide the resources necessary to fulfill our guidance curriculum. </a:t>
            </a:r>
          </a:p>
          <a:p>
            <a:pPr marL="860425" indent="1588">
              <a:buClrTx/>
              <a:buNone/>
            </a:pPr>
            <a:r>
              <a:rPr lang="en-US" sz="3200" dirty="0" smtClean="0"/>
              <a:t>Counselors serve as crisis team members and HIB investigators which are very time consuming. </a:t>
            </a:r>
          </a:p>
          <a:p>
            <a:pPr marL="860425" indent="1588">
              <a:buClrTx/>
              <a:buNone/>
            </a:pPr>
            <a:r>
              <a:rPr lang="en-US" sz="3200" dirty="0" smtClean="0"/>
              <a:t> We have 832 	students at OHES with  1.5 counselors  and 662 students at VES with 1.5 counselors.  </a:t>
            </a:r>
          </a:p>
          <a:p>
            <a:pPr marL="860425" indent="1588">
              <a:buClrTx/>
              <a:buNone/>
            </a:pPr>
            <a:r>
              <a:rPr lang="en-US" sz="3200" dirty="0" smtClean="0"/>
              <a:t>The American School Counselor Association recommends a counselor/student ratio of 1:250.</a:t>
            </a:r>
          </a:p>
          <a:p>
            <a:pPr marL="860425" indent="1588">
              <a:buClrTx/>
              <a:buNone/>
            </a:pPr>
            <a:endParaRPr lang="en-US" sz="3200" dirty="0"/>
          </a:p>
        </p:txBody>
      </p:sp>
    </p:spTree>
    <p:extLst>
      <p:ext uri="{BB962C8B-B14F-4D97-AF65-F5344CB8AC3E}">
        <p14:creationId xmlns:p14="http://schemas.microsoft.com/office/powerpoint/2010/main" val="4840434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320"/>
            <a:ext cx="7714488" cy="1143000"/>
          </a:xfrm>
        </p:spPr>
        <p:txBody>
          <a:bodyPr>
            <a:normAutofit/>
          </a:bodyPr>
          <a:lstStyle/>
          <a:p>
            <a:pPr algn="ctr"/>
            <a:r>
              <a:rPr lang="en-US" sz="4400" b="1" dirty="0" smtClean="0">
                <a:solidFill>
                  <a:srgbClr val="006600"/>
                </a:solidFill>
              </a:rPr>
              <a:t>Health Services</a:t>
            </a:r>
            <a:endParaRPr lang="en-US" sz="4400" b="1" dirty="0">
              <a:solidFill>
                <a:srgbClr val="006600"/>
              </a:solidFill>
            </a:endParaRPr>
          </a:p>
        </p:txBody>
      </p:sp>
      <p:sp>
        <p:nvSpPr>
          <p:cNvPr id="3" name="Content Placeholder 2"/>
          <p:cNvSpPr>
            <a:spLocks noGrp="1"/>
          </p:cNvSpPr>
          <p:nvPr>
            <p:ph sz="half" idx="1"/>
          </p:nvPr>
        </p:nvSpPr>
        <p:spPr>
          <a:xfrm>
            <a:off x="1600200" y="2286000"/>
            <a:ext cx="6934200" cy="2286000"/>
          </a:xfrm>
        </p:spPr>
        <p:txBody>
          <a:bodyPr>
            <a:normAutofit/>
          </a:bodyPr>
          <a:lstStyle/>
          <a:p>
            <a:pPr>
              <a:buClr>
                <a:schemeClr val="tx1"/>
              </a:buClr>
              <a:buFont typeface="Arial" pitchFamily="34" charset="0"/>
              <a:buChar char="•"/>
            </a:pPr>
            <a:r>
              <a:rPr lang="en-US" dirty="0">
                <a:latin typeface="Arial" pitchFamily="34" charset="0"/>
                <a:cs typeface="Arial" pitchFamily="34" charset="0"/>
              </a:rPr>
              <a:t>AED training to fulfill Janet’s Law requirement</a:t>
            </a:r>
            <a:r>
              <a:rPr lang="en-US" dirty="0" smtClean="0">
                <a:latin typeface="Arial" pitchFamily="34" charset="0"/>
                <a:cs typeface="Arial" pitchFamily="34" charset="0"/>
              </a:rPr>
              <a:t>.</a:t>
            </a:r>
          </a:p>
          <a:p>
            <a:pPr marL="692150" indent="-342900">
              <a:buClr>
                <a:schemeClr val="tx1"/>
              </a:buClr>
              <a:buFont typeface="Wingdings" pitchFamily="2" charset="2"/>
              <a:buChar char="v"/>
            </a:pPr>
            <a:r>
              <a:rPr lang="en-US" dirty="0">
                <a:solidFill>
                  <a:srgbClr val="000000"/>
                </a:solidFill>
                <a:ea typeface="Calibri"/>
                <a:cs typeface="Times New Roman"/>
              </a:rPr>
              <a:t>AED Teams trained June 2014 with 2 year certification cycle.</a:t>
            </a:r>
          </a:p>
          <a:p>
            <a:endParaRPr lang="en-US" sz="2100" dirty="0" smtClean="0"/>
          </a:p>
          <a:p>
            <a:pPr marL="0" indent="0">
              <a:buNone/>
            </a:pPr>
            <a:endParaRPr lang="en-US" dirty="0" smtClean="0"/>
          </a:p>
        </p:txBody>
      </p:sp>
    </p:spTree>
    <p:extLst>
      <p:ext uri="{BB962C8B-B14F-4D97-AF65-F5344CB8AC3E}">
        <p14:creationId xmlns:p14="http://schemas.microsoft.com/office/powerpoint/2010/main" val="14357633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124200"/>
            <a:ext cx="7498080" cy="1143000"/>
          </a:xfrm>
        </p:spPr>
        <p:txBody>
          <a:bodyPr>
            <a:noAutofit/>
          </a:bodyPr>
          <a:lstStyle/>
          <a:p>
            <a:pPr algn="ctr"/>
            <a:r>
              <a:rPr lang="en-US" sz="7200" b="1" dirty="0" smtClean="0">
                <a:solidFill>
                  <a:srgbClr val="006600"/>
                </a:solidFill>
              </a:rPr>
              <a:t>Questions </a:t>
            </a:r>
            <a:br>
              <a:rPr lang="en-US" sz="7200" b="1" dirty="0" smtClean="0">
                <a:solidFill>
                  <a:srgbClr val="006600"/>
                </a:solidFill>
              </a:rPr>
            </a:br>
            <a:r>
              <a:rPr lang="en-US" sz="19900" b="1" dirty="0" smtClean="0">
                <a:solidFill>
                  <a:srgbClr val="006600"/>
                </a:solidFill>
              </a:rPr>
              <a:t>?</a:t>
            </a:r>
            <a:endParaRPr lang="en-US" sz="7200" b="1" dirty="0">
              <a:solidFill>
                <a:srgbClr val="006600"/>
              </a:solidFill>
            </a:endParaRPr>
          </a:p>
        </p:txBody>
      </p:sp>
    </p:spTree>
    <p:extLst>
      <p:ext uri="{BB962C8B-B14F-4D97-AF65-F5344CB8AC3E}">
        <p14:creationId xmlns:p14="http://schemas.microsoft.com/office/powerpoint/2010/main" val="3947524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006600"/>
                </a:solidFill>
              </a:rPr>
              <a:t>Pupil Services Department</a:t>
            </a:r>
            <a:endParaRPr lang="en-US" sz="4400" b="1" dirty="0">
              <a:solidFill>
                <a:srgbClr val="006600"/>
              </a:solidFill>
            </a:endParaRPr>
          </a:p>
        </p:txBody>
      </p:sp>
      <p:sp>
        <p:nvSpPr>
          <p:cNvPr id="3" name="Content Placeholder 2"/>
          <p:cNvSpPr>
            <a:spLocks noGrp="1"/>
          </p:cNvSpPr>
          <p:nvPr>
            <p:ph idx="1"/>
          </p:nvPr>
        </p:nvSpPr>
        <p:spPr>
          <a:xfrm>
            <a:off x="2057400" y="1524000"/>
            <a:ext cx="6336792" cy="4800600"/>
          </a:xfrm>
        </p:spPr>
        <p:txBody>
          <a:bodyPr>
            <a:normAutofit fontScale="70000" lnSpcReduction="20000"/>
          </a:bodyPr>
          <a:lstStyle/>
          <a:p>
            <a:pPr>
              <a:buClrTx/>
            </a:pPr>
            <a:r>
              <a:rPr lang="en-US" dirty="0" smtClean="0"/>
              <a:t>Special Education</a:t>
            </a:r>
          </a:p>
          <a:p>
            <a:pPr>
              <a:buClrTx/>
            </a:pPr>
            <a:r>
              <a:rPr lang="en-US" dirty="0" smtClean="0"/>
              <a:t>Related Services </a:t>
            </a:r>
          </a:p>
          <a:p>
            <a:pPr>
              <a:buClrTx/>
            </a:pPr>
            <a:r>
              <a:rPr lang="en-US" dirty="0" smtClean="0"/>
              <a:t>Child Study Team</a:t>
            </a:r>
          </a:p>
          <a:p>
            <a:pPr>
              <a:buClrTx/>
            </a:pPr>
            <a:r>
              <a:rPr lang="en-US" dirty="0" smtClean="0"/>
              <a:t>Counseling Services</a:t>
            </a:r>
          </a:p>
          <a:p>
            <a:pPr lvl="1">
              <a:buClrTx/>
            </a:pPr>
            <a:r>
              <a:rPr lang="en-US" dirty="0" smtClean="0"/>
              <a:t>Intervention and Referral Services (I&amp;RS)</a:t>
            </a:r>
          </a:p>
          <a:p>
            <a:pPr lvl="1">
              <a:buClrTx/>
            </a:pPr>
            <a:r>
              <a:rPr lang="en-US" dirty="0" smtClean="0"/>
              <a:t>504 Plans (Rehabilitation Act of 1973)</a:t>
            </a:r>
          </a:p>
          <a:p>
            <a:pPr>
              <a:buClrTx/>
            </a:pPr>
            <a:r>
              <a:rPr lang="en-US" dirty="0" smtClean="0"/>
              <a:t>Health Services</a:t>
            </a:r>
          </a:p>
          <a:p>
            <a:pPr lvl="1">
              <a:buClrTx/>
            </a:pPr>
            <a:r>
              <a:rPr lang="en-US" dirty="0" smtClean="0"/>
              <a:t>School Physician</a:t>
            </a:r>
          </a:p>
          <a:p>
            <a:pPr lvl="1">
              <a:buClrTx/>
            </a:pPr>
            <a:r>
              <a:rPr lang="en-US" dirty="0" smtClean="0"/>
              <a:t>Individualized Health Plans (IHPs)</a:t>
            </a:r>
          </a:p>
          <a:p>
            <a:pPr>
              <a:buClrTx/>
            </a:pPr>
            <a:r>
              <a:rPr lang="en-US" dirty="0" smtClean="0"/>
              <a:t>Non Public Schools’ Services</a:t>
            </a:r>
          </a:p>
          <a:p>
            <a:pPr lvl="1">
              <a:buClrTx/>
            </a:pPr>
            <a:r>
              <a:rPr lang="en-US" dirty="0" smtClean="0"/>
              <a:t>IDEA</a:t>
            </a:r>
          </a:p>
          <a:p>
            <a:pPr lvl="1">
              <a:buClrTx/>
            </a:pPr>
            <a:r>
              <a:rPr lang="en-US" dirty="0" smtClean="0"/>
              <a:t>Chapters 192-193</a:t>
            </a:r>
          </a:p>
          <a:p>
            <a:pPr>
              <a:buClrTx/>
            </a:pPr>
            <a:r>
              <a:rPr lang="en-US" dirty="0" smtClean="0"/>
              <a:t>District Homeless Liaison</a:t>
            </a:r>
          </a:p>
          <a:p>
            <a:pPr>
              <a:buClrTx/>
            </a:pPr>
            <a:r>
              <a:rPr lang="en-US" dirty="0" smtClean="0"/>
              <a:t>Affirmative Action Officer</a:t>
            </a:r>
          </a:p>
          <a:p>
            <a:pPr marL="402336" lvl="1" indent="0">
              <a:buNone/>
            </a:pPr>
            <a:endParaRPr lang="en-US" dirty="0" smtClean="0"/>
          </a:p>
          <a:p>
            <a:endParaRPr lang="en-US" dirty="0"/>
          </a:p>
        </p:txBody>
      </p:sp>
    </p:spTree>
    <p:extLst>
      <p:ext uri="{BB962C8B-B14F-4D97-AF65-F5344CB8AC3E}">
        <p14:creationId xmlns:p14="http://schemas.microsoft.com/office/powerpoint/2010/main" val="20225451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1066800"/>
            <a:ext cx="7620000" cy="4970591"/>
          </a:xfrm>
          <a:prstGeom prst="rect">
            <a:avLst/>
          </a:prstGeom>
        </p:spPr>
        <p:txBody>
          <a:bodyPr wrap="square">
            <a:spAutoFit/>
          </a:bodyPr>
          <a:lstStyle/>
          <a:p>
            <a:pPr marL="457200" indent="-457200">
              <a:buFont typeface="Arial" pitchFamily="34" charset="0"/>
              <a:buChar char="•"/>
              <a:tabLst>
                <a:tab pos="1144588" algn="l"/>
              </a:tabLst>
            </a:pPr>
            <a:r>
              <a:rPr lang="en-US" sz="2700" dirty="0" smtClean="0">
                <a:latin typeface="Arial" pitchFamily="34" charset="0"/>
                <a:cs typeface="Arial" pitchFamily="34" charset="0"/>
              </a:rPr>
              <a:t>State:  New </a:t>
            </a:r>
            <a:r>
              <a:rPr lang="en-US" sz="2700" dirty="0">
                <a:latin typeface="Arial" pitchFamily="34" charset="0"/>
                <a:cs typeface="Arial" pitchFamily="34" charset="0"/>
              </a:rPr>
              <a:t>Jersey Administrative Code for </a:t>
            </a:r>
            <a:r>
              <a:rPr lang="en-US" sz="2700" dirty="0" smtClean="0">
                <a:latin typeface="Arial" pitchFamily="34" charset="0"/>
                <a:cs typeface="Arial" pitchFamily="34" charset="0"/>
              </a:rPr>
              <a:t>Special Education </a:t>
            </a:r>
            <a:r>
              <a:rPr lang="en-US" sz="2700" i="1" dirty="0">
                <a:latin typeface="Arial" pitchFamily="34" charset="0"/>
                <a:cs typeface="Arial" pitchFamily="34" charset="0"/>
              </a:rPr>
              <a:t>(N.J.A.C. </a:t>
            </a:r>
            <a:r>
              <a:rPr lang="en-US" sz="2700" dirty="0">
                <a:latin typeface="Arial" pitchFamily="34" charset="0"/>
                <a:cs typeface="Arial" pitchFamily="34" charset="0"/>
              </a:rPr>
              <a:t>6A:14</a:t>
            </a:r>
            <a:r>
              <a:rPr lang="en-US" sz="2700" i="1" dirty="0">
                <a:latin typeface="Arial" pitchFamily="34" charset="0"/>
                <a:cs typeface="Arial" pitchFamily="34" charset="0"/>
              </a:rPr>
              <a:t>) </a:t>
            </a:r>
            <a:endParaRPr lang="en-US" sz="2700" i="1" dirty="0" smtClean="0">
              <a:latin typeface="Arial" pitchFamily="34" charset="0"/>
              <a:cs typeface="Arial" pitchFamily="34" charset="0"/>
            </a:endParaRPr>
          </a:p>
          <a:p>
            <a:pPr>
              <a:tabLst>
                <a:tab pos="1144588" algn="l"/>
              </a:tabLst>
            </a:pPr>
            <a:endParaRPr lang="en-US" sz="2700" dirty="0" smtClean="0">
              <a:latin typeface="Arial" pitchFamily="34" charset="0"/>
              <a:cs typeface="Arial" pitchFamily="34" charset="0"/>
            </a:endParaRPr>
          </a:p>
          <a:p>
            <a:pPr marL="457200" indent="-457200">
              <a:buFont typeface="Arial" pitchFamily="34" charset="0"/>
              <a:buChar char="•"/>
              <a:tabLst>
                <a:tab pos="1144588" algn="l"/>
              </a:tabLst>
            </a:pPr>
            <a:r>
              <a:rPr lang="en-US" sz="2700" dirty="0" smtClean="0">
                <a:latin typeface="Arial" pitchFamily="34" charset="0"/>
                <a:cs typeface="Arial" pitchFamily="34" charset="0"/>
              </a:rPr>
              <a:t>Federal:  Federal </a:t>
            </a:r>
            <a:r>
              <a:rPr lang="en-US" sz="2700" i="1" dirty="0">
                <a:latin typeface="Arial" pitchFamily="34" charset="0"/>
                <a:cs typeface="Arial" pitchFamily="34" charset="0"/>
              </a:rPr>
              <a:t>Individuals with </a:t>
            </a:r>
            <a:r>
              <a:rPr lang="en-US" sz="2700" i="1" dirty="0" smtClean="0">
                <a:latin typeface="Arial" pitchFamily="34" charset="0"/>
                <a:cs typeface="Arial" pitchFamily="34" charset="0"/>
              </a:rPr>
              <a:t>Disabilities Education </a:t>
            </a:r>
            <a:r>
              <a:rPr lang="en-US" sz="2700" i="1" dirty="0">
                <a:latin typeface="Arial" pitchFamily="34" charset="0"/>
                <a:cs typeface="Arial" pitchFamily="34" charset="0"/>
              </a:rPr>
              <a:t>Act of 2004 (IDEA </a:t>
            </a:r>
            <a:r>
              <a:rPr lang="en-US" sz="2700" dirty="0">
                <a:latin typeface="Arial" pitchFamily="34" charset="0"/>
                <a:cs typeface="Arial" pitchFamily="34" charset="0"/>
              </a:rPr>
              <a:t>2004</a:t>
            </a:r>
            <a:r>
              <a:rPr lang="en-US" sz="2700" i="1" dirty="0">
                <a:latin typeface="Arial" pitchFamily="34" charset="0"/>
                <a:cs typeface="Arial" pitchFamily="34" charset="0"/>
              </a:rPr>
              <a:t>) </a:t>
            </a:r>
            <a:endParaRPr lang="en-US" sz="2700" i="1" dirty="0" smtClean="0">
              <a:latin typeface="Arial" pitchFamily="34" charset="0"/>
              <a:cs typeface="Arial" pitchFamily="34" charset="0"/>
            </a:endParaRPr>
          </a:p>
          <a:p>
            <a:pPr>
              <a:tabLst>
                <a:tab pos="1144588" algn="l"/>
              </a:tabLst>
            </a:pPr>
            <a:endParaRPr lang="en-US" sz="2700" i="1" dirty="0">
              <a:latin typeface="Arial" pitchFamily="34" charset="0"/>
              <a:cs typeface="Arial" pitchFamily="34" charset="0"/>
            </a:endParaRPr>
          </a:p>
          <a:p>
            <a:pPr marL="168275">
              <a:tabLst>
                <a:tab pos="1144588" algn="l"/>
              </a:tabLst>
            </a:pPr>
            <a:r>
              <a:rPr lang="en-US" sz="2700" dirty="0" smtClean="0">
                <a:latin typeface="Arial" pitchFamily="34" charset="0"/>
                <a:cs typeface="Arial" pitchFamily="34" charset="0"/>
              </a:rPr>
              <a:t>Both laws ensure students </a:t>
            </a:r>
            <a:r>
              <a:rPr lang="en-US" sz="2700" dirty="0">
                <a:latin typeface="Arial" pitchFamily="34" charset="0"/>
                <a:cs typeface="Arial" pitchFamily="34" charset="0"/>
              </a:rPr>
              <a:t>with disabilities </a:t>
            </a:r>
            <a:r>
              <a:rPr lang="en-US" sz="2700" dirty="0" smtClean="0">
                <a:latin typeface="Arial" pitchFamily="34" charset="0"/>
                <a:cs typeface="Arial" pitchFamily="34" charset="0"/>
              </a:rPr>
              <a:t>receive:</a:t>
            </a:r>
          </a:p>
          <a:p>
            <a:pPr marL="798513" indent="-452438">
              <a:buFont typeface="Wingdings" pitchFamily="2" charset="2"/>
              <a:buChar char="v"/>
              <a:tabLst>
                <a:tab pos="1144588" algn="l"/>
              </a:tabLst>
            </a:pPr>
            <a:r>
              <a:rPr lang="en-US" sz="2700" dirty="0" smtClean="0">
                <a:latin typeface="Arial" pitchFamily="34" charset="0"/>
                <a:cs typeface="Arial" pitchFamily="34" charset="0"/>
              </a:rPr>
              <a:t>FAPE - Free and appropriate </a:t>
            </a:r>
            <a:r>
              <a:rPr lang="en-US" sz="2700" dirty="0">
                <a:latin typeface="Arial" pitchFamily="34" charset="0"/>
                <a:cs typeface="Arial" pitchFamily="34" charset="0"/>
              </a:rPr>
              <a:t>public </a:t>
            </a:r>
            <a:r>
              <a:rPr lang="en-US" sz="2700" dirty="0" smtClean="0">
                <a:latin typeface="Arial" pitchFamily="34" charset="0"/>
                <a:cs typeface="Arial" pitchFamily="34" charset="0"/>
              </a:rPr>
              <a:t>education </a:t>
            </a:r>
          </a:p>
          <a:p>
            <a:pPr marL="798513" indent="-452438">
              <a:buFont typeface="Wingdings" pitchFamily="2" charset="2"/>
              <a:buChar char="v"/>
              <a:tabLst>
                <a:tab pos="1144588" algn="l"/>
              </a:tabLst>
            </a:pPr>
            <a:r>
              <a:rPr lang="en-US" sz="2700" dirty="0" smtClean="0">
                <a:latin typeface="Arial" pitchFamily="34" charset="0"/>
                <a:cs typeface="Arial" pitchFamily="34" charset="0"/>
              </a:rPr>
              <a:t>LRE - Least Restrictive Environment </a:t>
            </a:r>
            <a:endParaRPr lang="en-US" sz="2700" dirty="0">
              <a:latin typeface="Arial" pitchFamily="34" charset="0"/>
              <a:cs typeface="Arial" pitchFamily="34" charset="0"/>
            </a:endParaRPr>
          </a:p>
          <a:p>
            <a:endParaRPr lang="en-US" sz="2000" dirty="0">
              <a:latin typeface="Arial" pitchFamily="34" charset="0"/>
              <a:cs typeface="Arial" pitchFamily="34" charset="0"/>
            </a:endParaRPr>
          </a:p>
        </p:txBody>
      </p:sp>
      <p:sp>
        <p:nvSpPr>
          <p:cNvPr id="4" name="Title 3"/>
          <p:cNvSpPr>
            <a:spLocks noGrp="1"/>
          </p:cNvSpPr>
          <p:nvPr>
            <p:ph type="title"/>
          </p:nvPr>
        </p:nvSpPr>
        <p:spPr>
          <a:xfrm>
            <a:off x="1143000" y="152400"/>
            <a:ext cx="7711884" cy="816006"/>
          </a:xfrm>
        </p:spPr>
        <p:txBody>
          <a:bodyPr>
            <a:normAutofit/>
          </a:bodyPr>
          <a:lstStyle/>
          <a:p>
            <a:pPr algn="ctr"/>
            <a:r>
              <a:rPr lang="en-US" sz="4400" b="1" dirty="0" smtClean="0">
                <a:solidFill>
                  <a:srgbClr val="006600"/>
                </a:solidFill>
              </a:rPr>
              <a:t>Law</a:t>
            </a:r>
            <a:r>
              <a:rPr lang="en-US" sz="4400" b="1" dirty="0" smtClean="0"/>
              <a:t> </a:t>
            </a:r>
            <a:endParaRPr lang="en-US" sz="4400" b="1" dirty="0"/>
          </a:p>
        </p:txBody>
      </p:sp>
    </p:spTree>
    <p:extLst>
      <p:ext uri="{BB962C8B-B14F-4D97-AF65-F5344CB8AC3E}">
        <p14:creationId xmlns:p14="http://schemas.microsoft.com/office/powerpoint/2010/main" val="11673485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802362" cy="1143000"/>
          </a:xfrm>
        </p:spPr>
        <p:txBody>
          <a:bodyPr>
            <a:noAutofit/>
          </a:bodyPr>
          <a:lstStyle/>
          <a:p>
            <a:pPr algn="ctr"/>
            <a:r>
              <a:rPr lang="en-US" sz="4400" b="1" dirty="0">
                <a:solidFill>
                  <a:srgbClr val="006600"/>
                </a:solidFill>
              </a:rPr>
              <a:t>Providing FAPE: </a:t>
            </a:r>
            <a:r>
              <a:rPr lang="en-US" sz="4400" b="1" dirty="0" smtClean="0">
                <a:solidFill>
                  <a:srgbClr val="006600"/>
                </a:solidFill>
              </a:rPr>
              <a:t/>
            </a:r>
            <a:br>
              <a:rPr lang="en-US" sz="4400" b="1" dirty="0" smtClean="0">
                <a:solidFill>
                  <a:srgbClr val="006600"/>
                </a:solidFill>
              </a:rPr>
            </a:br>
            <a:r>
              <a:rPr lang="en-US" sz="4000" b="1" dirty="0" smtClean="0">
                <a:solidFill>
                  <a:srgbClr val="006600"/>
                </a:solidFill>
              </a:rPr>
              <a:t>Dual </a:t>
            </a:r>
            <a:r>
              <a:rPr lang="en-US" sz="4000" b="1" dirty="0">
                <a:solidFill>
                  <a:srgbClr val="006600"/>
                </a:solidFill>
              </a:rPr>
              <a:t>Obligations</a:t>
            </a:r>
            <a:endParaRPr lang="en-US" sz="4400" b="1" dirty="0">
              <a:solidFill>
                <a:srgbClr val="006600"/>
              </a:solidFill>
            </a:endParaRPr>
          </a:p>
        </p:txBody>
      </p:sp>
      <p:sp>
        <p:nvSpPr>
          <p:cNvPr id="4" name="TextBox 3"/>
          <p:cNvSpPr txBox="1"/>
          <p:nvPr/>
        </p:nvSpPr>
        <p:spPr>
          <a:xfrm>
            <a:off x="1200890" y="1841212"/>
            <a:ext cx="3276600" cy="584775"/>
          </a:xfrm>
          <a:prstGeom prst="rect">
            <a:avLst/>
          </a:prstGeom>
          <a:noFill/>
        </p:spPr>
        <p:txBody>
          <a:bodyPr wrap="square" rtlCol="0">
            <a:spAutoFit/>
          </a:bodyPr>
          <a:lstStyle/>
          <a:p>
            <a:pPr algn="ctr"/>
            <a:r>
              <a:rPr lang="en-US" sz="3200" b="1" i="1" dirty="0">
                <a:solidFill>
                  <a:srgbClr val="006600"/>
                </a:solidFill>
                <a:latin typeface="Arial" pitchFamily="34" charset="0"/>
                <a:cs typeface="Arial" pitchFamily="34" charset="0"/>
              </a:rPr>
              <a:t>Substantive</a:t>
            </a:r>
          </a:p>
        </p:txBody>
      </p:sp>
      <p:sp>
        <p:nvSpPr>
          <p:cNvPr id="6" name="TextBox 5"/>
          <p:cNvSpPr txBox="1"/>
          <p:nvPr/>
        </p:nvSpPr>
        <p:spPr>
          <a:xfrm>
            <a:off x="4607510" y="1757531"/>
            <a:ext cx="4038600" cy="584775"/>
          </a:xfrm>
          <a:prstGeom prst="rect">
            <a:avLst/>
          </a:prstGeom>
          <a:noFill/>
        </p:spPr>
        <p:txBody>
          <a:bodyPr wrap="square" rtlCol="0">
            <a:spAutoFit/>
          </a:bodyPr>
          <a:lstStyle/>
          <a:p>
            <a:pPr algn="ctr"/>
            <a:r>
              <a:rPr lang="en-US" sz="3200" b="1" i="1" dirty="0">
                <a:solidFill>
                  <a:srgbClr val="006600"/>
                </a:solidFill>
                <a:latin typeface="Arial" pitchFamily="34" charset="0"/>
                <a:cs typeface="Arial" pitchFamily="34" charset="0"/>
              </a:rPr>
              <a:t>Procedural</a:t>
            </a:r>
          </a:p>
        </p:txBody>
      </p:sp>
      <p:sp>
        <p:nvSpPr>
          <p:cNvPr id="7" name="TextBox 6"/>
          <p:cNvSpPr txBox="1"/>
          <p:nvPr/>
        </p:nvSpPr>
        <p:spPr>
          <a:xfrm>
            <a:off x="1417838" y="2440864"/>
            <a:ext cx="2842704" cy="2554545"/>
          </a:xfrm>
          <a:prstGeom prst="rect">
            <a:avLst/>
          </a:prstGeom>
          <a:noFill/>
        </p:spPr>
        <p:txBody>
          <a:bodyPr wrap="square" rtlCol="0">
            <a:spAutoFit/>
          </a:bodyPr>
          <a:lstStyle/>
          <a:p>
            <a:pPr algn="just"/>
            <a:r>
              <a:rPr lang="en-US" sz="2000" dirty="0" smtClean="0">
                <a:latin typeface="Arial" pitchFamily="34" charset="0"/>
                <a:cs typeface="Arial" pitchFamily="34" charset="0"/>
              </a:rPr>
              <a:t>In </a:t>
            </a:r>
            <a:r>
              <a:rPr lang="en-US" sz="2000" dirty="0">
                <a:latin typeface="Arial" pitchFamily="34" charset="0"/>
                <a:cs typeface="Arial" pitchFamily="34" charset="0"/>
              </a:rPr>
              <a:t>order to provide </a:t>
            </a:r>
            <a:r>
              <a:rPr lang="en-US" sz="2000" dirty="0" smtClean="0">
                <a:latin typeface="Arial" pitchFamily="34" charset="0"/>
                <a:cs typeface="Arial" pitchFamily="34" charset="0"/>
              </a:rPr>
              <a:t>FAPE a program </a:t>
            </a:r>
            <a:r>
              <a:rPr lang="en-US" sz="2000" dirty="0">
                <a:latin typeface="Arial" pitchFamily="34" charset="0"/>
                <a:cs typeface="Arial" pitchFamily="34" charset="0"/>
              </a:rPr>
              <a:t>and placement set forth in the IEP must provide the student with a meaningful educational benefit in the least restrictive environment.</a:t>
            </a:r>
          </a:p>
        </p:txBody>
      </p:sp>
      <p:sp>
        <p:nvSpPr>
          <p:cNvPr id="8" name="TextBox 7"/>
          <p:cNvSpPr txBox="1"/>
          <p:nvPr/>
        </p:nvSpPr>
        <p:spPr>
          <a:xfrm>
            <a:off x="4988510" y="2433466"/>
            <a:ext cx="3657600" cy="3785652"/>
          </a:xfrm>
          <a:prstGeom prst="rect">
            <a:avLst/>
          </a:prstGeom>
          <a:noFill/>
        </p:spPr>
        <p:txBody>
          <a:bodyPr wrap="square" rtlCol="0">
            <a:spAutoFit/>
          </a:bodyPr>
          <a:lstStyle/>
          <a:p>
            <a:r>
              <a:rPr lang="en-US" sz="2000" dirty="0" smtClean="0">
                <a:latin typeface="Arial" pitchFamily="34" charset="0"/>
                <a:cs typeface="Arial" pitchFamily="34" charset="0"/>
              </a:rPr>
              <a:t>A </a:t>
            </a:r>
            <a:r>
              <a:rPr lang="en-US" sz="2000" dirty="0">
                <a:latin typeface="Arial" pitchFamily="34" charset="0"/>
                <a:cs typeface="Arial" pitchFamily="34" charset="0"/>
              </a:rPr>
              <a:t>denial of FAPE may occur where procedural flaws: </a:t>
            </a:r>
          </a:p>
          <a:p>
            <a:pPr marL="285750" indent="-285750">
              <a:buFont typeface="Arial" panose="020B0604020202020204" pitchFamily="34" charset="0"/>
              <a:buChar char="•"/>
            </a:pPr>
            <a:r>
              <a:rPr lang="en-US" sz="2000" dirty="0">
                <a:latin typeface="Arial" pitchFamily="34" charset="0"/>
                <a:cs typeface="Arial" pitchFamily="34" charset="0"/>
              </a:rPr>
              <a:t>Impede the child’s right to a </a:t>
            </a:r>
            <a:r>
              <a:rPr lang="en-US" sz="2000" dirty="0" smtClean="0">
                <a:latin typeface="Arial" pitchFamily="34" charset="0"/>
                <a:cs typeface="Arial" pitchFamily="34" charset="0"/>
              </a:rPr>
              <a:t>FAPE</a:t>
            </a:r>
            <a:endParaRPr lang="en-US" sz="20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Significantly impede the parents’ opportunity to participate in the decision-making process regarding the provision of FAPE to the </a:t>
            </a:r>
            <a:r>
              <a:rPr lang="en-US" sz="2000" dirty="0" smtClean="0">
                <a:latin typeface="Arial" pitchFamily="34" charset="0"/>
                <a:cs typeface="Arial" pitchFamily="34" charset="0"/>
              </a:rPr>
              <a:t>child </a:t>
            </a:r>
            <a:endParaRPr lang="en-US" sz="2000" dirty="0">
              <a:latin typeface="Arial" pitchFamily="34" charset="0"/>
              <a:cs typeface="Arial" pitchFamily="34" charset="0"/>
            </a:endParaRPr>
          </a:p>
          <a:p>
            <a:pPr marL="285750" indent="-285750">
              <a:buFont typeface="Arial" panose="020B0604020202020204" pitchFamily="34" charset="0"/>
              <a:buChar char="•"/>
            </a:pPr>
            <a:r>
              <a:rPr lang="en-US" sz="2000" dirty="0">
                <a:latin typeface="Arial" pitchFamily="34" charset="0"/>
                <a:cs typeface="Arial" pitchFamily="34" charset="0"/>
              </a:rPr>
              <a:t>Cause a deprivation of educational benefits.</a:t>
            </a:r>
          </a:p>
        </p:txBody>
      </p:sp>
    </p:spTree>
    <p:extLst>
      <p:ext uri="{BB962C8B-B14F-4D97-AF65-F5344CB8AC3E}">
        <p14:creationId xmlns:p14="http://schemas.microsoft.com/office/powerpoint/2010/main" val="63875677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020762"/>
          </a:xfrm>
        </p:spPr>
        <p:txBody>
          <a:bodyPr>
            <a:normAutofit/>
          </a:bodyPr>
          <a:lstStyle/>
          <a:p>
            <a:pPr algn="ctr"/>
            <a:r>
              <a:rPr lang="en-US" sz="4400" b="1" dirty="0" smtClean="0">
                <a:solidFill>
                  <a:srgbClr val="006600"/>
                </a:solidFill>
              </a:rPr>
              <a:t>IDEA</a:t>
            </a:r>
            <a:endParaRPr lang="en-US" sz="4400" b="1" dirty="0">
              <a:solidFill>
                <a:srgbClr val="006600"/>
              </a:solidFill>
            </a:endParaRPr>
          </a:p>
        </p:txBody>
      </p:sp>
      <p:sp>
        <p:nvSpPr>
          <p:cNvPr id="3" name="Content Placeholder 2"/>
          <p:cNvSpPr>
            <a:spLocks noGrp="1"/>
          </p:cNvSpPr>
          <p:nvPr>
            <p:ph idx="1"/>
          </p:nvPr>
        </p:nvSpPr>
        <p:spPr>
          <a:xfrm>
            <a:off x="1219200" y="1600200"/>
            <a:ext cx="7620000" cy="4498848"/>
          </a:xfrm>
        </p:spPr>
        <p:txBody>
          <a:bodyPr>
            <a:normAutofit fontScale="85000" lnSpcReduction="20000"/>
          </a:bodyPr>
          <a:lstStyle/>
          <a:p>
            <a:pPr algn="just">
              <a:buClr>
                <a:schemeClr val="tx1"/>
              </a:buClr>
            </a:pPr>
            <a:r>
              <a:rPr lang="en-US" sz="2600" dirty="0">
                <a:latin typeface="Arial" pitchFamily="34" charset="0"/>
                <a:cs typeface="Arial" pitchFamily="34" charset="0"/>
              </a:rPr>
              <a:t>The Individuals with Disabilities Education Act (IDEA) is a law ensuring services to children with disabilities throughout the nation. IDEA governs how states and public agencies provide early intervention, special education and related services to more than 6.5 million eligible infants, toddlers, children and youth with disabilities</a:t>
            </a:r>
            <a:r>
              <a:rPr lang="en-US" sz="2600" dirty="0" smtClean="0">
                <a:latin typeface="Arial" pitchFamily="34" charset="0"/>
                <a:cs typeface="Arial" pitchFamily="34" charset="0"/>
              </a:rPr>
              <a:t>.</a:t>
            </a:r>
          </a:p>
          <a:p>
            <a:pPr marL="0" indent="0">
              <a:buClr>
                <a:srgbClr val="006600"/>
              </a:buClr>
              <a:buNone/>
            </a:pPr>
            <a:endParaRPr lang="en-US" sz="2600" dirty="0">
              <a:latin typeface="Arial" pitchFamily="34" charset="0"/>
              <a:cs typeface="Arial" pitchFamily="34" charset="0"/>
            </a:endParaRPr>
          </a:p>
          <a:p>
            <a:pPr>
              <a:buClr>
                <a:schemeClr val="tx1"/>
              </a:buClr>
            </a:pPr>
            <a:r>
              <a:rPr lang="en-US" sz="2600" u="sng" dirty="0" smtClean="0">
                <a:latin typeface="Arial" pitchFamily="34" charset="0"/>
                <a:cs typeface="Arial" pitchFamily="34" charset="0"/>
              </a:rPr>
              <a:t>Part B</a:t>
            </a:r>
            <a:r>
              <a:rPr lang="en-US" sz="2600" dirty="0" smtClean="0">
                <a:latin typeface="Arial" pitchFamily="34" charset="0"/>
                <a:cs typeface="Arial" pitchFamily="34" charset="0"/>
              </a:rPr>
              <a:t> - Children </a:t>
            </a:r>
            <a:r>
              <a:rPr lang="en-US" sz="2600" dirty="0">
                <a:latin typeface="Arial" pitchFamily="34" charset="0"/>
                <a:cs typeface="Arial" pitchFamily="34" charset="0"/>
              </a:rPr>
              <a:t>and youth (ages 3-21) receive special education and related services under IDEA Part B</a:t>
            </a:r>
            <a:r>
              <a:rPr lang="en-US" sz="2600" dirty="0" smtClean="0">
                <a:latin typeface="Arial" pitchFamily="34" charset="0"/>
                <a:cs typeface="Arial" pitchFamily="34" charset="0"/>
              </a:rPr>
              <a:t>.</a:t>
            </a:r>
          </a:p>
          <a:p>
            <a:pPr marL="457200" indent="-457200">
              <a:buClr>
                <a:srgbClr val="006600"/>
              </a:buClr>
            </a:pPr>
            <a:endParaRPr lang="en-US" sz="2600" dirty="0">
              <a:latin typeface="Arial" pitchFamily="34" charset="0"/>
              <a:cs typeface="Arial" pitchFamily="34" charset="0"/>
            </a:endParaRPr>
          </a:p>
          <a:p>
            <a:pPr>
              <a:buClr>
                <a:schemeClr val="tx1"/>
              </a:buClr>
            </a:pPr>
            <a:r>
              <a:rPr lang="en-US" sz="2600" u="sng" dirty="0" smtClean="0">
                <a:latin typeface="Arial" pitchFamily="34" charset="0"/>
                <a:cs typeface="Arial" pitchFamily="34" charset="0"/>
              </a:rPr>
              <a:t>Part C</a:t>
            </a:r>
            <a:r>
              <a:rPr lang="en-US" sz="2600" dirty="0" smtClean="0">
                <a:latin typeface="Arial" pitchFamily="34" charset="0"/>
                <a:cs typeface="Arial" pitchFamily="34" charset="0"/>
              </a:rPr>
              <a:t> - Infants </a:t>
            </a:r>
            <a:r>
              <a:rPr lang="en-US" sz="2600" dirty="0">
                <a:latin typeface="Arial" pitchFamily="34" charset="0"/>
                <a:cs typeface="Arial" pitchFamily="34" charset="0"/>
              </a:rPr>
              <a:t>and toddlers with disabilities (birth-2) and their families receive early intervention services under IDEA Part C. </a:t>
            </a:r>
            <a:endParaRPr lang="en-US" dirty="0">
              <a:latin typeface="Arial" pitchFamily="34" charset="0"/>
              <a:cs typeface="Arial" pitchFamily="34" charset="0"/>
            </a:endParaRPr>
          </a:p>
        </p:txBody>
      </p:sp>
    </p:spTree>
    <p:extLst>
      <p:ext uri="{BB962C8B-B14F-4D97-AF65-F5344CB8AC3E}">
        <p14:creationId xmlns:p14="http://schemas.microsoft.com/office/powerpoint/2010/main" val="317139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a:bodyPr>
          <a:lstStyle/>
          <a:p>
            <a:r>
              <a:rPr lang="en-US" b="1" dirty="0">
                <a:solidFill>
                  <a:srgbClr val="006600"/>
                </a:solidFill>
                <a:effectLst>
                  <a:outerShdw blurRad="50000" dist="30000" dir="5400000" algn="tl" rotWithShape="0">
                    <a:srgbClr val="000000">
                      <a:alpha val="30000"/>
                    </a:srgbClr>
                  </a:outerShdw>
                </a:effectLst>
                <a:latin typeface="+mj-lt"/>
              </a:rPr>
              <a:t>Eligibility: Three Prongs</a:t>
            </a:r>
          </a:p>
        </p:txBody>
      </p:sp>
      <p:sp>
        <p:nvSpPr>
          <p:cNvPr id="3" name="Content Placeholder 2"/>
          <p:cNvSpPr>
            <a:spLocks noGrp="1"/>
          </p:cNvSpPr>
          <p:nvPr>
            <p:ph sz="quarter" idx="1"/>
          </p:nvPr>
        </p:nvSpPr>
        <p:spPr>
          <a:xfrm>
            <a:off x="457200" y="1600201"/>
            <a:ext cx="8229600" cy="1143000"/>
          </a:xfrm>
        </p:spPr>
        <p:txBody>
          <a:bodyPr>
            <a:normAutofit lnSpcReduction="10000"/>
          </a:bodyPr>
          <a:lstStyle/>
          <a:p>
            <a:pPr algn="just"/>
            <a:r>
              <a:rPr lang="en-US" dirty="0" smtClean="0">
                <a:solidFill>
                  <a:schemeClr val="tx1"/>
                </a:solidFill>
                <a:latin typeface="Arial" pitchFamily="34" charset="0"/>
                <a:cs typeface="Arial" pitchFamily="34" charset="0"/>
              </a:rPr>
              <a:t>A student shall be determined eligible and classified “eligible for special education and related services” when it is determined that:</a:t>
            </a:r>
            <a:endParaRPr lang="en-US" dirty="0">
              <a:latin typeface="Arial" pitchFamily="34" charset="0"/>
              <a:cs typeface="Arial" pitchFamily="34" charset="0"/>
            </a:endParaRPr>
          </a:p>
        </p:txBody>
      </p:sp>
      <p:graphicFrame>
        <p:nvGraphicFramePr>
          <p:cNvPr id="4" name="Diagram 3"/>
          <p:cNvGraphicFramePr/>
          <p:nvPr>
            <p:extLst>
              <p:ext uri="{D42A27DB-BD31-4B8C-83A1-F6EECF244321}">
                <p14:modId xmlns:p14="http://schemas.microsoft.com/office/powerpoint/2010/main" val="1828869146"/>
              </p:ext>
            </p:extLst>
          </p:nvPr>
        </p:nvGraphicFramePr>
        <p:xfrm>
          <a:off x="381000" y="3124200"/>
          <a:ext cx="83820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02294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AB572C07-48B3-48C0-8520-A2C8C2620AB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9DC16C2A-CAB4-49D3-B875-D7E6B5AFF45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B86E28C5-4857-4109-8C27-5AB7DC4C29C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7467600" cy="1143000"/>
          </a:xfrm>
        </p:spPr>
        <p:txBody>
          <a:bodyPr>
            <a:noAutofit/>
          </a:bodyPr>
          <a:lstStyle/>
          <a:p>
            <a:pPr algn="ctr"/>
            <a:r>
              <a:rPr lang="en-US" sz="4400" b="1" dirty="0" smtClean="0">
                <a:solidFill>
                  <a:srgbClr val="006600"/>
                </a:solidFill>
              </a:rPr>
              <a:t>IEP</a:t>
            </a:r>
            <a:r>
              <a:rPr lang="en-US" sz="3200" b="1" dirty="0">
                <a:solidFill>
                  <a:srgbClr val="006600"/>
                </a:solidFill>
              </a:rPr>
              <a:t/>
            </a:r>
            <a:br>
              <a:rPr lang="en-US" sz="3200" b="1" dirty="0">
                <a:solidFill>
                  <a:srgbClr val="006600"/>
                </a:solidFill>
              </a:rPr>
            </a:br>
            <a:r>
              <a:rPr lang="en-US" sz="3200" b="1" dirty="0">
                <a:solidFill>
                  <a:srgbClr val="006600"/>
                </a:solidFill>
              </a:rPr>
              <a:t>For Students Eligible for </a:t>
            </a:r>
            <a:r>
              <a:rPr lang="en-US" sz="3200" b="1" dirty="0" smtClean="0">
                <a:solidFill>
                  <a:srgbClr val="006600"/>
                </a:solidFill>
              </a:rPr>
              <a:t/>
            </a:r>
            <a:br>
              <a:rPr lang="en-US" sz="3200" b="1" dirty="0" smtClean="0">
                <a:solidFill>
                  <a:srgbClr val="006600"/>
                </a:solidFill>
              </a:rPr>
            </a:br>
            <a:r>
              <a:rPr lang="en-US" sz="3200" b="1" dirty="0" smtClean="0">
                <a:solidFill>
                  <a:srgbClr val="006600"/>
                </a:solidFill>
              </a:rPr>
              <a:t>Special </a:t>
            </a:r>
            <a:r>
              <a:rPr lang="en-US" sz="3200" b="1" dirty="0">
                <a:solidFill>
                  <a:srgbClr val="006600"/>
                </a:solidFill>
              </a:rPr>
              <a:t>Education &amp; Related Services</a:t>
            </a:r>
          </a:p>
        </p:txBody>
      </p:sp>
      <p:sp>
        <p:nvSpPr>
          <p:cNvPr id="3" name="Content Placeholder 2"/>
          <p:cNvSpPr>
            <a:spLocks noGrp="1"/>
          </p:cNvSpPr>
          <p:nvPr>
            <p:ph idx="1"/>
          </p:nvPr>
        </p:nvSpPr>
        <p:spPr>
          <a:xfrm>
            <a:off x="1828800" y="2438400"/>
            <a:ext cx="6781800" cy="2822448"/>
          </a:xfrm>
        </p:spPr>
        <p:txBody>
          <a:bodyPr>
            <a:normAutofit fontScale="77500" lnSpcReduction="20000"/>
          </a:bodyPr>
          <a:lstStyle/>
          <a:p>
            <a:pPr marL="0" indent="0">
              <a:buClr>
                <a:srgbClr val="006600"/>
              </a:buClr>
              <a:buNone/>
            </a:pPr>
            <a:r>
              <a:rPr lang="en-US" dirty="0" smtClean="0">
                <a:latin typeface="Arial" pitchFamily="34" charset="0"/>
                <a:cs typeface="Arial" pitchFamily="34" charset="0"/>
              </a:rPr>
              <a:t>What Determines an IEP:</a:t>
            </a:r>
          </a:p>
          <a:p>
            <a:pPr>
              <a:buClr>
                <a:schemeClr val="tx1"/>
              </a:buClr>
            </a:pPr>
            <a:r>
              <a:rPr lang="en-US" dirty="0" smtClean="0">
                <a:latin typeface="Arial" pitchFamily="34" charset="0"/>
                <a:cs typeface="Arial" pitchFamily="34" charset="0"/>
              </a:rPr>
              <a:t>Testing</a:t>
            </a:r>
          </a:p>
          <a:p>
            <a:pPr>
              <a:buClr>
                <a:schemeClr val="tx1"/>
              </a:buClr>
            </a:pPr>
            <a:r>
              <a:rPr lang="en-US" dirty="0">
                <a:latin typeface="Arial" pitchFamily="34" charset="0"/>
                <a:cs typeface="Arial" pitchFamily="34" charset="0"/>
              </a:rPr>
              <a:t>Student </a:t>
            </a:r>
            <a:r>
              <a:rPr lang="en-US" dirty="0" smtClean="0">
                <a:latin typeface="Arial" pitchFamily="34" charset="0"/>
                <a:cs typeface="Arial" pitchFamily="34" charset="0"/>
              </a:rPr>
              <a:t>Needs</a:t>
            </a:r>
          </a:p>
          <a:p>
            <a:pPr>
              <a:buClr>
                <a:schemeClr val="tx1"/>
              </a:buClr>
            </a:pPr>
            <a:r>
              <a:rPr lang="en-US" dirty="0">
                <a:latin typeface="Arial" pitchFamily="34" charset="0"/>
                <a:cs typeface="Arial" pitchFamily="34" charset="0"/>
              </a:rPr>
              <a:t>Student </a:t>
            </a:r>
            <a:r>
              <a:rPr lang="en-US" dirty="0" smtClean="0">
                <a:latin typeface="Arial" pitchFamily="34" charset="0"/>
                <a:cs typeface="Arial" pitchFamily="34" charset="0"/>
              </a:rPr>
              <a:t>Functioning/Performance</a:t>
            </a:r>
          </a:p>
          <a:p>
            <a:pPr>
              <a:buClr>
                <a:schemeClr val="tx1"/>
              </a:buClr>
            </a:pPr>
            <a:r>
              <a:rPr lang="en-US" dirty="0">
                <a:latin typeface="Arial" pitchFamily="34" charset="0"/>
                <a:cs typeface="Arial" pitchFamily="34" charset="0"/>
              </a:rPr>
              <a:t>Classification/Eligibility </a:t>
            </a:r>
            <a:r>
              <a:rPr lang="en-US" dirty="0" smtClean="0">
                <a:latin typeface="Arial" pitchFamily="34" charset="0"/>
                <a:cs typeface="Arial" pitchFamily="34" charset="0"/>
              </a:rPr>
              <a:t>Category</a:t>
            </a:r>
          </a:p>
          <a:p>
            <a:pPr>
              <a:buClr>
                <a:srgbClr val="006600"/>
              </a:buClr>
            </a:pPr>
            <a:endParaRPr lang="en-US" dirty="0">
              <a:latin typeface="Arial" pitchFamily="34" charset="0"/>
              <a:cs typeface="Arial" pitchFamily="34" charset="0"/>
            </a:endParaRPr>
          </a:p>
          <a:p>
            <a:pPr marL="82296" indent="0" algn="ctr">
              <a:buClr>
                <a:srgbClr val="006600"/>
              </a:buClr>
              <a:buNone/>
            </a:pPr>
            <a:r>
              <a:rPr lang="en-US" i="1" dirty="0" smtClean="0">
                <a:latin typeface="Arial" pitchFamily="34" charset="0"/>
                <a:cs typeface="Arial" pitchFamily="34" charset="0"/>
              </a:rPr>
              <a:t>Individualized </a:t>
            </a:r>
            <a:r>
              <a:rPr lang="en-US" i="1" dirty="0">
                <a:latin typeface="Arial" pitchFamily="34" charset="0"/>
                <a:cs typeface="Arial" pitchFamily="34" charset="0"/>
              </a:rPr>
              <a:t>Education Program</a:t>
            </a:r>
          </a:p>
          <a:p>
            <a:pPr>
              <a:buClr>
                <a:srgbClr val="006600"/>
              </a:buClr>
            </a:pPr>
            <a:endParaRPr lang="en-US" dirty="0">
              <a:latin typeface="Arial" pitchFamily="34" charset="0"/>
              <a:cs typeface="Arial" pitchFamily="34" charset="0"/>
            </a:endParaRPr>
          </a:p>
        </p:txBody>
      </p:sp>
    </p:spTree>
    <p:extLst>
      <p:ext uri="{BB962C8B-B14F-4D97-AF65-F5344CB8AC3E}">
        <p14:creationId xmlns:p14="http://schemas.microsoft.com/office/powerpoint/2010/main" val="9567123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solidFill>
                  <a:srgbClr val="006600"/>
                </a:solidFill>
              </a:rPr>
              <a:t>Classifications by Disability</a:t>
            </a:r>
            <a:endParaRPr lang="en-US" sz="4400" b="1" dirty="0">
              <a:solidFill>
                <a:srgbClr val="0066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9594266"/>
              </p:ext>
            </p:extLst>
          </p:nvPr>
        </p:nvGraphicFramePr>
        <p:xfrm>
          <a:off x="1295400" y="1295400"/>
          <a:ext cx="7726362"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2682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4217</TotalTime>
  <Words>1159</Words>
  <Application>Microsoft Office PowerPoint</Application>
  <PresentationFormat>On-screen Show (4:3)</PresentationFormat>
  <Paragraphs>639</Paragraphs>
  <Slides>28</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1" baseType="lpstr">
      <vt:lpstr>Executive</vt:lpstr>
      <vt:lpstr>Solstice</vt:lpstr>
      <vt:lpstr>Document</vt:lpstr>
      <vt:lpstr>   Pupil Services Budget Presentation 2015-2016 </vt:lpstr>
      <vt:lpstr>District Goals</vt:lpstr>
      <vt:lpstr>Pupil Services Department</vt:lpstr>
      <vt:lpstr>Law </vt:lpstr>
      <vt:lpstr>Providing FAPE:  Dual Obligations</vt:lpstr>
      <vt:lpstr>IDEA</vt:lpstr>
      <vt:lpstr>Eligibility: Three Prongs</vt:lpstr>
      <vt:lpstr>IEP For Students Eligible for  Special Education &amp; Related Services</vt:lpstr>
      <vt:lpstr>Classifications by Disability</vt:lpstr>
      <vt:lpstr>Classification by Grade</vt:lpstr>
      <vt:lpstr>Classification by Grade</vt:lpstr>
      <vt:lpstr>Related Services</vt:lpstr>
      <vt:lpstr>Least Restrictive Environment</vt:lpstr>
      <vt:lpstr>Least Restrictive Placement  in the Continuum of  Educational Services </vt:lpstr>
      <vt:lpstr>In District Special Education Programs</vt:lpstr>
      <vt:lpstr>NJAC 6A:14-4.6 Program Criteria</vt:lpstr>
      <vt:lpstr>Special Education Program Review  Program and Budget Planning </vt:lpstr>
      <vt:lpstr>Special Education  Funding Sources</vt:lpstr>
      <vt:lpstr>IDEA Grant</vt:lpstr>
      <vt:lpstr>Local School District Budget</vt:lpstr>
      <vt:lpstr>PowerPoint Presentation</vt:lpstr>
      <vt:lpstr>Budget Breakdown </vt:lpstr>
      <vt:lpstr>Extraordinary Aid</vt:lpstr>
      <vt:lpstr>Required Staffing Additions Special Education</vt:lpstr>
      <vt:lpstr>Proposed Staffing Additions Counseling Services K-12</vt:lpstr>
      <vt:lpstr>Proposed Staffing Additions Counseling Services K-12</vt:lpstr>
      <vt:lpstr>Health Services</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Session Special Education</dc:title>
  <dc:creator>Gartenberg, Nancy</dc:creator>
  <cp:lastModifiedBy>student logon</cp:lastModifiedBy>
  <cp:revision>303</cp:revision>
  <cp:lastPrinted>2015-02-20T20:57:03Z</cp:lastPrinted>
  <dcterms:created xsi:type="dcterms:W3CDTF">2012-12-14T23:44:38Z</dcterms:created>
  <dcterms:modified xsi:type="dcterms:W3CDTF">2015-02-24T18:18:47Z</dcterms:modified>
</cp:coreProperties>
</file>