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7" r:id="rId1"/>
  </p:sldMasterIdLst>
  <p:notesMasterIdLst>
    <p:notesMasterId r:id="rId40"/>
  </p:notesMasterIdLst>
  <p:sldIdLst>
    <p:sldId id="256" r:id="rId2"/>
    <p:sldId id="292" r:id="rId3"/>
    <p:sldId id="293" r:id="rId4"/>
    <p:sldId id="294" r:id="rId5"/>
    <p:sldId id="295" r:id="rId6"/>
    <p:sldId id="296" r:id="rId7"/>
    <p:sldId id="366" r:id="rId8"/>
    <p:sldId id="367" r:id="rId9"/>
    <p:sldId id="374" r:id="rId10"/>
    <p:sldId id="368" r:id="rId11"/>
    <p:sldId id="369" r:id="rId12"/>
    <p:sldId id="370" r:id="rId13"/>
    <p:sldId id="372" r:id="rId14"/>
    <p:sldId id="371" r:id="rId15"/>
    <p:sldId id="297" r:id="rId16"/>
    <p:sldId id="389" r:id="rId17"/>
    <p:sldId id="267" r:id="rId18"/>
    <p:sldId id="383" r:id="rId19"/>
    <p:sldId id="384" r:id="rId20"/>
    <p:sldId id="385" r:id="rId21"/>
    <p:sldId id="386" r:id="rId22"/>
    <p:sldId id="387" r:id="rId23"/>
    <p:sldId id="391" r:id="rId24"/>
    <p:sldId id="268" r:id="rId25"/>
    <p:sldId id="302" r:id="rId26"/>
    <p:sldId id="354" r:id="rId27"/>
    <p:sldId id="355" r:id="rId28"/>
    <p:sldId id="356" r:id="rId29"/>
    <p:sldId id="346" r:id="rId30"/>
    <p:sldId id="300" r:id="rId31"/>
    <p:sldId id="311" r:id="rId32"/>
    <p:sldId id="326" r:id="rId33"/>
    <p:sldId id="327" r:id="rId34"/>
    <p:sldId id="304" r:id="rId35"/>
    <p:sldId id="305" r:id="rId36"/>
    <p:sldId id="306" r:id="rId37"/>
    <p:sldId id="309" r:id="rId38"/>
    <p:sldId id="310" r:id="rId39"/>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93" autoAdjust="0"/>
  </p:normalViewPr>
  <p:slideViewPr>
    <p:cSldViewPr snapToGrid="0" snapToObjects="1">
      <p:cViewPr>
        <p:scale>
          <a:sx n="80" d="100"/>
          <a:sy n="80" d="100"/>
        </p:scale>
        <p:origin x="-58"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4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3</c:v>
                </c:pt>
                <c:pt idx="1">
                  <c:v>Grade 4</c:v>
                </c:pt>
              </c:strCache>
            </c:strRef>
          </c:cat>
          <c:val>
            <c:numRef>
              <c:f>Sheet1!$B$2:$B$3</c:f>
              <c:numCache>
                <c:formatCode>General</c:formatCode>
                <c:ptCount val="2"/>
                <c:pt idx="0">
                  <c:v>62</c:v>
                </c:pt>
                <c:pt idx="1">
                  <c:v>77</c:v>
                </c:pt>
              </c:numCache>
            </c:numRef>
          </c:val>
        </c:ser>
        <c:ser>
          <c:idx val="1"/>
          <c:order val="1"/>
          <c:tx>
            <c:strRef>
              <c:f>Sheet1!$C$1</c:f>
              <c:strCache>
                <c:ptCount val="1"/>
                <c:pt idx="0">
                  <c:v>STATE</c:v>
                </c:pt>
              </c:strCache>
            </c:strRef>
          </c:tx>
          <c:invertIfNegative val="0"/>
          <c:cat>
            <c:strRef>
              <c:f>Sheet1!$A$2:$A$3</c:f>
              <c:strCache>
                <c:ptCount val="2"/>
                <c:pt idx="0">
                  <c:v>Grade 3</c:v>
                </c:pt>
                <c:pt idx="1">
                  <c:v>Grade 4</c:v>
                </c:pt>
              </c:strCache>
            </c:strRef>
          </c:cat>
          <c:val>
            <c:numRef>
              <c:f>Sheet1!$C$2:$C$3</c:f>
              <c:numCache>
                <c:formatCode>General</c:formatCode>
                <c:ptCount val="2"/>
                <c:pt idx="0">
                  <c:v>44</c:v>
                </c:pt>
                <c:pt idx="1">
                  <c:v>51</c:v>
                </c:pt>
              </c:numCache>
            </c:numRef>
          </c:val>
        </c:ser>
        <c:ser>
          <c:idx val="2"/>
          <c:order val="2"/>
          <c:tx>
            <c:strRef>
              <c:f>Sheet1!$D$1</c:f>
              <c:strCache>
                <c:ptCount val="1"/>
                <c:pt idx="0">
                  <c:v>PARCC</c:v>
                </c:pt>
              </c:strCache>
            </c:strRef>
          </c:tx>
          <c:invertIfNegative val="0"/>
          <c:cat>
            <c:strRef>
              <c:f>Sheet1!$A$2:$A$3</c:f>
              <c:strCache>
                <c:ptCount val="2"/>
                <c:pt idx="0">
                  <c:v>Grade 3</c:v>
                </c:pt>
                <c:pt idx="1">
                  <c:v>Grade 4</c:v>
                </c:pt>
              </c:strCache>
            </c:strRef>
          </c:cat>
          <c:val>
            <c:numRef>
              <c:f>Sheet1!$D$2:$D$3</c:f>
              <c:numCache>
                <c:formatCode>General</c:formatCode>
                <c:ptCount val="2"/>
                <c:pt idx="0">
                  <c:v>38</c:v>
                </c:pt>
                <c:pt idx="1">
                  <c:v>42</c:v>
                </c:pt>
              </c:numCache>
            </c:numRef>
          </c:val>
        </c:ser>
        <c:dLbls>
          <c:showLegendKey val="0"/>
          <c:showVal val="0"/>
          <c:showCatName val="0"/>
          <c:showSerName val="0"/>
          <c:showPercent val="0"/>
          <c:showBubbleSize val="0"/>
        </c:dLbls>
        <c:gapWidth val="150"/>
        <c:axId val="70584576"/>
        <c:axId val="70594560"/>
      </c:barChart>
      <c:catAx>
        <c:axId val="70584576"/>
        <c:scaling>
          <c:orientation val="minMax"/>
        </c:scaling>
        <c:delete val="0"/>
        <c:axPos val="b"/>
        <c:numFmt formatCode="General" sourceLinked="1"/>
        <c:majorTickMark val="none"/>
        <c:minorTickMark val="none"/>
        <c:tickLblPos val="nextTo"/>
        <c:crossAx val="70594560"/>
        <c:crosses val="autoZero"/>
        <c:auto val="1"/>
        <c:lblAlgn val="ctr"/>
        <c:lblOffset val="100"/>
        <c:noMultiLvlLbl val="0"/>
      </c:catAx>
      <c:valAx>
        <c:axId val="70594560"/>
        <c:scaling>
          <c:orientation val="minMax"/>
          <c:max val="100"/>
          <c:min val="0"/>
        </c:scaling>
        <c:delete val="0"/>
        <c:axPos val="l"/>
        <c:majorGridlines/>
        <c:numFmt formatCode="General" sourceLinked="1"/>
        <c:majorTickMark val="none"/>
        <c:minorTickMark val="none"/>
        <c:tickLblPos val="nextTo"/>
        <c:crossAx val="70584576"/>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5</c:v>
                </c:pt>
                <c:pt idx="1">
                  <c:v>Grade 6</c:v>
                </c:pt>
              </c:strCache>
            </c:strRef>
          </c:cat>
          <c:val>
            <c:numRef>
              <c:f>Sheet1!$B$2:$B$3</c:f>
              <c:numCache>
                <c:formatCode>General</c:formatCode>
                <c:ptCount val="2"/>
                <c:pt idx="0">
                  <c:v>79</c:v>
                </c:pt>
                <c:pt idx="1">
                  <c:v>77</c:v>
                </c:pt>
              </c:numCache>
            </c:numRef>
          </c:val>
        </c:ser>
        <c:ser>
          <c:idx val="1"/>
          <c:order val="1"/>
          <c:tx>
            <c:strRef>
              <c:f>Sheet1!$C$1</c:f>
              <c:strCache>
                <c:ptCount val="1"/>
                <c:pt idx="0">
                  <c:v>STATE</c:v>
                </c:pt>
              </c:strCache>
            </c:strRef>
          </c:tx>
          <c:invertIfNegative val="0"/>
          <c:cat>
            <c:strRef>
              <c:f>Sheet1!$A$2:$A$3</c:f>
              <c:strCache>
                <c:ptCount val="2"/>
                <c:pt idx="0">
                  <c:v>Grade 5</c:v>
                </c:pt>
                <c:pt idx="1">
                  <c:v>Grade 6</c:v>
                </c:pt>
              </c:strCache>
            </c:strRef>
          </c:cat>
          <c:val>
            <c:numRef>
              <c:f>Sheet1!$C$2:$C$3</c:f>
              <c:numCache>
                <c:formatCode>General</c:formatCode>
                <c:ptCount val="2"/>
                <c:pt idx="0">
                  <c:v>52</c:v>
                </c:pt>
                <c:pt idx="1">
                  <c:v>49</c:v>
                </c:pt>
              </c:numCache>
            </c:numRef>
          </c:val>
        </c:ser>
        <c:ser>
          <c:idx val="2"/>
          <c:order val="2"/>
          <c:tx>
            <c:strRef>
              <c:f>Sheet1!$D$1</c:f>
              <c:strCache>
                <c:ptCount val="1"/>
                <c:pt idx="0">
                  <c:v>PARCC</c:v>
                </c:pt>
              </c:strCache>
            </c:strRef>
          </c:tx>
          <c:invertIfNegative val="0"/>
          <c:cat>
            <c:strRef>
              <c:f>Sheet1!$A$2:$A$3</c:f>
              <c:strCache>
                <c:ptCount val="2"/>
                <c:pt idx="0">
                  <c:v>Grade 5</c:v>
                </c:pt>
                <c:pt idx="1">
                  <c:v>Grade 6</c:v>
                </c:pt>
              </c:strCache>
            </c:strRef>
          </c:cat>
          <c:val>
            <c:numRef>
              <c:f>Sheet1!$D$2:$D$3</c:f>
              <c:numCache>
                <c:formatCode>General</c:formatCode>
                <c:ptCount val="2"/>
                <c:pt idx="0">
                  <c:v>40</c:v>
                </c:pt>
                <c:pt idx="1">
                  <c:v>39</c:v>
                </c:pt>
              </c:numCache>
            </c:numRef>
          </c:val>
        </c:ser>
        <c:dLbls>
          <c:showLegendKey val="0"/>
          <c:showVal val="0"/>
          <c:showCatName val="0"/>
          <c:showSerName val="0"/>
          <c:showPercent val="0"/>
          <c:showBubbleSize val="0"/>
        </c:dLbls>
        <c:gapWidth val="150"/>
        <c:axId val="70638976"/>
        <c:axId val="70640768"/>
      </c:barChart>
      <c:catAx>
        <c:axId val="70638976"/>
        <c:scaling>
          <c:orientation val="minMax"/>
        </c:scaling>
        <c:delete val="0"/>
        <c:axPos val="b"/>
        <c:numFmt formatCode="General" sourceLinked="1"/>
        <c:majorTickMark val="none"/>
        <c:minorTickMark val="none"/>
        <c:tickLblPos val="nextTo"/>
        <c:crossAx val="70640768"/>
        <c:crosses val="autoZero"/>
        <c:auto val="1"/>
        <c:lblAlgn val="ctr"/>
        <c:lblOffset val="100"/>
        <c:noMultiLvlLbl val="0"/>
      </c:catAx>
      <c:valAx>
        <c:axId val="70640768"/>
        <c:scaling>
          <c:orientation val="minMax"/>
          <c:max val="100"/>
          <c:min val="0"/>
        </c:scaling>
        <c:delete val="0"/>
        <c:axPos val="l"/>
        <c:majorGridlines/>
        <c:numFmt formatCode="General" sourceLinked="1"/>
        <c:majorTickMark val="none"/>
        <c:minorTickMark val="none"/>
        <c:tickLblPos val="nextTo"/>
        <c:crossAx val="70638976"/>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7</c:v>
                </c:pt>
                <c:pt idx="1">
                  <c:v>Grade 8</c:v>
                </c:pt>
              </c:strCache>
            </c:strRef>
          </c:cat>
          <c:val>
            <c:numRef>
              <c:f>Sheet1!$B$2:$B$3</c:f>
              <c:numCache>
                <c:formatCode>General</c:formatCode>
                <c:ptCount val="2"/>
                <c:pt idx="0">
                  <c:v>78</c:v>
                </c:pt>
                <c:pt idx="1">
                  <c:v>79</c:v>
                </c:pt>
              </c:numCache>
            </c:numRef>
          </c:val>
        </c:ser>
        <c:ser>
          <c:idx val="1"/>
          <c:order val="1"/>
          <c:tx>
            <c:strRef>
              <c:f>Sheet1!$C$1</c:f>
              <c:strCache>
                <c:ptCount val="1"/>
                <c:pt idx="0">
                  <c:v>STATE</c:v>
                </c:pt>
              </c:strCache>
            </c:strRef>
          </c:tx>
          <c:invertIfNegative val="0"/>
          <c:cat>
            <c:strRef>
              <c:f>Sheet1!$A$2:$A$3</c:f>
              <c:strCache>
                <c:ptCount val="2"/>
                <c:pt idx="0">
                  <c:v>Grade 7</c:v>
                </c:pt>
                <c:pt idx="1">
                  <c:v>Grade 8</c:v>
                </c:pt>
              </c:strCache>
            </c:strRef>
          </c:cat>
          <c:val>
            <c:numRef>
              <c:f>Sheet1!$C$2:$C$3</c:f>
              <c:numCache>
                <c:formatCode>General</c:formatCode>
                <c:ptCount val="2"/>
                <c:pt idx="0">
                  <c:v>52</c:v>
                </c:pt>
                <c:pt idx="1">
                  <c:v>52</c:v>
                </c:pt>
              </c:numCache>
            </c:numRef>
          </c:val>
        </c:ser>
        <c:ser>
          <c:idx val="2"/>
          <c:order val="2"/>
          <c:tx>
            <c:strRef>
              <c:f>Sheet1!$D$1</c:f>
              <c:strCache>
                <c:ptCount val="1"/>
                <c:pt idx="0">
                  <c:v>PARCC</c:v>
                </c:pt>
              </c:strCache>
            </c:strRef>
          </c:tx>
          <c:invertIfNegative val="0"/>
          <c:cat>
            <c:strRef>
              <c:f>Sheet1!$A$2:$A$3</c:f>
              <c:strCache>
                <c:ptCount val="2"/>
                <c:pt idx="0">
                  <c:v>Grade 7</c:v>
                </c:pt>
                <c:pt idx="1">
                  <c:v>Grade 8</c:v>
                </c:pt>
              </c:strCache>
            </c:strRef>
          </c:cat>
          <c:val>
            <c:numRef>
              <c:f>Sheet1!$D$2:$D$3</c:f>
              <c:numCache>
                <c:formatCode>General</c:formatCode>
                <c:ptCount val="2"/>
                <c:pt idx="0">
                  <c:v>42</c:v>
                </c:pt>
                <c:pt idx="1">
                  <c:v>42</c:v>
                </c:pt>
              </c:numCache>
            </c:numRef>
          </c:val>
        </c:ser>
        <c:dLbls>
          <c:showLegendKey val="0"/>
          <c:showVal val="0"/>
          <c:showCatName val="0"/>
          <c:showSerName val="0"/>
          <c:showPercent val="0"/>
          <c:showBubbleSize val="0"/>
        </c:dLbls>
        <c:gapWidth val="150"/>
        <c:axId val="70697728"/>
        <c:axId val="70699264"/>
      </c:barChart>
      <c:catAx>
        <c:axId val="70697728"/>
        <c:scaling>
          <c:orientation val="minMax"/>
        </c:scaling>
        <c:delete val="0"/>
        <c:axPos val="b"/>
        <c:numFmt formatCode="General" sourceLinked="1"/>
        <c:majorTickMark val="none"/>
        <c:minorTickMark val="none"/>
        <c:tickLblPos val="nextTo"/>
        <c:crossAx val="70699264"/>
        <c:crosses val="autoZero"/>
        <c:auto val="1"/>
        <c:lblAlgn val="ctr"/>
        <c:lblOffset val="100"/>
        <c:noMultiLvlLbl val="0"/>
      </c:catAx>
      <c:valAx>
        <c:axId val="70699264"/>
        <c:scaling>
          <c:orientation val="minMax"/>
          <c:max val="100"/>
          <c:min val="0"/>
        </c:scaling>
        <c:delete val="0"/>
        <c:axPos val="l"/>
        <c:majorGridlines/>
        <c:numFmt formatCode="General" sourceLinked="1"/>
        <c:majorTickMark val="none"/>
        <c:minorTickMark val="none"/>
        <c:tickLblPos val="nextTo"/>
        <c:crossAx val="70697728"/>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Sheet1!$A$2:$A$4</c:f>
              <c:strCache>
                <c:ptCount val="3"/>
                <c:pt idx="0">
                  <c:v>Grade 9</c:v>
                </c:pt>
                <c:pt idx="1">
                  <c:v>Grade 10</c:v>
                </c:pt>
                <c:pt idx="2">
                  <c:v>Grade 11</c:v>
                </c:pt>
              </c:strCache>
            </c:strRef>
          </c:cat>
          <c:val>
            <c:numRef>
              <c:f>Sheet1!$B$2:$B$4</c:f>
              <c:numCache>
                <c:formatCode>General</c:formatCode>
                <c:ptCount val="3"/>
                <c:pt idx="0">
                  <c:v>69</c:v>
                </c:pt>
                <c:pt idx="1">
                  <c:v>62</c:v>
                </c:pt>
                <c:pt idx="2">
                  <c:v>86</c:v>
                </c:pt>
              </c:numCache>
            </c:numRef>
          </c:val>
        </c:ser>
        <c:ser>
          <c:idx val="1"/>
          <c:order val="1"/>
          <c:tx>
            <c:strRef>
              <c:f>Sheet1!$C$1</c:f>
              <c:strCache>
                <c:ptCount val="1"/>
                <c:pt idx="0">
                  <c:v>STATE</c:v>
                </c:pt>
              </c:strCache>
            </c:strRef>
          </c:tx>
          <c:invertIfNegative val="0"/>
          <c:cat>
            <c:strRef>
              <c:f>Sheet1!$A$2:$A$4</c:f>
              <c:strCache>
                <c:ptCount val="3"/>
                <c:pt idx="0">
                  <c:v>Grade 9</c:v>
                </c:pt>
                <c:pt idx="1">
                  <c:v>Grade 10</c:v>
                </c:pt>
                <c:pt idx="2">
                  <c:v>Grade 11</c:v>
                </c:pt>
              </c:strCache>
            </c:strRef>
          </c:cat>
          <c:val>
            <c:numRef>
              <c:f>Sheet1!$C$2:$C$4</c:f>
              <c:numCache>
                <c:formatCode>General</c:formatCode>
                <c:ptCount val="3"/>
                <c:pt idx="0">
                  <c:v>40</c:v>
                </c:pt>
                <c:pt idx="1">
                  <c:v>37</c:v>
                </c:pt>
                <c:pt idx="2">
                  <c:v>41</c:v>
                </c:pt>
              </c:numCache>
            </c:numRef>
          </c:val>
        </c:ser>
        <c:ser>
          <c:idx val="2"/>
          <c:order val="2"/>
          <c:tx>
            <c:strRef>
              <c:f>Sheet1!$D$1</c:f>
              <c:strCache>
                <c:ptCount val="1"/>
                <c:pt idx="0">
                  <c:v>PARCC</c:v>
                </c:pt>
              </c:strCache>
            </c:strRef>
          </c:tx>
          <c:invertIfNegative val="0"/>
          <c:cat>
            <c:strRef>
              <c:f>Sheet1!$A$2:$A$4</c:f>
              <c:strCache>
                <c:ptCount val="3"/>
                <c:pt idx="0">
                  <c:v>Grade 9</c:v>
                </c:pt>
                <c:pt idx="1">
                  <c:v>Grade 10</c:v>
                </c:pt>
                <c:pt idx="2">
                  <c:v>Grade 11</c:v>
                </c:pt>
              </c:strCache>
            </c:strRef>
          </c:cat>
          <c:val>
            <c:numRef>
              <c:f>Sheet1!$D$2:$D$4</c:f>
              <c:numCache>
                <c:formatCode>General</c:formatCode>
                <c:ptCount val="3"/>
                <c:pt idx="0">
                  <c:v>40</c:v>
                </c:pt>
                <c:pt idx="1">
                  <c:v>37</c:v>
                </c:pt>
                <c:pt idx="2">
                  <c:v>39</c:v>
                </c:pt>
              </c:numCache>
            </c:numRef>
          </c:val>
        </c:ser>
        <c:dLbls>
          <c:showLegendKey val="0"/>
          <c:showVal val="0"/>
          <c:showCatName val="0"/>
          <c:showSerName val="0"/>
          <c:showPercent val="0"/>
          <c:showBubbleSize val="0"/>
        </c:dLbls>
        <c:gapWidth val="150"/>
        <c:axId val="70768512"/>
        <c:axId val="70770048"/>
      </c:barChart>
      <c:catAx>
        <c:axId val="70768512"/>
        <c:scaling>
          <c:orientation val="minMax"/>
        </c:scaling>
        <c:delete val="0"/>
        <c:axPos val="b"/>
        <c:numFmt formatCode="General" sourceLinked="1"/>
        <c:majorTickMark val="none"/>
        <c:minorTickMark val="none"/>
        <c:tickLblPos val="nextTo"/>
        <c:crossAx val="70770048"/>
        <c:crosses val="autoZero"/>
        <c:auto val="1"/>
        <c:lblAlgn val="ctr"/>
        <c:lblOffset val="100"/>
        <c:noMultiLvlLbl val="0"/>
      </c:catAx>
      <c:valAx>
        <c:axId val="70770048"/>
        <c:scaling>
          <c:orientation val="minMax"/>
          <c:max val="100"/>
          <c:min val="0"/>
        </c:scaling>
        <c:delete val="0"/>
        <c:axPos val="l"/>
        <c:majorGridlines/>
        <c:numFmt formatCode="General" sourceLinked="1"/>
        <c:majorTickMark val="none"/>
        <c:minorTickMark val="none"/>
        <c:tickLblPos val="nextTo"/>
        <c:crossAx val="70768512"/>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3</c:v>
                </c:pt>
                <c:pt idx="1">
                  <c:v>Grade 4</c:v>
                </c:pt>
              </c:strCache>
            </c:strRef>
          </c:cat>
          <c:val>
            <c:numRef>
              <c:f>Sheet1!$B$2:$B$3</c:f>
              <c:numCache>
                <c:formatCode>General</c:formatCode>
                <c:ptCount val="2"/>
                <c:pt idx="0">
                  <c:v>71</c:v>
                </c:pt>
                <c:pt idx="1">
                  <c:v>70</c:v>
                </c:pt>
              </c:numCache>
            </c:numRef>
          </c:val>
        </c:ser>
        <c:ser>
          <c:idx val="1"/>
          <c:order val="1"/>
          <c:tx>
            <c:strRef>
              <c:f>Sheet1!$C$1</c:f>
              <c:strCache>
                <c:ptCount val="1"/>
                <c:pt idx="0">
                  <c:v>STATE</c:v>
                </c:pt>
              </c:strCache>
            </c:strRef>
          </c:tx>
          <c:invertIfNegative val="0"/>
          <c:cat>
            <c:strRef>
              <c:f>Sheet1!$A$2:$A$3</c:f>
              <c:strCache>
                <c:ptCount val="2"/>
                <c:pt idx="0">
                  <c:v>Grade 3</c:v>
                </c:pt>
                <c:pt idx="1">
                  <c:v>Grade 4</c:v>
                </c:pt>
              </c:strCache>
            </c:strRef>
          </c:cat>
          <c:val>
            <c:numRef>
              <c:f>Sheet1!$C$2:$C$3</c:f>
              <c:numCache>
                <c:formatCode>General</c:formatCode>
                <c:ptCount val="2"/>
                <c:pt idx="0">
                  <c:v>45</c:v>
                </c:pt>
                <c:pt idx="1">
                  <c:v>41</c:v>
                </c:pt>
              </c:numCache>
            </c:numRef>
          </c:val>
        </c:ser>
        <c:ser>
          <c:idx val="2"/>
          <c:order val="2"/>
          <c:tx>
            <c:strRef>
              <c:f>Sheet1!$D$1</c:f>
              <c:strCache>
                <c:ptCount val="1"/>
                <c:pt idx="0">
                  <c:v>PARCC</c:v>
                </c:pt>
              </c:strCache>
            </c:strRef>
          </c:tx>
          <c:invertIfNegative val="0"/>
          <c:cat>
            <c:strRef>
              <c:f>Sheet1!$A$2:$A$3</c:f>
              <c:strCache>
                <c:ptCount val="2"/>
                <c:pt idx="0">
                  <c:v>Grade 3</c:v>
                </c:pt>
                <c:pt idx="1">
                  <c:v>Grade 4</c:v>
                </c:pt>
              </c:strCache>
            </c:strRef>
          </c:cat>
          <c:val>
            <c:numRef>
              <c:f>Sheet1!$D$2:$D$3</c:f>
              <c:numCache>
                <c:formatCode>General</c:formatCode>
                <c:ptCount val="2"/>
                <c:pt idx="0">
                  <c:v>38</c:v>
                </c:pt>
                <c:pt idx="1">
                  <c:v>32</c:v>
                </c:pt>
              </c:numCache>
            </c:numRef>
          </c:val>
        </c:ser>
        <c:dLbls>
          <c:showLegendKey val="0"/>
          <c:showVal val="0"/>
          <c:showCatName val="0"/>
          <c:showSerName val="0"/>
          <c:showPercent val="0"/>
          <c:showBubbleSize val="0"/>
        </c:dLbls>
        <c:gapWidth val="150"/>
        <c:axId val="71086464"/>
        <c:axId val="71088000"/>
      </c:barChart>
      <c:catAx>
        <c:axId val="71086464"/>
        <c:scaling>
          <c:orientation val="minMax"/>
        </c:scaling>
        <c:delete val="0"/>
        <c:axPos val="b"/>
        <c:numFmt formatCode="General" sourceLinked="1"/>
        <c:majorTickMark val="none"/>
        <c:minorTickMark val="none"/>
        <c:tickLblPos val="nextTo"/>
        <c:crossAx val="71088000"/>
        <c:crosses val="autoZero"/>
        <c:auto val="1"/>
        <c:lblAlgn val="ctr"/>
        <c:lblOffset val="100"/>
        <c:noMultiLvlLbl val="0"/>
      </c:catAx>
      <c:valAx>
        <c:axId val="71088000"/>
        <c:scaling>
          <c:orientation val="minMax"/>
          <c:max val="100"/>
          <c:min val="0"/>
        </c:scaling>
        <c:delete val="0"/>
        <c:axPos val="l"/>
        <c:majorGridlines/>
        <c:numFmt formatCode="General" sourceLinked="1"/>
        <c:majorTickMark val="none"/>
        <c:minorTickMark val="none"/>
        <c:tickLblPos val="nextTo"/>
        <c:crossAx val="71086464"/>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5</c:v>
                </c:pt>
                <c:pt idx="1">
                  <c:v>Grade 6</c:v>
                </c:pt>
              </c:strCache>
            </c:strRef>
          </c:cat>
          <c:val>
            <c:numRef>
              <c:f>Sheet1!$B$2:$B$3</c:f>
              <c:numCache>
                <c:formatCode>General</c:formatCode>
                <c:ptCount val="2"/>
                <c:pt idx="0">
                  <c:v>72</c:v>
                </c:pt>
                <c:pt idx="1">
                  <c:v>70</c:v>
                </c:pt>
              </c:numCache>
            </c:numRef>
          </c:val>
        </c:ser>
        <c:ser>
          <c:idx val="1"/>
          <c:order val="1"/>
          <c:tx>
            <c:strRef>
              <c:f>Sheet1!$C$1</c:f>
              <c:strCache>
                <c:ptCount val="1"/>
                <c:pt idx="0">
                  <c:v>STATE</c:v>
                </c:pt>
              </c:strCache>
            </c:strRef>
          </c:tx>
          <c:invertIfNegative val="0"/>
          <c:cat>
            <c:strRef>
              <c:f>Sheet1!$A$2:$A$3</c:f>
              <c:strCache>
                <c:ptCount val="2"/>
                <c:pt idx="0">
                  <c:v>Grade 5</c:v>
                </c:pt>
                <c:pt idx="1">
                  <c:v>Grade 6</c:v>
                </c:pt>
              </c:strCache>
            </c:strRef>
          </c:cat>
          <c:val>
            <c:numRef>
              <c:f>Sheet1!$C$2:$C$3</c:f>
              <c:numCache>
                <c:formatCode>General</c:formatCode>
                <c:ptCount val="2"/>
                <c:pt idx="0">
                  <c:v>41</c:v>
                </c:pt>
                <c:pt idx="1">
                  <c:v>41</c:v>
                </c:pt>
              </c:numCache>
            </c:numRef>
          </c:val>
        </c:ser>
        <c:ser>
          <c:idx val="2"/>
          <c:order val="2"/>
          <c:tx>
            <c:strRef>
              <c:f>Sheet1!$D$1</c:f>
              <c:strCache>
                <c:ptCount val="1"/>
                <c:pt idx="0">
                  <c:v>PARCC</c:v>
                </c:pt>
              </c:strCache>
            </c:strRef>
          </c:tx>
          <c:invertIfNegative val="0"/>
          <c:cat>
            <c:strRef>
              <c:f>Sheet1!$A$2:$A$3</c:f>
              <c:strCache>
                <c:ptCount val="2"/>
                <c:pt idx="0">
                  <c:v>Grade 5</c:v>
                </c:pt>
                <c:pt idx="1">
                  <c:v>Grade 6</c:v>
                </c:pt>
              </c:strCache>
            </c:strRef>
          </c:cat>
          <c:val>
            <c:numRef>
              <c:f>Sheet1!$D$2:$D$3</c:f>
              <c:numCache>
                <c:formatCode>General</c:formatCode>
                <c:ptCount val="2"/>
                <c:pt idx="0">
                  <c:v>32</c:v>
                </c:pt>
                <c:pt idx="1">
                  <c:v>32</c:v>
                </c:pt>
              </c:numCache>
            </c:numRef>
          </c:val>
        </c:ser>
        <c:dLbls>
          <c:showLegendKey val="0"/>
          <c:showVal val="0"/>
          <c:showCatName val="0"/>
          <c:showSerName val="0"/>
          <c:showPercent val="0"/>
          <c:showBubbleSize val="0"/>
        </c:dLbls>
        <c:gapWidth val="150"/>
        <c:axId val="72226304"/>
        <c:axId val="72227840"/>
      </c:barChart>
      <c:catAx>
        <c:axId val="72226304"/>
        <c:scaling>
          <c:orientation val="minMax"/>
        </c:scaling>
        <c:delete val="0"/>
        <c:axPos val="b"/>
        <c:numFmt formatCode="General" sourceLinked="1"/>
        <c:majorTickMark val="none"/>
        <c:minorTickMark val="none"/>
        <c:tickLblPos val="nextTo"/>
        <c:crossAx val="72227840"/>
        <c:crosses val="autoZero"/>
        <c:auto val="1"/>
        <c:lblAlgn val="ctr"/>
        <c:lblOffset val="100"/>
        <c:noMultiLvlLbl val="0"/>
      </c:catAx>
      <c:valAx>
        <c:axId val="72227840"/>
        <c:scaling>
          <c:orientation val="minMax"/>
          <c:max val="100"/>
          <c:min val="0"/>
        </c:scaling>
        <c:delete val="0"/>
        <c:axPos val="l"/>
        <c:majorGridlines/>
        <c:numFmt formatCode="General" sourceLinked="1"/>
        <c:majorTickMark val="none"/>
        <c:minorTickMark val="none"/>
        <c:tickLblPos val="nextTo"/>
        <c:crossAx val="72226304"/>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Sheet1!$A$2:$A$3</c:f>
              <c:strCache>
                <c:ptCount val="2"/>
                <c:pt idx="0">
                  <c:v>Grade 7</c:v>
                </c:pt>
                <c:pt idx="1">
                  <c:v>Grade 8</c:v>
                </c:pt>
              </c:strCache>
            </c:strRef>
          </c:cat>
          <c:val>
            <c:numRef>
              <c:f>Sheet1!$B$2:$B$3</c:f>
              <c:numCache>
                <c:formatCode>General</c:formatCode>
                <c:ptCount val="2"/>
                <c:pt idx="0">
                  <c:v>57</c:v>
                </c:pt>
                <c:pt idx="1">
                  <c:v>26</c:v>
                </c:pt>
              </c:numCache>
            </c:numRef>
          </c:val>
        </c:ser>
        <c:ser>
          <c:idx val="1"/>
          <c:order val="1"/>
          <c:tx>
            <c:strRef>
              <c:f>Sheet1!$C$1</c:f>
              <c:strCache>
                <c:ptCount val="1"/>
                <c:pt idx="0">
                  <c:v>STATE</c:v>
                </c:pt>
              </c:strCache>
            </c:strRef>
          </c:tx>
          <c:invertIfNegative val="0"/>
          <c:cat>
            <c:strRef>
              <c:f>Sheet1!$A$2:$A$3</c:f>
              <c:strCache>
                <c:ptCount val="2"/>
                <c:pt idx="0">
                  <c:v>Grade 7</c:v>
                </c:pt>
                <c:pt idx="1">
                  <c:v>Grade 8</c:v>
                </c:pt>
              </c:strCache>
            </c:strRef>
          </c:cat>
          <c:val>
            <c:numRef>
              <c:f>Sheet1!$C$2:$C$3</c:f>
              <c:numCache>
                <c:formatCode>General</c:formatCode>
                <c:ptCount val="2"/>
                <c:pt idx="0">
                  <c:v>37</c:v>
                </c:pt>
                <c:pt idx="1">
                  <c:v>24</c:v>
                </c:pt>
              </c:numCache>
            </c:numRef>
          </c:val>
        </c:ser>
        <c:ser>
          <c:idx val="2"/>
          <c:order val="2"/>
          <c:tx>
            <c:strRef>
              <c:f>Sheet1!$D$1</c:f>
              <c:strCache>
                <c:ptCount val="1"/>
                <c:pt idx="0">
                  <c:v>PARCC</c:v>
                </c:pt>
              </c:strCache>
            </c:strRef>
          </c:tx>
          <c:invertIfNegative val="0"/>
          <c:cat>
            <c:strRef>
              <c:f>Sheet1!$A$2:$A$3</c:f>
              <c:strCache>
                <c:ptCount val="2"/>
                <c:pt idx="0">
                  <c:v>Grade 7</c:v>
                </c:pt>
                <c:pt idx="1">
                  <c:v>Grade 8</c:v>
                </c:pt>
              </c:strCache>
            </c:strRef>
          </c:cat>
          <c:val>
            <c:numRef>
              <c:f>Sheet1!$D$2:$D$3</c:f>
              <c:numCache>
                <c:formatCode>General</c:formatCode>
                <c:ptCount val="2"/>
                <c:pt idx="0">
                  <c:v>29</c:v>
                </c:pt>
                <c:pt idx="1">
                  <c:v>27</c:v>
                </c:pt>
              </c:numCache>
            </c:numRef>
          </c:val>
        </c:ser>
        <c:dLbls>
          <c:showLegendKey val="0"/>
          <c:showVal val="0"/>
          <c:showCatName val="0"/>
          <c:showSerName val="0"/>
          <c:showPercent val="0"/>
          <c:showBubbleSize val="0"/>
        </c:dLbls>
        <c:gapWidth val="150"/>
        <c:axId val="72264320"/>
        <c:axId val="72282496"/>
      </c:barChart>
      <c:catAx>
        <c:axId val="72264320"/>
        <c:scaling>
          <c:orientation val="minMax"/>
        </c:scaling>
        <c:delete val="0"/>
        <c:axPos val="b"/>
        <c:numFmt formatCode="General" sourceLinked="1"/>
        <c:majorTickMark val="none"/>
        <c:minorTickMark val="none"/>
        <c:tickLblPos val="nextTo"/>
        <c:crossAx val="72282496"/>
        <c:crosses val="autoZero"/>
        <c:auto val="1"/>
        <c:lblAlgn val="ctr"/>
        <c:lblOffset val="100"/>
        <c:noMultiLvlLbl val="0"/>
      </c:catAx>
      <c:valAx>
        <c:axId val="72282496"/>
        <c:scaling>
          <c:orientation val="minMax"/>
          <c:max val="100"/>
          <c:min val="0"/>
        </c:scaling>
        <c:delete val="0"/>
        <c:axPos val="l"/>
        <c:majorGridlines/>
        <c:numFmt formatCode="General" sourceLinked="1"/>
        <c:majorTickMark val="none"/>
        <c:minorTickMark val="none"/>
        <c:tickLblPos val="nextTo"/>
        <c:crossAx val="72264320"/>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MTSD</c:v>
                </c:pt>
              </c:strCache>
            </c:strRef>
          </c:tx>
          <c:invertIfNegative val="0"/>
          <c:cat>
            <c:strRef>
              <c:f>Sheet1!$A$2:$A$4</c:f>
              <c:strCache>
                <c:ptCount val="3"/>
                <c:pt idx="0">
                  <c:v>Algebra I</c:v>
                </c:pt>
                <c:pt idx="1">
                  <c:v>Geometry</c:v>
                </c:pt>
                <c:pt idx="2">
                  <c:v>Algebra II</c:v>
                </c:pt>
              </c:strCache>
            </c:strRef>
          </c:cat>
          <c:val>
            <c:numRef>
              <c:f>Sheet1!$B$2:$B$4</c:f>
              <c:numCache>
                <c:formatCode>General</c:formatCode>
                <c:ptCount val="3"/>
                <c:pt idx="0">
                  <c:v>73</c:v>
                </c:pt>
                <c:pt idx="1">
                  <c:v>62</c:v>
                </c:pt>
                <c:pt idx="2">
                  <c:v>66</c:v>
                </c:pt>
              </c:numCache>
            </c:numRef>
          </c:val>
        </c:ser>
        <c:ser>
          <c:idx val="1"/>
          <c:order val="1"/>
          <c:tx>
            <c:strRef>
              <c:f>Sheet1!$C$1</c:f>
              <c:strCache>
                <c:ptCount val="1"/>
                <c:pt idx="0">
                  <c:v>STATE</c:v>
                </c:pt>
              </c:strCache>
            </c:strRef>
          </c:tx>
          <c:invertIfNegative val="0"/>
          <c:cat>
            <c:strRef>
              <c:f>Sheet1!$A$2:$A$4</c:f>
              <c:strCache>
                <c:ptCount val="3"/>
                <c:pt idx="0">
                  <c:v>Algebra I</c:v>
                </c:pt>
                <c:pt idx="1">
                  <c:v>Geometry</c:v>
                </c:pt>
                <c:pt idx="2">
                  <c:v>Algebra II</c:v>
                </c:pt>
              </c:strCache>
            </c:strRef>
          </c:cat>
          <c:val>
            <c:numRef>
              <c:f>Sheet1!$C$2:$C$4</c:f>
              <c:numCache>
                <c:formatCode>General</c:formatCode>
                <c:ptCount val="3"/>
                <c:pt idx="0">
                  <c:v>36</c:v>
                </c:pt>
                <c:pt idx="1">
                  <c:v>22</c:v>
                </c:pt>
                <c:pt idx="2">
                  <c:v>24</c:v>
                </c:pt>
              </c:numCache>
            </c:numRef>
          </c:val>
        </c:ser>
        <c:ser>
          <c:idx val="2"/>
          <c:order val="2"/>
          <c:tx>
            <c:strRef>
              <c:f>Sheet1!$D$1</c:f>
              <c:strCache>
                <c:ptCount val="1"/>
                <c:pt idx="0">
                  <c:v>PARCC</c:v>
                </c:pt>
              </c:strCache>
            </c:strRef>
          </c:tx>
          <c:invertIfNegative val="0"/>
          <c:cat>
            <c:strRef>
              <c:f>Sheet1!$A$2:$A$4</c:f>
              <c:strCache>
                <c:ptCount val="3"/>
                <c:pt idx="0">
                  <c:v>Algebra I</c:v>
                </c:pt>
                <c:pt idx="1">
                  <c:v>Geometry</c:v>
                </c:pt>
                <c:pt idx="2">
                  <c:v>Algebra II</c:v>
                </c:pt>
              </c:strCache>
            </c:strRef>
          </c:cat>
          <c:val>
            <c:numRef>
              <c:f>Sheet1!$D$2:$D$4</c:f>
              <c:numCache>
                <c:formatCode>General</c:formatCode>
                <c:ptCount val="3"/>
                <c:pt idx="0">
                  <c:v>31</c:v>
                </c:pt>
                <c:pt idx="1">
                  <c:v>27</c:v>
                </c:pt>
                <c:pt idx="2">
                  <c:v>21</c:v>
                </c:pt>
              </c:numCache>
            </c:numRef>
          </c:val>
        </c:ser>
        <c:dLbls>
          <c:showLegendKey val="0"/>
          <c:showVal val="0"/>
          <c:showCatName val="0"/>
          <c:showSerName val="0"/>
          <c:showPercent val="0"/>
          <c:showBubbleSize val="0"/>
        </c:dLbls>
        <c:gapWidth val="150"/>
        <c:axId val="72392704"/>
        <c:axId val="72394240"/>
      </c:barChart>
      <c:catAx>
        <c:axId val="72392704"/>
        <c:scaling>
          <c:orientation val="minMax"/>
        </c:scaling>
        <c:delete val="0"/>
        <c:axPos val="b"/>
        <c:numFmt formatCode="General" sourceLinked="1"/>
        <c:majorTickMark val="none"/>
        <c:minorTickMark val="none"/>
        <c:tickLblPos val="nextTo"/>
        <c:crossAx val="72394240"/>
        <c:crosses val="autoZero"/>
        <c:auto val="1"/>
        <c:lblAlgn val="ctr"/>
        <c:lblOffset val="100"/>
        <c:noMultiLvlLbl val="0"/>
      </c:catAx>
      <c:valAx>
        <c:axId val="72394240"/>
        <c:scaling>
          <c:orientation val="minMax"/>
          <c:max val="100"/>
          <c:min val="0"/>
        </c:scaling>
        <c:delete val="0"/>
        <c:axPos val="l"/>
        <c:majorGridlines/>
        <c:numFmt formatCode="General" sourceLinked="1"/>
        <c:majorTickMark val="none"/>
        <c:minorTickMark val="none"/>
        <c:tickLblPos val="nextTo"/>
        <c:crossAx val="72392704"/>
        <c:crosses val="autoZero"/>
        <c:crossBetween val="between"/>
        <c:majorUnit val="10"/>
        <c:minorUnit val="2"/>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206A1-77C0-4FD6-ABB0-34F1A04771FE}" type="doc">
      <dgm:prSet loTypeId="urn:microsoft.com/office/officeart/2005/8/layout/pyramid3" loCatId="pyramid" qsTypeId="urn:microsoft.com/office/officeart/2005/8/quickstyle/simple1" qsCatId="simple" csTypeId="urn:microsoft.com/office/officeart/2005/8/colors/accent1_2" csCatId="accent1" phldr="1"/>
      <dgm:spPr/>
    </dgm:pt>
    <dgm:pt modelId="{D2A9D2BB-FE08-4D81-ADA0-0675F021EA5C}">
      <dgm:prSet phldrT="[Text]"/>
      <dgm:spPr/>
      <dgm:t>
        <a:bodyPr/>
        <a:lstStyle/>
        <a:p>
          <a:r>
            <a:rPr lang="en-US" dirty="0" smtClean="0"/>
            <a:t>District and School Level Data: Math, ELA, reading and writing, and also by grade levels</a:t>
          </a:r>
          <a:endParaRPr lang="en-US" dirty="0"/>
        </a:p>
      </dgm:t>
    </dgm:pt>
    <dgm:pt modelId="{B0BB0FC2-54A2-4431-94B8-68CC3F247BE5}" type="parTrans" cxnId="{85182037-A513-4CFB-A010-BF0435FDC2C9}">
      <dgm:prSet/>
      <dgm:spPr/>
      <dgm:t>
        <a:bodyPr/>
        <a:lstStyle/>
        <a:p>
          <a:endParaRPr lang="en-US"/>
        </a:p>
      </dgm:t>
    </dgm:pt>
    <dgm:pt modelId="{481F3AAC-ACF5-47A6-8DCA-FC93FD359F5E}" type="sibTrans" cxnId="{85182037-A513-4CFB-A010-BF0435FDC2C9}">
      <dgm:prSet/>
      <dgm:spPr/>
      <dgm:t>
        <a:bodyPr/>
        <a:lstStyle/>
        <a:p>
          <a:endParaRPr lang="en-US"/>
        </a:p>
      </dgm:t>
    </dgm:pt>
    <dgm:pt modelId="{E8C82918-78DE-4A20-8227-95790916454F}">
      <dgm:prSet phldrT="[Text]"/>
      <dgm:spPr/>
      <dgm:t>
        <a:bodyPr/>
        <a:lstStyle/>
        <a:p>
          <a:r>
            <a:rPr lang="en-US" dirty="0" smtClean="0"/>
            <a:t>Disaggregated data, by subgroups</a:t>
          </a:r>
          <a:endParaRPr lang="en-US" dirty="0"/>
        </a:p>
      </dgm:t>
    </dgm:pt>
    <dgm:pt modelId="{52A994CB-F51A-43C1-BD26-4AD0A9774571}" type="parTrans" cxnId="{5906CD7E-5150-4770-82BD-B5AC9EE4D3C7}">
      <dgm:prSet/>
      <dgm:spPr/>
      <dgm:t>
        <a:bodyPr/>
        <a:lstStyle/>
        <a:p>
          <a:endParaRPr lang="en-US"/>
        </a:p>
      </dgm:t>
    </dgm:pt>
    <dgm:pt modelId="{423A0943-829A-4057-8C69-34ABD65A5F42}" type="sibTrans" cxnId="{5906CD7E-5150-4770-82BD-B5AC9EE4D3C7}">
      <dgm:prSet/>
      <dgm:spPr/>
      <dgm:t>
        <a:bodyPr/>
        <a:lstStyle/>
        <a:p>
          <a:endParaRPr lang="en-US"/>
        </a:p>
      </dgm:t>
    </dgm:pt>
    <dgm:pt modelId="{16A70458-5269-48E3-8D54-531AA0AC3BC7}">
      <dgm:prSet phldrT="[Text]"/>
      <dgm:spPr/>
      <dgm:t>
        <a:bodyPr/>
        <a:lstStyle/>
        <a:p>
          <a:r>
            <a:rPr lang="en-US" dirty="0" smtClean="0"/>
            <a:t>Student-level analysis</a:t>
          </a:r>
          <a:endParaRPr lang="en-US" dirty="0"/>
        </a:p>
      </dgm:t>
    </dgm:pt>
    <dgm:pt modelId="{32699221-59DF-4C86-9173-1017CCA2028C}" type="parTrans" cxnId="{B31025DC-2B9C-4881-9785-60491924C87B}">
      <dgm:prSet/>
      <dgm:spPr/>
      <dgm:t>
        <a:bodyPr/>
        <a:lstStyle/>
        <a:p>
          <a:endParaRPr lang="en-US"/>
        </a:p>
      </dgm:t>
    </dgm:pt>
    <dgm:pt modelId="{87987B52-0EAB-4A00-A905-561703A631CE}" type="sibTrans" cxnId="{B31025DC-2B9C-4881-9785-60491924C87B}">
      <dgm:prSet/>
      <dgm:spPr/>
      <dgm:t>
        <a:bodyPr/>
        <a:lstStyle/>
        <a:p>
          <a:endParaRPr lang="en-US"/>
        </a:p>
      </dgm:t>
    </dgm:pt>
    <dgm:pt modelId="{B18DC28A-6A9A-4021-B26E-2010BB888E22}">
      <dgm:prSet phldrT="[Text]"/>
      <dgm:spPr/>
      <dgm:t>
        <a:bodyPr/>
        <a:lstStyle/>
        <a:p>
          <a:r>
            <a:rPr lang="en-US" dirty="0" smtClean="0"/>
            <a:t>Disaggregated data by categories, (i.e., standards sub-claims)</a:t>
          </a:r>
          <a:endParaRPr lang="en-US" dirty="0"/>
        </a:p>
      </dgm:t>
    </dgm:pt>
    <dgm:pt modelId="{4D8C5867-4A22-4104-AB27-4F676083AE8D}" type="parTrans" cxnId="{CF678E85-783A-4C23-8FEF-EF95F33BE498}">
      <dgm:prSet/>
      <dgm:spPr/>
      <dgm:t>
        <a:bodyPr/>
        <a:lstStyle/>
        <a:p>
          <a:endParaRPr lang="en-US"/>
        </a:p>
      </dgm:t>
    </dgm:pt>
    <dgm:pt modelId="{9EAC0C7F-E2D8-41EF-B7CD-B87E114DD606}" type="sibTrans" cxnId="{CF678E85-783A-4C23-8FEF-EF95F33BE498}">
      <dgm:prSet/>
      <dgm:spPr/>
      <dgm:t>
        <a:bodyPr/>
        <a:lstStyle/>
        <a:p>
          <a:endParaRPr lang="en-US"/>
        </a:p>
      </dgm:t>
    </dgm:pt>
    <dgm:pt modelId="{C20102B0-B4CB-4894-93AB-5092F86DC750}">
      <dgm:prSet phldrT="[Text]"/>
      <dgm:spPr/>
      <dgm:t>
        <a:bodyPr/>
        <a:lstStyle/>
        <a:p>
          <a:r>
            <a:rPr lang="en-US" dirty="0" smtClean="0"/>
            <a:t>Item analysis</a:t>
          </a:r>
          <a:endParaRPr lang="en-US" dirty="0"/>
        </a:p>
      </dgm:t>
    </dgm:pt>
    <dgm:pt modelId="{71D372F5-DAD8-49ED-AAF4-77532DD967EC}" type="parTrans" cxnId="{BCD5DD33-4DD4-49C7-BB86-9230B9819AB1}">
      <dgm:prSet/>
      <dgm:spPr/>
      <dgm:t>
        <a:bodyPr/>
        <a:lstStyle/>
        <a:p>
          <a:endParaRPr lang="en-US"/>
        </a:p>
      </dgm:t>
    </dgm:pt>
    <dgm:pt modelId="{219B50E2-B34E-4016-9086-0399D00B4C46}" type="sibTrans" cxnId="{BCD5DD33-4DD4-49C7-BB86-9230B9819AB1}">
      <dgm:prSet/>
      <dgm:spPr/>
      <dgm:t>
        <a:bodyPr/>
        <a:lstStyle/>
        <a:p>
          <a:endParaRPr lang="en-US"/>
        </a:p>
      </dgm:t>
    </dgm:pt>
    <dgm:pt modelId="{157B7B08-3210-484B-ACA3-ECF1B3966258}" type="pres">
      <dgm:prSet presAssocID="{43E206A1-77C0-4FD6-ABB0-34F1A04771FE}" presName="Name0" presStyleCnt="0">
        <dgm:presLayoutVars>
          <dgm:dir/>
          <dgm:animLvl val="lvl"/>
          <dgm:resizeHandles val="exact"/>
        </dgm:presLayoutVars>
      </dgm:prSet>
      <dgm:spPr/>
    </dgm:pt>
    <dgm:pt modelId="{A16ABC75-C6B8-42E1-83AB-B718401B8465}" type="pres">
      <dgm:prSet presAssocID="{D2A9D2BB-FE08-4D81-ADA0-0675F021EA5C}" presName="Name8" presStyleCnt="0"/>
      <dgm:spPr/>
    </dgm:pt>
    <dgm:pt modelId="{9D7B5E28-E2D5-4106-B071-9EA95CE684B6}" type="pres">
      <dgm:prSet presAssocID="{D2A9D2BB-FE08-4D81-ADA0-0675F021EA5C}" presName="level" presStyleLbl="node1" presStyleIdx="0" presStyleCnt="5">
        <dgm:presLayoutVars>
          <dgm:chMax val="1"/>
          <dgm:bulletEnabled val="1"/>
        </dgm:presLayoutVars>
      </dgm:prSet>
      <dgm:spPr/>
      <dgm:t>
        <a:bodyPr/>
        <a:lstStyle/>
        <a:p>
          <a:endParaRPr lang="en-US"/>
        </a:p>
      </dgm:t>
    </dgm:pt>
    <dgm:pt modelId="{97F57EC6-A8BB-4B1B-9C40-47399320600A}" type="pres">
      <dgm:prSet presAssocID="{D2A9D2BB-FE08-4D81-ADA0-0675F021EA5C}" presName="levelTx" presStyleLbl="revTx" presStyleIdx="0" presStyleCnt="0">
        <dgm:presLayoutVars>
          <dgm:chMax val="1"/>
          <dgm:bulletEnabled val="1"/>
        </dgm:presLayoutVars>
      </dgm:prSet>
      <dgm:spPr/>
      <dgm:t>
        <a:bodyPr/>
        <a:lstStyle/>
        <a:p>
          <a:endParaRPr lang="en-US"/>
        </a:p>
      </dgm:t>
    </dgm:pt>
    <dgm:pt modelId="{569E78FD-42DB-4750-9E08-F79A213B2E43}" type="pres">
      <dgm:prSet presAssocID="{E8C82918-78DE-4A20-8227-95790916454F}" presName="Name8" presStyleCnt="0"/>
      <dgm:spPr/>
    </dgm:pt>
    <dgm:pt modelId="{AF5C2874-99AD-4271-BE22-76F7C13471C0}" type="pres">
      <dgm:prSet presAssocID="{E8C82918-78DE-4A20-8227-95790916454F}" presName="level" presStyleLbl="node1" presStyleIdx="1" presStyleCnt="5">
        <dgm:presLayoutVars>
          <dgm:chMax val="1"/>
          <dgm:bulletEnabled val="1"/>
        </dgm:presLayoutVars>
      </dgm:prSet>
      <dgm:spPr/>
      <dgm:t>
        <a:bodyPr/>
        <a:lstStyle/>
        <a:p>
          <a:endParaRPr lang="en-US"/>
        </a:p>
      </dgm:t>
    </dgm:pt>
    <dgm:pt modelId="{974E1D54-2D9A-45DF-83C9-0865B9FF481F}" type="pres">
      <dgm:prSet presAssocID="{E8C82918-78DE-4A20-8227-95790916454F}" presName="levelTx" presStyleLbl="revTx" presStyleIdx="0" presStyleCnt="0">
        <dgm:presLayoutVars>
          <dgm:chMax val="1"/>
          <dgm:bulletEnabled val="1"/>
        </dgm:presLayoutVars>
      </dgm:prSet>
      <dgm:spPr/>
      <dgm:t>
        <a:bodyPr/>
        <a:lstStyle/>
        <a:p>
          <a:endParaRPr lang="en-US"/>
        </a:p>
      </dgm:t>
    </dgm:pt>
    <dgm:pt modelId="{AAE23946-A3A0-4F2B-827D-48FF524037F0}" type="pres">
      <dgm:prSet presAssocID="{B18DC28A-6A9A-4021-B26E-2010BB888E22}" presName="Name8" presStyleCnt="0"/>
      <dgm:spPr/>
    </dgm:pt>
    <dgm:pt modelId="{9C24F3E1-A209-46CE-B47E-BEB3D996ECA5}" type="pres">
      <dgm:prSet presAssocID="{B18DC28A-6A9A-4021-B26E-2010BB888E22}" presName="level" presStyleLbl="node1" presStyleIdx="2" presStyleCnt="5">
        <dgm:presLayoutVars>
          <dgm:chMax val="1"/>
          <dgm:bulletEnabled val="1"/>
        </dgm:presLayoutVars>
      </dgm:prSet>
      <dgm:spPr/>
      <dgm:t>
        <a:bodyPr/>
        <a:lstStyle/>
        <a:p>
          <a:endParaRPr lang="en-US"/>
        </a:p>
      </dgm:t>
    </dgm:pt>
    <dgm:pt modelId="{DFFC785D-6387-45CF-AD6B-EB77ADBA7227}" type="pres">
      <dgm:prSet presAssocID="{B18DC28A-6A9A-4021-B26E-2010BB888E22}" presName="levelTx" presStyleLbl="revTx" presStyleIdx="0" presStyleCnt="0">
        <dgm:presLayoutVars>
          <dgm:chMax val="1"/>
          <dgm:bulletEnabled val="1"/>
        </dgm:presLayoutVars>
      </dgm:prSet>
      <dgm:spPr/>
      <dgm:t>
        <a:bodyPr/>
        <a:lstStyle/>
        <a:p>
          <a:endParaRPr lang="en-US"/>
        </a:p>
      </dgm:t>
    </dgm:pt>
    <dgm:pt modelId="{A355DC3B-2965-48EB-8B94-7771B8D63E5F}" type="pres">
      <dgm:prSet presAssocID="{C20102B0-B4CB-4894-93AB-5092F86DC750}" presName="Name8" presStyleCnt="0"/>
      <dgm:spPr/>
    </dgm:pt>
    <dgm:pt modelId="{8CF8E49A-80FD-499E-AAAB-D898AEB54E60}" type="pres">
      <dgm:prSet presAssocID="{C20102B0-B4CB-4894-93AB-5092F86DC750}" presName="level" presStyleLbl="node1" presStyleIdx="3" presStyleCnt="5">
        <dgm:presLayoutVars>
          <dgm:chMax val="1"/>
          <dgm:bulletEnabled val="1"/>
        </dgm:presLayoutVars>
      </dgm:prSet>
      <dgm:spPr/>
      <dgm:t>
        <a:bodyPr/>
        <a:lstStyle/>
        <a:p>
          <a:endParaRPr lang="en-US"/>
        </a:p>
      </dgm:t>
    </dgm:pt>
    <dgm:pt modelId="{6ECB45DD-A0BF-42F5-BB3F-AEA2BF984E27}" type="pres">
      <dgm:prSet presAssocID="{C20102B0-B4CB-4894-93AB-5092F86DC750}" presName="levelTx" presStyleLbl="revTx" presStyleIdx="0" presStyleCnt="0">
        <dgm:presLayoutVars>
          <dgm:chMax val="1"/>
          <dgm:bulletEnabled val="1"/>
        </dgm:presLayoutVars>
      </dgm:prSet>
      <dgm:spPr/>
      <dgm:t>
        <a:bodyPr/>
        <a:lstStyle/>
        <a:p>
          <a:endParaRPr lang="en-US"/>
        </a:p>
      </dgm:t>
    </dgm:pt>
    <dgm:pt modelId="{5369FB8C-9A0D-42C5-96F2-5FBAE7A492D6}" type="pres">
      <dgm:prSet presAssocID="{16A70458-5269-48E3-8D54-531AA0AC3BC7}" presName="Name8" presStyleCnt="0"/>
      <dgm:spPr/>
    </dgm:pt>
    <dgm:pt modelId="{3AF45AB7-E1E2-4D79-AF1B-E7C51E5C18B4}" type="pres">
      <dgm:prSet presAssocID="{16A70458-5269-48E3-8D54-531AA0AC3BC7}" presName="level" presStyleLbl="node1" presStyleIdx="4" presStyleCnt="5">
        <dgm:presLayoutVars>
          <dgm:chMax val="1"/>
          <dgm:bulletEnabled val="1"/>
        </dgm:presLayoutVars>
      </dgm:prSet>
      <dgm:spPr/>
      <dgm:t>
        <a:bodyPr/>
        <a:lstStyle/>
        <a:p>
          <a:endParaRPr lang="en-US"/>
        </a:p>
      </dgm:t>
    </dgm:pt>
    <dgm:pt modelId="{8A9B971A-A5FD-4764-980E-3C8BD39A0FE4}" type="pres">
      <dgm:prSet presAssocID="{16A70458-5269-48E3-8D54-531AA0AC3BC7}" presName="levelTx" presStyleLbl="revTx" presStyleIdx="0" presStyleCnt="0">
        <dgm:presLayoutVars>
          <dgm:chMax val="1"/>
          <dgm:bulletEnabled val="1"/>
        </dgm:presLayoutVars>
      </dgm:prSet>
      <dgm:spPr/>
      <dgm:t>
        <a:bodyPr/>
        <a:lstStyle/>
        <a:p>
          <a:endParaRPr lang="en-US"/>
        </a:p>
      </dgm:t>
    </dgm:pt>
  </dgm:ptLst>
  <dgm:cxnLst>
    <dgm:cxn modelId="{DFAF3C02-615F-46F0-8654-2B83FDDCC539}" type="presOf" srcId="{E8C82918-78DE-4A20-8227-95790916454F}" destId="{AF5C2874-99AD-4271-BE22-76F7C13471C0}" srcOrd="0" destOrd="0" presId="urn:microsoft.com/office/officeart/2005/8/layout/pyramid3"/>
    <dgm:cxn modelId="{D5D7AD77-B624-4049-850C-29DDB8DAAE8F}" type="presOf" srcId="{16A70458-5269-48E3-8D54-531AA0AC3BC7}" destId="{8A9B971A-A5FD-4764-980E-3C8BD39A0FE4}" srcOrd="1" destOrd="0" presId="urn:microsoft.com/office/officeart/2005/8/layout/pyramid3"/>
    <dgm:cxn modelId="{85182037-A513-4CFB-A010-BF0435FDC2C9}" srcId="{43E206A1-77C0-4FD6-ABB0-34F1A04771FE}" destId="{D2A9D2BB-FE08-4D81-ADA0-0675F021EA5C}" srcOrd="0" destOrd="0" parTransId="{B0BB0FC2-54A2-4431-94B8-68CC3F247BE5}" sibTransId="{481F3AAC-ACF5-47A6-8DCA-FC93FD359F5E}"/>
    <dgm:cxn modelId="{5906CD7E-5150-4770-82BD-B5AC9EE4D3C7}" srcId="{43E206A1-77C0-4FD6-ABB0-34F1A04771FE}" destId="{E8C82918-78DE-4A20-8227-95790916454F}" srcOrd="1" destOrd="0" parTransId="{52A994CB-F51A-43C1-BD26-4AD0A9774571}" sibTransId="{423A0943-829A-4057-8C69-34ABD65A5F42}"/>
    <dgm:cxn modelId="{CF678E85-783A-4C23-8FEF-EF95F33BE498}" srcId="{43E206A1-77C0-4FD6-ABB0-34F1A04771FE}" destId="{B18DC28A-6A9A-4021-B26E-2010BB888E22}" srcOrd="2" destOrd="0" parTransId="{4D8C5867-4A22-4104-AB27-4F676083AE8D}" sibTransId="{9EAC0C7F-E2D8-41EF-B7CD-B87E114DD606}"/>
    <dgm:cxn modelId="{786D345D-FC11-4C22-9A3C-88043CC7109B}" type="presOf" srcId="{B18DC28A-6A9A-4021-B26E-2010BB888E22}" destId="{9C24F3E1-A209-46CE-B47E-BEB3D996ECA5}" srcOrd="0" destOrd="0" presId="urn:microsoft.com/office/officeart/2005/8/layout/pyramid3"/>
    <dgm:cxn modelId="{3E39623B-3599-4B59-8BAD-30CA9C4F3D2E}" type="presOf" srcId="{C20102B0-B4CB-4894-93AB-5092F86DC750}" destId="{8CF8E49A-80FD-499E-AAAB-D898AEB54E60}" srcOrd="0" destOrd="0" presId="urn:microsoft.com/office/officeart/2005/8/layout/pyramid3"/>
    <dgm:cxn modelId="{B31025DC-2B9C-4881-9785-60491924C87B}" srcId="{43E206A1-77C0-4FD6-ABB0-34F1A04771FE}" destId="{16A70458-5269-48E3-8D54-531AA0AC3BC7}" srcOrd="4" destOrd="0" parTransId="{32699221-59DF-4C86-9173-1017CCA2028C}" sibTransId="{87987B52-0EAB-4A00-A905-561703A631CE}"/>
    <dgm:cxn modelId="{5928B451-71CC-4EB9-AB20-5B7C9FEA083C}" type="presOf" srcId="{D2A9D2BB-FE08-4D81-ADA0-0675F021EA5C}" destId="{9D7B5E28-E2D5-4106-B071-9EA95CE684B6}" srcOrd="0" destOrd="0" presId="urn:microsoft.com/office/officeart/2005/8/layout/pyramid3"/>
    <dgm:cxn modelId="{5AFD45DB-B89D-4791-9621-FA2A1CFC2B26}" type="presOf" srcId="{B18DC28A-6A9A-4021-B26E-2010BB888E22}" destId="{DFFC785D-6387-45CF-AD6B-EB77ADBA7227}" srcOrd="1" destOrd="0" presId="urn:microsoft.com/office/officeart/2005/8/layout/pyramid3"/>
    <dgm:cxn modelId="{A4756E69-108A-4A6D-B1C3-B0DF74C0D3A1}" type="presOf" srcId="{43E206A1-77C0-4FD6-ABB0-34F1A04771FE}" destId="{157B7B08-3210-484B-ACA3-ECF1B3966258}" srcOrd="0" destOrd="0" presId="urn:microsoft.com/office/officeart/2005/8/layout/pyramid3"/>
    <dgm:cxn modelId="{BCD5DD33-4DD4-49C7-BB86-9230B9819AB1}" srcId="{43E206A1-77C0-4FD6-ABB0-34F1A04771FE}" destId="{C20102B0-B4CB-4894-93AB-5092F86DC750}" srcOrd="3" destOrd="0" parTransId="{71D372F5-DAD8-49ED-AAF4-77532DD967EC}" sibTransId="{219B50E2-B34E-4016-9086-0399D00B4C46}"/>
    <dgm:cxn modelId="{30E98638-E0CA-4993-810E-1937CF3A060B}" type="presOf" srcId="{E8C82918-78DE-4A20-8227-95790916454F}" destId="{974E1D54-2D9A-45DF-83C9-0865B9FF481F}" srcOrd="1" destOrd="0" presId="urn:microsoft.com/office/officeart/2005/8/layout/pyramid3"/>
    <dgm:cxn modelId="{0632150D-CDF2-409A-AF29-F137741BF551}" type="presOf" srcId="{C20102B0-B4CB-4894-93AB-5092F86DC750}" destId="{6ECB45DD-A0BF-42F5-BB3F-AEA2BF984E27}" srcOrd="1" destOrd="0" presId="urn:microsoft.com/office/officeart/2005/8/layout/pyramid3"/>
    <dgm:cxn modelId="{72320C85-BDF2-4A08-A8F6-E54D6D2F1D88}" type="presOf" srcId="{D2A9D2BB-FE08-4D81-ADA0-0675F021EA5C}" destId="{97F57EC6-A8BB-4B1B-9C40-47399320600A}" srcOrd="1" destOrd="0" presId="urn:microsoft.com/office/officeart/2005/8/layout/pyramid3"/>
    <dgm:cxn modelId="{6BF046CF-832C-45FC-97B3-6131549F506B}" type="presOf" srcId="{16A70458-5269-48E3-8D54-531AA0AC3BC7}" destId="{3AF45AB7-E1E2-4D79-AF1B-E7C51E5C18B4}" srcOrd="0" destOrd="0" presId="urn:microsoft.com/office/officeart/2005/8/layout/pyramid3"/>
    <dgm:cxn modelId="{0FE2EB8E-E56E-4333-8BBE-212D903368B8}" type="presParOf" srcId="{157B7B08-3210-484B-ACA3-ECF1B3966258}" destId="{A16ABC75-C6B8-42E1-83AB-B718401B8465}" srcOrd="0" destOrd="0" presId="urn:microsoft.com/office/officeart/2005/8/layout/pyramid3"/>
    <dgm:cxn modelId="{21B74ECB-6588-493A-89F3-DBD218C80632}" type="presParOf" srcId="{A16ABC75-C6B8-42E1-83AB-B718401B8465}" destId="{9D7B5E28-E2D5-4106-B071-9EA95CE684B6}" srcOrd="0" destOrd="0" presId="urn:microsoft.com/office/officeart/2005/8/layout/pyramid3"/>
    <dgm:cxn modelId="{966CF569-F35F-443F-BEF5-A9A9F2280AA3}" type="presParOf" srcId="{A16ABC75-C6B8-42E1-83AB-B718401B8465}" destId="{97F57EC6-A8BB-4B1B-9C40-47399320600A}" srcOrd="1" destOrd="0" presId="urn:microsoft.com/office/officeart/2005/8/layout/pyramid3"/>
    <dgm:cxn modelId="{176BB910-382D-4C54-BF64-A30D1525DA7F}" type="presParOf" srcId="{157B7B08-3210-484B-ACA3-ECF1B3966258}" destId="{569E78FD-42DB-4750-9E08-F79A213B2E43}" srcOrd="1" destOrd="0" presId="urn:microsoft.com/office/officeart/2005/8/layout/pyramid3"/>
    <dgm:cxn modelId="{5DAEDC9A-C0C4-4998-824E-526BCA4A7804}" type="presParOf" srcId="{569E78FD-42DB-4750-9E08-F79A213B2E43}" destId="{AF5C2874-99AD-4271-BE22-76F7C13471C0}" srcOrd="0" destOrd="0" presId="urn:microsoft.com/office/officeart/2005/8/layout/pyramid3"/>
    <dgm:cxn modelId="{1FC0E260-BB3F-4361-A94C-6FC44B3E2E2B}" type="presParOf" srcId="{569E78FD-42DB-4750-9E08-F79A213B2E43}" destId="{974E1D54-2D9A-45DF-83C9-0865B9FF481F}" srcOrd="1" destOrd="0" presId="urn:microsoft.com/office/officeart/2005/8/layout/pyramid3"/>
    <dgm:cxn modelId="{6F8E40E6-57C4-4193-86C3-5F9FED6755DC}" type="presParOf" srcId="{157B7B08-3210-484B-ACA3-ECF1B3966258}" destId="{AAE23946-A3A0-4F2B-827D-48FF524037F0}" srcOrd="2" destOrd="0" presId="urn:microsoft.com/office/officeart/2005/8/layout/pyramid3"/>
    <dgm:cxn modelId="{19918458-00BB-4FD0-9AB9-80BE00848C5C}" type="presParOf" srcId="{AAE23946-A3A0-4F2B-827D-48FF524037F0}" destId="{9C24F3E1-A209-46CE-B47E-BEB3D996ECA5}" srcOrd="0" destOrd="0" presId="urn:microsoft.com/office/officeart/2005/8/layout/pyramid3"/>
    <dgm:cxn modelId="{B242A622-201C-4EDB-929D-19357DB5020C}" type="presParOf" srcId="{AAE23946-A3A0-4F2B-827D-48FF524037F0}" destId="{DFFC785D-6387-45CF-AD6B-EB77ADBA7227}" srcOrd="1" destOrd="0" presId="urn:microsoft.com/office/officeart/2005/8/layout/pyramid3"/>
    <dgm:cxn modelId="{AE50F030-3C6C-4399-A7E6-52297D3FD430}" type="presParOf" srcId="{157B7B08-3210-484B-ACA3-ECF1B3966258}" destId="{A355DC3B-2965-48EB-8B94-7771B8D63E5F}" srcOrd="3" destOrd="0" presId="urn:microsoft.com/office/officeart/2005/8/layout/pyramid3"/>
    <dgm:cxn modelId="{EADDEFB5-732D-4DDE-9A5F-51ABE8070895}" type="presParOf" srcId="{A355DC3B-2965-48EB-8B94-7771B8D63E5F}" destId="{8CF8E49A-80FD-499E-AAAB-D898AEB54E60}" srcOrd="0" destOrd="0" presId="urn:microsoft.com/office/officeart/2005/8/layout/pyramid3"/>
    <dgm:cxn modelId="{E092872D-99A3-41B4-B9BC-5F6102E32957}" type="presParOf" srcId="{A355DC3B-2965-48EB-8B94-7771B8D63E5F}" destId="{6ECB45DD-A0BF-42F5-BB3F-AEA2BF984E27}" srcOrd="1" destOrd="0" presId="urn:microsoft.com/office/officeart/2005/8/layout/pyramid3"/>
    <dgm:cxn modelId="{349B6822-B1C8-4DCD-80B0-E3398AF3E43B}" type="presParOf" srcId="{157B7B08-3210-484B-ACA3-ECF1B3966258}" destId="{5369FB8C-9A0D-42C5-96F2-5FBAE7A492D6}" srcOrd="4" destOrd="0" presId="urn:microsoft.com/office/officeart/2005/8/layout/pyramid3"/>
    <dgm:cxn modelId="{C8C37E9D-FE19-4FD1-B765-393D9E1C56DE}" type="presParOf" srcId="{5369FB8C-9A0D-42C5-96F2-5FBAE7A492D6}" destId="{3AF45AB7-E1E2-4D79-AF1B-E7C51E5C18B4}" srcOrd="0" destOrd="0" presId="urn:microsoft.com/office/officeart/2005/8/layout/pyramid3"/>
    <dgm:cxn modelId="{E04B10B6-E226-41D2-855D-FE6A9505C572}" type="presParOf" srcId="{5369FB8C-9A0D-42C5-96F2-5FBAE7A492D6}" destId="{8A9B971A-A5FD-4764-980E-3C8BD39A0FE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9F34B82D-F548-224C-9B3B-7DE2392B53C3}" type="datetimeFigureOut">
              <a:rPr lang="en-US" smtClean="0"/>
              <a:pPr/>
              <a:t>1/15/2016</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C0AF1796-EA5C-BE43-A2FE-6223D651C908}" type="slidenum">
              <a:rPr lang="en-US" smtClean="0"/>
              <a:pPr/>
              <a:t>‹#›</a:t>
            </a:fld>
            <a:endParaRPr lang="en-US"/>
          </a:p>
        </p:txBody>
      </p:sp>
    </p:spTree>
    <p:extLst>
      <p:ext uri="{BB962C8B-B14F-4D97-AF65-F5344CB8AC3E}">
        <p14:creationId xmlns:p14="http://schemas.microsoft.com/office/powerpoint/2010/main" val="34076033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1</a:t>
            </a:fld>
            <a:endParaRPr lang="en-US"/>
          </a:p>
        </p:txBody>
      </p:sp>
    </p:spTree>
    <p:extLst>
      <p:ext uri="{BB962C8B-B14F-4D97-AF65-F5344CB8AC3E}">
        <p14:creationId xmlns:p14="http://schemas.microsoft.com/office/powerpoint/2010/main" val="3748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17</a:t>
            </a:fld>
            <a:endParaRPr lang="en-US"/>
          </a:p>
        </p:txBody>
      </p:sp>
    </p:spTree>
    <p:extLst>
      <p:ext uri="{BB962C8B-B14F-4D97-AF65-F5344CB8AC3E}">
        <p14:creationId xmlns:p14="http://schemas.microsoft.com/office/powerpoint/2010/main" val="295827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18</a:t>
            </a:fld>
            <a:endParaRPr lang="en-US"/>
          </a:p>
        </p:txBody>
      </p:sp>
    </p:spTree>
    <p:extLst>
      <p:ext uri="{BB962C8B-B14F-4D97-AF65-F5344CB8AC3E}">
        <p14:creationId xmlns:p14="http://schemas.microsoft.com/office/powerpoint/2010/main" val="413266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23</a:t>
            </a:fld>
            <a:endParaRPr lang="en-US"/>
          </a:p>
        </p:txBody>
      </p:sp>
    </p:spTree>
    <p:extLst>
      <p:ext uri="{BB962C8B-B14F-4D97-AF65-F5344CB8AC3E}">
        <p14:creationId xmlns:p14="http://schemas.microsoft.com/office/powerpoint/2010/main" val="575239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24</a:t>
            </a:fld>
            <a:endParaRPr lang="en-US"/>
          </a:p>
        </p:txBody>
      </p:sp>
    </p:spTree>
    <p:extLst>
      <p:ext uri="{BB962C8B-B14F-4D97-AF65-F5344CB8AC3E}">
        <p14:creationId xmlns:p14="http://schemas.microsoft.com/office/powerpoint/2010/main" val="575239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C0AF1796-EA5C-BE43-A2FE-6223D651C908}" type="slidenum">
              <a:rPr lang="en-US" smtClean="0"/>
              <a:pPr/>
              <a:t>25</a:t>
            </a:fld>
            <a:endParaRPr lang="en-US"/>
          </a:p>
        </p:txBody>
      </p:sp>
    </p:spTree>
    <p:extLst>
      <p:ext uri="{BB962C8B-B14F-4D97-AF65-F5344CB8AC3E}">
        <p14:creationId xmlns:p14="http://schemas.microsoft.com/office/powerpoint/2010/main" val="3525295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30</a:t>
            </a:fld>
            <a:endParaRPr lang="en-US"/>
          </a:p>
        </p:txBody>
      </p:sp>
    </p:spTree>
    <p:extLst>
      <p:ext uri="{BB962C8B-B14F-4D97-AF65-F5344CB8AC3E}">
        <p14:creationId xmlns:p14="http://schemas.microsoft.com/office/powerpoint/2010/main" val="2786081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31</a:t>
            </a:fld>
            <a:endParaRPr lang="en-US"/>
          </a:p>
        </p:txBody>
      </p:sp>
    </p:spTree>
    <p:extLst>
      <p:ext uri="{BB962C8B-B14F-4D97-AF65-F5344CB8AC3E}">
        <p14:creationId xmlns:p14="http://schemas.microsoft.com/office/powerpoint/2010/main" val="171703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32</a:t>
            </a:fld>
            <a:endParaRPr lang="en-US"/>
          </a:p>
        </p:txBody>
      </p:sp>
    </p:spTree>
    <p:extLst>
      <p:ext uri="{BB962C8B-B14F-4D97-AF65-F5344CB8AC3E}">
        <p14:creationId xmlns:p14="http://schemas.microsoft.com/office/powerpoint/2010/main" val="2136248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34</a:t>
            </a:fld>
            <a:endParaRPr lang="en-US"/>
          </a:p>
        </p:txBody>
      </p:sp>
    </p:spTree>
    <p:extLst>
      <p:ext uri="{BB962C8B-B14F-4D97-AF65-F5344CB8AC3E}">
        <p14:creationId xmlns:p14="http://schemas.microsoft.com/office/powerpoint/2010/main" val="376342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35</a:t>
            </a:fld>
            <a:endParaRPr lang="en-US"/>
          </a:p>
        </p:txBody>
      </p:sp>
    </p:spTree>
    <p:extLst>
      <p:ext uri="{BB962C8B-B14F-4D97-AF65-F5344CB8AC3E}">
        <p14:creationId xmlns:p14="http://schemas.microsoft.com/office/powerpoint/2010/main" val="3190653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2</a:t>
            </a:fld>
            <a:endParaRPr lang="en-US"/>
          </a:p>
        </p:txBody>
      </p:sp>
    </p:spTree>
    <p:extLst>
      <p:ext uri="{BB962C8B-B14F-4D97-AF65-F5344CB8AC3E}">
        <p14:creationId xmlns:p14="http://schemas.microsoft.com/office/powerpoint/2010/main" val="57673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36</a:t>
            </a:fld>
            <a:endParaRPr lang="en-US"/>
          </a:p>
        </p:txBody>
      </p:sp>
    </p:spTree>
    <p:extLst>
      <p:ext uri="{BB962C8B-B14F-4D97-AF65-F5344CB8AC3E}">
        <p14:creationId xmlns:p14="http://schemas.microsoft.com/office/powerpoint/2010/main" val="877010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37</a:t>
            </a:fld>
            <a:endParaRPr lang="en-US"/>
          </a:p>
        </p:txBody>
      </p:sp>
    </p:spTree>
    <p:extLst>
      <p:ext uri="{BB962C8B-B14F-4D97-AF65-F5344CB8AC3E}">
        <p14:creationId xmlns:p14="http://schemas.microsoft.com/office/powerpoint/2010/main" val="4103649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38</a:t>
            </a:fld>
            <a:endParaRPr lang="en-US"/>
          </a:p>
        </p:txBody>
      </p:sp>
    </p:spTree>
    <p:extLst>
      <p:ext uri="{BB962C8B-B14F-4D97-AF65-F5344CB8AC3E}">
        <p14:creationId xmlns:p14="http://schemas.microsoft.com/office/powerpoint/2010/main" val="2233449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3</a:t>
            </a:fld>
            <a:endParaRPr lang="en-US"/>
          </a:p>
        </p:txBody>
      </p:sp>
    </p:spTree>
    <p:extLst>
      <p:ext uri="{BB962C8B-B14F-4D97-AF65-F5344CB8AC3E}">
        <p14:creationId xmlns:p14="http://schemas.microsoft.com/office/powerpoint/2010/main" val="549668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4</a:t>
            </a:fld>
            <a:endParaRPr lang="en-US"/>
          </a:p>
        </p:txBody>
      </p:sp>
    </p:spTree>
    <p:extLst>
      <p:ext uri="{BB962C8B-B14F-4D97-AF65-F5344CB8AC3E}">
        <p14:creationId xmlns:p14="http://schemas.microsoft.com/office/powerpoint/2010/main" val="1365817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5</a:t>
            </a:fld>
            <a:endParaRPr lang="en-US"/>
          </a:p>
        </p:txBody>
      </p:sp>
    </p:spTree>
    <p:extLst>
      <p:ext uri="{BB962C8B-B14F-4D97-AF65-F5344CB8AC3E}">
        <p14:creationId xmlns:p14="http://schemas.microsoft.com/office/powerpoint/2010/main" val="3433034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6</a:t>
            </a:fld>
            <a:endParaRPr lang="en-US"/>
          </a:p>
        </p:txBody>
      </p:sp>
    </p:spTree>
    <p:extLst>
      <p:ext uri="{BB962C8B-B14F-4D97-AF65-F5344CB8AC3E}">
        <p14:creationId xmlns:p14="http://schemas.microsoft.com/office/powerpoint/2010/main" val="2157636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AF1796-EA5C-BE43-A2FE-6223D651C908}" type="slidenum">
              <a:rPr lang="en-US" smtClean="0"/>
              <a:pPr/>
              <a:t>9</a:t>
            </a:fld>
            <a:endParaRPr lang="en-US"/>
          </a:p>
        </p:txBody>
      </p:sp>
    </p:spTree>
    <p:extLst>
      <p:ext uri="{BB962C8B-B14F-4D97-AF65-F5344CB8AC3E}">
        <p14:creationId xmlns:p14="http://schemas.microsoft.com/office/powerpoint/2010/main" val="4068682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15</a:t>
            </a:fld>
            <a:endParaRPr lang="en-US"/>
          </a:p>
        </p:txBody>
      </p:sp>
    </p:spTree>
    <p:extLst>
      <p:ext uri="{BB962C8B-B14F-4D97-AF65-F5344CB8AC3E}">
        <p14:creationId xmlns:p14="http://schemas.microsoft.com/office/powerpoint/2010/main" val="2929628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AF1796-EA5C-BE43-A2FE-6223D651C908}" type="slidenum">
              <a:rPr lang="en-US" smtClean="0"/>
              <a:pPr/>
              <a:t>16</a:t>
            </a:fld>
            <a:endParaRPr lang="en-US"/>
          </a:p>
        </p:txBody>
      </p:sp>
    </p:spTree>
    <p:extLst>
      <p:ext uri="{BB962C8B-B14F-4D97-AF65-F5344CB8AC3E}">
        <p14:creationId xmlns:p14="http://schemas.microsoft.com/office/powerpoint/2010/main" val="2958274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984B2274-F611-4564-BD76-73D4F5D09AFF}" type="datetime1">
              <a:rPr lang="en-US" smtClean="0"/>
              <a:t>1/15/2016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2754ED01-E2A0-4C1E-8E21-014B99041579}"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76DF7-A72D-4AA4-9B19-44700B62FD51}"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72F1-C897-1647-9CE8-BFFB1941801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C6AEBB-03BE-47C9-B89E-3555069EB6C0}"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356A72F1-C897-1647-9CE8-BFFB1941801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92868" y="1"/>
            <a:ext cx="2571751" cy="6857999"/>
          </a:xfrm>
          <a:prstGeom prst="rect">
            <a:avLst/>
          </a:prstGeom>
        </p:spPr>
        <p:txBody>
          <a:bodyPr anchor="ctr"/>
          <a:lstStyle>
            <a:lvl1pPr>
              <a:defRPr sz="3600" b="1">
                <a:solidFill>
                  <a:schemeClr val="bg1"/>
                </a:solidFill>
                <a:latin typeface="+mn-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2793207" y="57150"/>
            <a:ext cx="6279356"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a:xfrm>
            <a:off x="7015163" y="64216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8F0EC-FC9C-4238-896F-44ACA83D8630}" type="slidenum">
              <a:rPr lang="en-US" smtClean="0"/>
              <a:pPr/>
              <a:t>‹#›</a:t>
            </a:fld>
            <a:endParaRPr lang="en-US"/>
          </a:p>
        </p:txBody>
      </p:sp>
    </p:spTree>
    <p:extLst>
      <p:ext uri="{BB962C8B-B14F-4D97-AF65-F5344CB8AC3E}">
        <p14:creationId xmlns:p14="http://schemas.microsoft.com/office/powerpoint/2010/main" val="34801608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8" name="Title 1"/>
          <p:cNvSpPr>
            <a:spLocks noGrp="1"/>
          </p:cNvSpPr>
          <p:nvPr>
            <p:ph type="title"/>
          </p:nvPr>
        </p:nvSpPr>
        <p:spPr>
          <a:xfrm>
            <a:off x="6443662" y="1"/>
            <a:ext cx="2571751" cy="6857999"/>
          </a:xfrm>
          <a:prstGeom prst="rect">
            <a:avLst/>
          </a:prstGeom>
        </p:spPr>
        <p:txBody>
          <a:bodyPr anchor="ctr"/>
          <a:lstStyle>
            <a:lvl1pPr>
              <a:defRPr sz="3600" b="1">
                <a:solidFill>
                  <a:schemeClr val="bg1"/>
                </a:solidFill>
                <a:latin typeface="+mn-lt"/>
              </a:defRPr>
            </a:lvl1pPr>
          </a:lstStyle>
          <a:p>
            <a:r>
              <a:rPr lang="en-US" dirty="0" smtClean="0"/>
              <a:t>Click to edit Master title style</a:t>
            </a:r>
            <a:endParaRPr lang="en-US" dirty="0"/>
          </a:p>
        </p:txBody>
      </p:sp>
      <p:sp>
        <p:nvSpPr>
          <p:cNvPr id="9" name="Text Placeholder 3"/>
          <p:cNvSpPr>
            <a:spLocks noGrp="1"/>
          </p:cNvSpPr>
          <p:nvPr>
            <p:ph type="body" sz="quarter" idx="11"/>
          </p:nvPr>
        </p:nvSpPr>
        <p:spPr>
          <a:xfrm>
            <a:off x="-7144" y="57150"/>
            <a:ext cx="6329363" cy="6743700"/>
          </a:xfrm>
          <a:prstGeom prst="rect">
            <a:avLst/>
          </a:prstGeom>
        </p:spPr>
        <p:txBody>
          <a:bodyPr anchor="ctr"/>
          <a:lstStyle>
            <a:lvl1pPr>
              <a:defRPr sz="4400"/>
            </a:lvl1pPr>
            <a:lvl2pPr>
              <a:defRPr sz="4000"/>
            </a:lvl2pPr>
            <a:lvl3pPr>
              <a:defRPr sz="36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4"/>
          </p:nvPr>
        </p:nvSpPr>
        <p:spPr>
          <a:xfrm>
            <a:off x="7015163" y="642166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08F0EC-FC9C-4238-896F-44ACA83D8630}" type="slidenum">
              <a:rPr lang="en-US" smtClean="0"/>
              <a:pPr/>
              <a:t>‹#›</a:t>
            </a:fld>
            <a:endParaRPr lang="en-US"/>
          </a:p>
        </p:txBody>
      </p:sp>
    </p:spTree>
    <p:extLst>
      <p:ext uri="{BB962C8B-B14F-4D97-AF65-F5344CB8AC3E}">
        <p14:creationId xmlns:p14="http://schemas.microsoft.com/office/powerpoint/2010/main" val="329643056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B402D9-2D21-40BC-81E9-8D668C7288CF}" type="datetime1">
              <a:rPr lang="en-US" smtClean="0"/>
              <a:t>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6A72F1-C897-1647-9CE8-BFFB19418015}"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720B9F0-E0B2-43DF-A8D0-4FA2EB223EF7}" type="datetime1">
              <a:rPr lang="en-US" smtClean="0"/>
              <a:t>1/15/2016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356A72F1-C897-1647-9CE8-BFFB19418015}"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0CB675-5109-4C90-A516-B951963D72FF}"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72F1-C897-1647-9CE8-BFFB194180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2425473-8537-4316-92F2-BF19392A405E}" type="datetime1">
              <a:rPr lang="en-US" smtClean="0"/>
              <a:t>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6A72F1-C897-1647-9CE8-BFFB194180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4B2DFDE-993D-4779-B063-F84387C50C9D}" type="datetime1">
              <a:rPr lang="en-US" smtClean="0"/>
              <a:t>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6A72F1-C897-1647-9CE8-BFFB19418015}"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3196BB36-7784-4629-9736-B5D89059260D}" type="datetime1">
              <a:rPr lang="en-US" smtClean="0"/>
              <a:t>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6A72F1-C897-1647-9CE8-BFFB1941801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EAB5C6-6A18-4DB8-B44A-87AAACE92058}"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2754ED01-E2A0-4C1E-8E21-014B9904157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A43313-9D98-4EF9-A259-3FDC0EBD83AF}" type="datetime1">
              <a:rPr lang="en-US" smtClean="0"/>
              <a:t>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6A72F1-C897-1647-9CE8-BFFB19418015}"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BAF2E6E1-39CE-41DE-A14D-9CF986886E2F}" type="datetime1">
              <a:rPr lang="en-US" smtClean="0"/>
              <a:t>1/15/2016</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356A72F1-C897-1647-9CE8-BFFB1941801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Measuring College and Career Readiness</a:t>
            </a:r>
            <a:endParaRPr lang="en-US" dirty="0"/>
          </a:p>
        </p:txBody>
      </p:sp>
      <p:sp>
        <p:nvSpPr>
          <p:cNvPr id="7" name="Title 6"/>
          <p:cNvSpPr>
            <a:spLocks noGrp="1"/>
          </p:cNvSpPr>
          <p:nvPr>
            <p:ph type="title"/>
          </p:nvPr>
        </p:nvSpPr>
        <p:spPr/>
        <p:txBody>
          <a:bodyPr>
            <a:normAutofit fontScale="90000"/>
          </a:bodyPr>
          <a:lstStyle/>
          <a:p>
            <a:pPr algn="l"/>
            <a:r>
              <a:rPr lang="en-US" sz="3100" dirty="0" smtClean="0">
                <a:solidFill>
                  <a:schemeClr val="bg1"/>
                </a:solidFill>
              </a:rPr>
              <a:t>PARCC Results: </a:t>
            </a:r>
            <a:br>
              <a:rPr lang="en-US" sz="3100" dirty="0" smtClean="0">
                <a:solidFill>
                  <a:schemeClr val="bg1"/>
                </a:solidFill>
              </a:rPr>
            </a:br>
            <a:r>
              <a:rPr lang="en-US" sz="3100" dirty="0" smtClean="0">
                <a:solidFill>
                  <a:schemeClr val="bg1"/>
                </a:solidFill>
              </a:rPr>
              <a:t>Year One</a:t>
            </a:r>
            <a:r>
              <a:rPr lang="en-US" dirty="0"/>
              <a:t/>
            </a:r>
            <a:br>
              <a:rPr lang="en-US" dirty="0"/>
            </a:br>
            <a:r>
              <a:rPr lang="en-US" dirty="0" smtClean="0"/>
              <a:t/>
            </a:r>
            <a:br>
              <a:rPr lang="en-US" dirty="0" smtClean="0"/>
            </a:br>
            <a:r>
              <a:rPr lang="en-US" sz="3600" dirty="0" smtClean="0"/>
              <a:t>Montgomery township </a:t>
            </a:r>
            <a:br>
              <a:rPr lang="en-US" sz="3600" dirty="0" smtClean="0"/>
            </a:br>
            <a:r>
              <a:rPr lang="en-US" sz="3600" dirty="0" smtClean="0"/>
              <a:t>school district</a:t>
            </a:r>
            <a:r>
              <a:rPr lang="en-US" sz="3100" dirty="0" smtClean="0"/>
              <a:t/>
            </a:r>
            <a:br>
              <a:rPr lang="en-US" sz="3100" dirty="0" smtClean="0"/>
            </a:br>
            <a:r>
              <a:rPr lang="en-US" sz="3100" dirty="0" smtClean="0"/>
              <a:t/>
            </a:r>
            <a:br>
              <a:rPr lang="en-US" sz="3100" dirty="0" smtClean="0"/>
            </a:br>
            <a:r>
              <a:rPr lang="en-US" sz="3100" dirty="0"/>
              <a:t/>
            </a:r>
            <a:br>
              <a:rPr lang="en-US" sz="3100" dirty="0"/>
            </a:br>
            <a:r>
              <a:rPr lang="en-US" sz="2700" dirty="0" smtClean="0"/>
              <a:t>Damian Pappa</a:t>
            </a:r>
            <a:r>
              <a:rPr lang="en-US" sz="3100" dirty="0" smtClean="0"/>
              <a:t/>
            </a:r>
            <a:br>
              <a:rPr lang="en-US" sz="3100" dirty="0" smtClean="0"/>
            </a:br>
            <a:r>
              <a:rPr lang="en-US" sz="2000" dirty="0" smtClean="0"/>
              <a:t>director of data assessment &amp; accountability</a:t>
            </a:r>
            <a:r>
              <a:rPr lang="en-US" sz="3100" dirty="0" smtClean="0"/>
              <a:t/>
            </a:r>
            <a:br>
              <a:rPr lang="en-US" sz="3100" dirty="0" smtClean="0"/>
            </a:br>
            <a:r>
              <a:rPr lang="en-US" sz="3100" dirty="0" smtClean="0"/>
              <a:t/>
            </a:r>
            <a:br>
              <a:rPr lang="en-US" sz="3100" dirty="0" smtClean="0"/>
            </a:br>
            <a:r>
              <a:rPr lang="en-US" sz="2200" dirty="0" smtClean="0"/>
              <a:t>January 19, 2016</a:t>
            </a:r>
            <a:endParaRPr lang="en-US" sz="2200" dirty="0">
              <a:solidFill>
                <a:schemeClr val="bg1"/>
              </a:solidFill>
            </a:endParaRPr>
          </a:p>
        </p:txBody>
      </p:sp>
      <p:sp>
        <p:nvSpPr>
          <p:cNvPr id="2" name="Slide Number Placeholder 1"/>
          <p:cNvSpPr>
            <a:spLocks noGrp="1"/>
          </p:cNvSpPr>
          <p:nvPr>
            <p:ph type="sldNum" sz="quarter" idx="11"/>
          </p:nvPr>
        </p:nvSpPr>
        <p:spPr/>
        <p:txBody>
          <a:bodyPr/>
          <a:lstStyle/>
          <a:p>
            <a:fld id="{2754ED01-E2A0-4C1E-8E21-014B99041579}" type="slidenum">
              <a:rPr lang="en-US" smtClean="0"/>
              <a:pPr/>
              <a:t>1</a:t>
            </a:fld>
            <a:endParaRPr lang="en-US"/>
          </a:p>
        </p:txBody>
      </p:sp>
    </p:spTree>
    <p:extLst>
      <p:ext uri="{BB962C8B-B14F-4D97-AF65-F5344CB8AC3E}">
        <p14:creationId xmlns:p14="http://schemas.microsoft.com/office/powerpoint/2010/main" val="2346866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Spring 2015 Administration</a:t>
            </a:r>
            <a:endParaRPr lang="en-US" b="1" dirty="0"/>
          </a:p>
        </p:txBody>
      </p:sp>
      <p:sp>
        <p:nvSpPr>
          <p:cNvPr id="3" name="Content Placeholder 2"/>
          <p:cNvSpPr>
            <a:spLocks noGrp="1"/>
          </p:cNvSpPr>
          <p:nvPr>
            <p:ph idx="1"/>
          </p:nvPr>
        </p:nvSpPr>
        <p:spPr/>
        <p:txBody>
          <a:bodyPr>
            <a:noAutofit/>
          </a:bodyPr>
          <a:lstStyle/>
          <a:p>
            <a:r>
              <a:rPr lang="en-US" sz="2600" dirty="0"/>
              <a:t>The </a:t>
            </a:r>
            <a:r>
              <a:rPr lang="en-US" sz="2600" dirty="0" smtClean="0"/>
              <a:t>2015 spring administration </a:t>
            </a:r>
            <a:r>
              <a:rPr lang="en-US" sz="2600" dirty="0"/>
              <a:t>of </a:t>
            </a:r>
            <a:r>
              <a:rPr lang="en-US" sz="2600" dirty="0" smtClean="0"/>
              <a:t>PARCC English Language Arts/Literacy and Mathematics assessments </a:t>
            </a:r>
            <a:r>
              <a:rPr lang="en-US" sz="2600" dirty="0"/>
              <a:t>included two test </a:t>
            </a:r>
            <a:r>
              <a:rPr lang="en-US" sz="2600" dirty="0" smtClean="0"/>
              <a:t>windows.</a:t>
            </a:r>
          </a:p>
          <a:p>
            <a:r>
              <a:rPr lang="en-US" sz="2600" dirty="0" smtClean="0"/>
              <a:t>The first window was for administration of the </a:t>
            </a:r>
            <a:r>
              <a:rPr lang="en-US" sz="2600" b="1" dirty="0"/>
              <a:t>Performance-Based Assessment (PBA</a:t>
            </a:r>
            <a:r>
              <a:rPr lang="en-US" sz="2600" b="1" dirty="0" smtClean="0"/>
              <a:t>). </a:t>
            </a:r>
          </a:p>
          <a:p>
            <a:r>
              <a:rPr lang="en-US" sz="2600" dirty="0" smtClean="0"/>
              <a:t>The second window was for the administration of the </a:t>
            </a:r>
            <a:r>
              <a:rPr lang="en-US" sz="2600" b="1" dirty="0"/>
              <a:t>End-of-Year (EOY) assessment. </a:t>
            </a:r>
            <a:endParaRPr lang="en-US" sz="2600" b="1" dirty="0" smtClean="0"/>
          </a:p>
          <a:p>
            <a:r>
              <a:rPr lang="en-US" sz="2600" dirty="0" smtClean="0"/>
              <a:t>A student must </a:t>
            </a:r>
            <a:r>
              <a:rPr lang="en-US" sz="2600" dirty="0"/>
              <a:t>have participated in both windows to receive a summative PARCC score.</a:t>
            </a:r>
          </a:p>
        </p:txBody>
      </p:sp>
      <p:sp>
        <p:nvSpPr>
          <p:cNvPr id="4" name="Slide Number Placeholder 3"/>
          <p:cNvSpPr>
            <a:spLocks noGrp="1"/>
          </p:cNvSpPr>
          <p:nvPr>
            <p:ph type="sldNum" sz="quarter" idx="12"/>
          </p:nvPr>
        </p:nvSpPr>
        <p:spPr/>
        <p:txBody>
          <a:bodyPr/>
          <a:lstStyle/>
          <a:p>
            <a:fld id="{356A72F1-C897-1647-9CE8-BFFB19418015}" type="slidenum">
              <a:rPr lang="en-US" smtClean="0"/>
              <a:pPr/>
              <a:t>10</a:t>
            </a:fld>
            <a:endParaRPr lang="en-US"/>
          </a:p>
        </p:txBody>
      </p:sp>
    </p:spTree>
    <p:extLst>
      <p:ext uri="{BB962C8B-B14F-4D97-AF65-F5344CB8AC3E}">
        <p14:creationId xmlns:p14="http://schemas.microsoft.com/office/powerpoint/2010/main" val="41245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smtClean="0"/>
              <a:t>Spring 2015 </a:t>
            </a:r>
            <a:br>
              <a:rPr lang="en-US" sz="2900" b="1" dirty="0" smtClean="0"/>
            </a:br>
            <a:r>
              <a:rPr lang="en-US" sz="2900" b="1" dirty="0" smtClean="0"/>
              <a:t>Performance Based Assessment (PBA)</a:t>
            </a:r>
            <a:endParaRPr lang="en-US" sz="2900" b="1" dirty="0"/>
          </a:p>
        </p:txBody>
      </p:sp>
      <p:sp>
        <p:nvSpPr>
          <p:cNvPr id="3" name="Content Placeholder 2"/>
          <p:cNvSpPr>
            <a:spLocks noGrp="1"/>
          </p:cNvSpPr>
          <p:nvPr>
            <p:ph idx="1"/>
          </p:nvPr>
        </p:nvSpPr>
        <p:spPr/>
        <p:txBody>
          <a:bodyPr>
            <a:noAutofit/>
          </a:bodyPr>
          <a:lstStyle/>
          <a:p>
            <a:r>
              <a:rPr lang="en-US" sz="2600" dirty="0"/>
              <a:t>The PBA administration occurred after approximately 75 percent of instructional time was complete.</a:t>
            </a:r>
          </a:p>
          <a:p>
            <a:r>
              <a:rPr lang="en-US" sz="2600" dirty="0"/>
              <a:t>The ELA/L PBA focused on writing effectively when analyzing text. </a:t>
            </a:r>
            <a:endParaRPr lang="en-US" sz="2600" dirty="0" smtClean="0"/>
          </a:p>
          <a:p>
            <a:r>
              <a:rPr lang="en-US" sz="2600" dirty="0" smtClean="0"/>
              <a:t>The </a:t>
            </a:r>
            <a:r>
              <a:rPr lang="en-US" sz="2600" dirty="0"/>
              <a:t>mathematics PBA focused </a:t>
            </a:r>
            <a:r>
              <a:rPr lang="en-US" sz="2600" dirty="0" smtClean="0"/>
              <a:t>on applying </a:t>
            </a:r>
            <a:r>
              <a:rPr lang="en-US" sz="2600" dirty="0"/>
              <a:t>skills and concepts and solving multi-step problems that </a:t>
            </a:r>
            <a:r>
              <a:rPr lang="en-US" sz="2600" dirty="0" smtClean="0"/>
              <a:t>required </a:t>
            </a:r>
            <a:r>
              <a:rPr lang="en-US" sz="2600" dirty="0"/>
              <a:t>abstract reasoning, </a:t>
            </a:r>
            <a:r>
              <a:rPr lang="en-US" sz="2600" dirty="0" smtClean="0"/>
              <a:t>precision, perseverance</a:t>
            </a:r>
            <a:r>
              <a:rPr lang="en-US" sz="2600" dirty="0"/>
              <a:t>, and strategic use of tools.</a:t>
            </a:r>
          </a:p>
        </p:txBody>
      </p:sp>
      <p:sp>
        <p:nvSpPr>
          <p:cNvPr id="4" name="Slide Number Placeholder 3"/>
          <p:cNvSpPr>
            <a:spLocks noGrp="1"/>
          </p:cNvSpPr>
          <p:nvPr>
            <p:ph type="sldNum" sz="quarter" idx="12"/>
          </p:nvPr>
        </p:nvSpPr>
        <p:spPr/>
        <p:txBody>
          <a:bodyPr/>
          <a:lstStyle/>
          <a:p>
            <a:fld id="{356A72F1-C897-1647-9CE8-BFFB19418015}" type="slidenum">
              <a:rPr lang="en-US" smtClean="0"/>
              <a:pPr/>
              <a:t>11</a:t>
            </a:fld>
            <a:endParaRPr lang="en-US"/>
          </a:p>
        </p:txBody>
      </p:sp>
    </p:spTree>
    <p:extLst>
      <p:ext uri="{BB962C8B-B14F-4D97-AF65-F5344CB8AC3E}">
        <p14:creationId xmlns:p14="http://schemas.microsoft.com/office/powerpoint/2010/main" val="1967768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Spring 2015 </a:t>
            </a:r>
            <a:br>
              <a:rPr lang="en-US" b="1" dirty="0" smtClean="0"/>
            </a:br>
            <a:r>
              <a:rPr lang="en-US" b="1" dirty="0" smtClean="0"/>
              <a:t>PARCC End Of Year (EOY)</a:t>
            </a:r>
            <a:endParaRPr lang="en-US" b="1" dirty="0"/>
          </a:p>
        </p:txBody>
      </p:sp>
      <p:sp>
        <p:nvSpPr>
          <p:cNvPr id="3" name="Content Placeholder 2"/>
          <p:cNvSpPr>
            <a:spLocks noGrp="1"/>
          </p:cNvSpPr>
          <p:nvPr>
            <p:ph idx="1"/>
          </p:nvPr>
        </p:nvSpPr>
        <p:spPr/>
        <p:txBody>
          <a:bodyPr>
            <a:normAutofit/>
          </a:bodyPr>
          <a:lstStyle/>
          <a:p>
            <a:r>
              <a:rPr lang="en-US" sz="2800" dirty="0"/>
              <a:t>The EOY administration occurred after approximately 90 percent of instructional time was complete</a:t>
            </a:r>
            <a:r>
              <a:rPr lang="en-US" sz="2800" dirty="0" smtClean="0"/>
              <a:t>.</a:t>
            </a:r>
          </a:p>
          <a:p>
            <a:endParaRPr lang="en-US" sz="2800" dirty="0"/>
          </a:p>
          <a:p>
            <a:r>
              <a:rPr lang="en-US" sz="2800" dirty="0"/>
              <a:t>For the EOY, students demonstrated their acquired skills and knowledge by responding to </a:t>
            </a:r>
            <a:r>
              <a:rPr lang="en-US" sz="2800" dirty="0" smtClean="0"/>
              <a:t>machine-scored item </a:t>
            </a:r>
            <a:r>
              <a:rPr lang="en-US" sz="2800" dirty="0"/>
              <a:t>types.</a:t>
            </a:r>
          </a:p>
        </p:txBody>
      </p:sp>
      <p:sp>
        <p:nvSpPr>
          <p:cNvPr id="4" name="Slide Number Placeholder 3"/>
          <p:cNvSpPr>
            <a:spLocks noGrp="1"/>
          </p:cNvSpPr>
          <p:nvPr>
            <p:ph type="sldNum" sz="quarter" idx="12"/>
          </p:nvPr>
        </p:nvSpPr>
        <p:spPr/>
        <p:txBody>
          <a:bodyPr/>
          <a:lstStyle/>
          <a:p>
            <a:fld id="{356A72F1-C897-1647-9CE8-BFFB19418015}" type="slidenum">
              <a:rPr lang="en-US" smtClean="0"/>
              <a:pPr/>
              <a:t>12</a:t>
            </a:fld>
            <a:endParaRPr lang="en-US"/>
          </a:p>
        </p:txBody>
      </p:sp>
    </p:spTree>
    <p:extLst>
      <p:ext uri="{BB962C8B-B14F-4D97-AF65-F5344CB8AC3E}">
        <p14:creationId xmlns:p14="http://schemas.microsoft.com/office/powerpoint/2010/main" val="2684131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71578406"/>
              </p:ext>
            </p:extLst>
          </p:nvPr>
        </p:nvGraphicFramePr>
        <p:xfrm>
          <a:off x="474272" y="2327562"/>
          <a:ext cx="8287988" cy="2975547"/>
        </p:xfrm>
        <a:graphic>
          <a:graphicData uri="http://schemas.openxmlformats.org/drawingml/2006/table">
            <a:tbl>
              <a:tblPr firstRow="1" bandRow="1">
                <a:tableStyleId>{5C22544A-7EE6-4342-B048-85BDC9FD1C3A}</a:tableStyleId>
              </a:tblPr>
              <a:tblGrid>
                <a:gridCol w="4143994"/>
                <a:gridCol w="4143994"/>
              </a:tblGrid>
              <a:tr h="717529">
                <a:tc>
                  <a:txBody>
                    <a:bodyPr/>
                    <a:lstStyle/>
                    <a:p>
                      <a:pPr algn="ctr"/>
                      <a:r>
                        <a:rPr lang="en-US" sz="3200" dirty="0" smtClean="0"/>
                        <a:t>Reading</a:t>
                      </a:r>
                      <a:endParaRPr lang="en-US" sz="3200" dirty="0"/>
                    </a:p>
                  </a:txBody>
                  <a:tcPr/>
                </a:tc>
                <a:tc>
                  <a:txBody>
                    <a:bodyPr/>
                    <a:lstStyle/>
                    <a:p>
                      <a:pPr algn="ctr"/>
                      <a:r>
                        <a:rPr lang="en-US" sz="3200" dirty="0" smtClean="0"/>
                        <a:t>Writing</a:t>
                      </a:r>
                      <a:endParaRPr lang="en-US" sz="3200" dirty="0"/>
                    </a:p>
                  </a:txBody>
                  <a:tcPr/>
                </a:tc>
              </a:tr>
              <a:tr h="717529">
                <a:tc>
                  <a:txBody>
                    <a:bodyPr/>
                    <a:lstStyle/>
                    <a:p>
                      <a:r>
                        <a:rPr lang="en-US" sz="2400" dirty="0" smtClean="0"/>
                        <a:t>Literary Text</a:t>
                      </a:r>
                      <a:endParaRPr lang="en-US" sz="2400" dirty="0"/>
                    </a:p>
                  </a:txBody>
                  <a:tcPr/>
                </a:tc>
                <a:tc>
                  <a:txBody>
                    <a:bodyPr/>
                    <a:lstStyle/>
                    <a:p>
                      <a:r>
                        <a:rPr lang="en-US" sz="2400" dirty="0" smtClean="0"/>
                        <a:t>Writing Expressions</a:t>
                      </a:r>
                      <a:endParaRPr lang="en-US" sz="2400" dirty="0"/>
                    </a:p>
                  </a:txBody>
                  <a:tcPr/>
                </a:tc>
              </a:tr>
              <a:tr h="717529">
                <a:tc>
                  <a:txBody>
                    <a:bodyPr/>
                    <a:lstStyle/>
                    <a:p>
                      <a:r>
                        <a:rPr lang="en-US" sz="2400" dirty="0" smtClean="0"/>
                        <a:t>Informational Text</a:t>
                      </a:r>
                      <a:endParaRPr lang="en-US" sz="2400" dirty="0"/>
                    </a:p>
                  </a:txBody>
                  <a:tcPr/>
                </a:tc>
                <a:tc>
                  <a:txBody>
                    <a:bodyPr/>
                    <a:lstStyle/>
                    <a:p>
                      <a:r>
                        <a:rPr lang="en-US" sz="2400" dirty="0" smtClean="0"/>
                        <a:t>Knowledge</a:t>
                      </a:r>
                      <a:r>
                        <a:rPr lang="en-US" sz="2400" baseline="0" dirty="0" smtClean="0"/>
                        <a:t> and use of Language Conventions</a:t>
                      </a:r>
                      <a:endParaRPr lang="en-US" sz="2400" dirty="0"/>
                    </a:p>
                  </a:txBody>
                  <a:tcPr/>
                </a:tc>
              </a:tr>
              <a:tr h="717529">
                <a:tc>
                  <a:txBody>
                    <a:bodyPr/>
                    <a:lstStyle/>
                    <a:p>
                      <a:r>
                        <a:rPr lang="en-US" sz="2400" dirty="0" smtClean="0"/>
                        <a:t>Vocabulary</a:t>
                      </a:r>
                      <a:endParaRPr lang="en-US" sz="2400" dirty="0"/>
                    </a:p>
                  </a:txBody>
                  <a:tcPr/>
                </a:tc>
                <a:tc>
                  <a:txBody>
                    <a:bodyPr/>
                    <a:lstStyle/>
                    <a:p>
                      <a:endParaRPr lang="en-US" sz="2400" dirty="0"/>
                    </a:p>
                  </a:txBody>
                  <a:tcPr/>
                </a:tc>
              </a:tr>
            </a:tbl>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13</a:t>
            </a:fld>
            <a:endParaRPr lang="en-US"/>
          </a:p>
        </p:txBody>
      </p:sp>
      <p:sp>
        <p:nvSpPr>
          <p:cNvPr id="4" name="Title 3"/>
          <p:cNvSpPr>
            <a:spLocks noGrp="1"/>
          </p:cNvSpPr>
          <p:nvPr>
            <p:ph type="title"/>
          </p:nvPr>
        </p:nvSpPr>
        <p:spPr/>
        <p:txBody>
          <a:bodyPr/>
          <a:lstStyle/>
          <a:p>
            <a:r>
              <a:rPr lang="en-US" dirty="0" smtClean="0"/>
              <a:t>English language arts &amp; literacy Assessment</a:t>
            </a:r>
            <a:endParaRPr lang="en-US" dirty="0"/>
          </a:p>
        </p:txBody>
      </p:sp>
    </p:spTree>
    <p:extLst>
      <p:ext uri="{BB962C8B-B14F-4D97-AF65-F5344CB8AC3E}">
        <p14:creationId xmlns:p14="http://schemas.microsoft.com/office/powerpoint/2010/main" val="1056845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76139624"/>
              </p:ext>
            </p:extLst>
          </p:nvPr>
        </p:nvGraphicFramePr>
        <p:xfrm>
          <a:off x="354860" y="2360529"/>
          <a:ext cx="8407400" cy="2817112"/>
        </p:xfrm>
        <a:graphic>
          <a:graphicData uri="http://schemas.openxmlformats.org/drawingml/2006/table">
            <a:tbl>
              <a:tblPr firstRow="1" bandRow="1">
                <a:tableStyleId>{5C22544A-7EE6-4342-B048-85BDC9FD1C3A}</a:tableStyleId>
              </a:tblPr>
              <a:tblGrid>
                <a:gridCol w="4203700"/>
                <a:gridCol w="4203700"/>
              </a:tblGrid>
              <a:tr h="1408556">
                <a:tc>
                  <a:txBody>
                    <a:bodyPr/>
                    <a:lstStyle/>
                    <a:p>
                      <a:r>
                        <a:rPr lang="en-US" sz="2800" dirty="0" smtClean="0"/>
                        <a:t>Major Content</a:t>
                      </a:r>
                      <a:endParaRPr lang="en-US" sz="2800" dirty="0"/>
                    </a:p>
                  </a:txBody>
                  <a:tcPr/>
                </a:tc>
                <a:tc>
                  <a:txBody>
                    <a:bodyPr/>
                    <a:lstStyle/>
                    <a:p>
                      <a:r>
                        <a:rPr lang="en-US" sz="2800" dirty="0" smtClean="0"/>
                        <a:t>Expressing Mathematical Reasoning</a:t>
                      </a:r>
                      <a:endParaRPr lang="en-US" sz="2800" dirty="0"/>
                    </a:p>
                  </a:txBody>
                  <a:tcPr/>
                </a:tc>
              </a:tr>
              <a:tr h="1408556">
                <a:tc>
                  <a:txBody>
                    <a:bodyPr/>
                    <a:lstStyle/>
                    <a:p>
                      <a:r>
                        <a:rPr lang="en-US" sz="2800" dirty="0" smtClean="0"/>
                        <a:t>Additional</a:t>
                      </a:r>
                      <a:r>
                        <a:rPr lang="en-US" sz="2800" baseline="0" dirty="0" smtClean="0"/>
                        <a:t> &amp; Supporting Content</a:t>
                      </a:r>
                      <a:endParaRPr lang="en-US" sz="2800" dirty="0"/>
                    </a:p>
                  </a:txBody>
                  <a:tcPr/>
                </a:tc>
                <a:tc>
                  <a:txBody>
                    <a:bodyPr/>
                    <a:lstStyle/>
                    <a:p>
                      <a:r>
                        <a:rPr lang="en-US" sz="2800" dirty="0" smtClean="0"/>
                        <a:t>Modeling &amp; Application</a:t>
                      </a:r>
                      <a:endParaRPr lang="en-US" sz="2800" dirty="0"/>
                    </a:p>
                  </a:txBody>
                  <a:tcPr/>
                </a:tc>
              </a:tr>
            </a:tbl>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14</a:t>
            </a:fld>
            <a:endParaRPr lang="en-US"/>
          </a:p>
        </p:txBody>
      </p:sp>
      <p:sp>
        <p:nvSpPr>
          <p:cNvPr id="4" name="Title 3"/>
          <p:cNvSpPr>
            <a:spLocks noGrp="1"/>
          </p:cNvSpPr>
          <p:nvPr>
            <p:ph type="title"/>
          </p:nvPr>
        </p:nvSpPr>
        <p:spPr/>
        <p:txBody>
          <a:bodyPr/>
          <a:lstStyle/>
          <a:p>
            <a:r>
              <a:rPr lang="en-US" dirty="0" smtClean="0"/>
              <a:t>Mathematics assessment</a:t>
            </a:r>
            <a:endParaRPr lang="en-US" dirty="0"/>
          </a:p>
        </p:txBody>
      </p:sp>
    </p:spTree>
    <p:extLst>
      <p:ext uri="{BB962C8B-B14F-4D97-AF65-F5344CB8AC3E}">
        <p14:creationId xmlns:p14="http://schemas.microsoft.com/office/powerpoint/2010/main" val="407345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 </a:t>
            </a:r>
            <a:r>
              <a:rPr lang="en-US" sz="2400" dirty="0" smtClean="0"/>
              <a:t>Level 1: Not yet meeting grade-level expectations</a:t>
            </a:r>
          </a:p>
          <a:p>
            <a:pPr>
              <a:buNone/>
            </a:pPr>
            <a:endParaRPr lang="en-US" sz="2400" dirty="0" smtClean="0"/>
          </a:p>
          <a:p>
            <a:r>
              <a:rPr lang="en-US" sz="2400" dirty="0" smtClean="0"/>
              <a:t>Level 2: Partially meeting grade-level expectations</a:t>
            </a:r>
          </a:p>
          <a:p>
            <a:pPr>
              <a:buNone/>
            </a:pPr>
            <a:endParaRPr lang="en-US" sz="2400" dirty="0" smtClean="0"/>
          </a:p>
          <a:p>
            <a:r>
              <a:rPr lang="en-US" sz="2400" dirty="0" smtClean="0"/>
              <a:t>Level 3: Approaching grade-level expectations</a:t>
            </a:r>
          </a:p>
          <a:p>
            <a:pPr>
              <a:buNone/>
            </a:pPr>
            <a:endParaRPr lang="en-US" sz="2400" dirty="0" smtClean="0"/>
          </a:p>
          <a:p>
            <a:r>
              <a:rPr lang="en-US" sz="2400" dirty="0" smtClean="0"/>
              <a:t>Level 4: Meeting grade-level expectations</a:t>
            </a:r>
          </a:p>
          <a:p>
            <a:endParaRPr lang="en-US" sz="2400" dirty="0" smtClean="0"/>
          </a:p>
          <a:p>
            <a:r>
              <a:rPr lang="en-US" sz="2400" dirty="0" smtClean="0"/>
              <a:t>Level 5: Exceeding grade-level expectations</a:t>
            </a:r>
            <a:endParaRPr lang="en-US" sz="2400" dirty="0"/>
          </a:p>
        </p:txBody>
      </p:sp>
      <p:sp>
        <p:nvSpPr>
          <p:cNvPr id="4" name="Title 3"/>
          <p:cNvSpPr>
            <a:spLocks noGrp="1"/>
          </p:cNvSpPr>
          <p:nvPr>
            <p:ph type="title"/>
          </p:nvPr>
        </p:nvSpPr>
        <p:spPr/>
        <p:txBody>
          <a:bodyPr/>
          <a:lstStyle/>
          <a:p>
            <a:r>
              <a:rPr lang="en-US" dirty="0" smtClean="0"/>
              <a:t>PARCC Performance levels</a:t>
            </a:r>
            <a:endParaRPr lang="en-US" dirty="0"/>
          </a:p>
        </p:txBody>
      </p:sp>
      <p:sp>
        <p:nvSpPr>
          <p:cNvPr id="2" name="Slide Number Placeholder 1"/>
          <p:cNvSpPr>
            <a:spLocks noGrp="1"/>
          </p:cNvSpPr>
          <p:nvPr>
            <p:ph type="sldNum" sz="quarter" idx="12"/>
          </p:nvPr>
        </p:nvSpPr>
        <p:spPr/>
        <p:txBody>
          <a:bodyPr/>
          <a:lstStyle/>
          <a:p>
            <a:fld id="{356A72F1-C897-1647-9CE8-BFFB1941801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614276915"/>
              </p:ext>
            </p:extLst>
          </p:nvPr>
        </p:nvGraphicFramePr>
        <p:xfrm>
          <a:off x="381000" y="1719263"/>
          <a:ext cx="8407399" cy="4069080"/>
        </p:xfrm>
        <a:graphic>
          <a:graphicData uri="http://schemas.openxmlformats.org/drawingml/2006/table">
            <a:tbl>
              <a:tblPr firstRow="1" lastCol="1" bandRow="1">
                <a:tableStyleId>{5C22544A-7EE6-4342-B048-85BDC9FD1C3A}</a:tableStyleId>
              </a:tblPr>
              <a:tblGrid>
                <a:gridCol w="1282358"/>
                <a:gridCol w="1119756"/>
                <a:gridCol w="1201057"/>
                <a:gridCol w="1327845"/>
                <a:gridCol w="1305647"/>
                <a:gridCol w="1234104"/>
                <a:gridCol w="936632"/>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Expectations</a:t>
                      </a:r>
                      <a:r>
                        <a:rPr lang="en-US" sz="1400" dirty="0" smtClean="0"/>
                        <a:t> (Level 5)</a:t>
                      </a:r>
                      <a:endParaRPr lang="en-US" sz="1400" dirty="0"/>
                    </a:p>
                  </a:txBody>
                  <a:tcPr marL="131024" marR="131024"/>
                </a:tc>
                <a:tc>
                  <a:txBody>
                    <a:bodyPr/>
                    <a:lstStyle/>
                    <a:p>
                      <a:pPr algn="ctr"/>
                      <a:r>
                        <a:rPr lang="en-US" sz="1400" dirty="0" smtClean="0"/>
                        <a:t>%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23%</a:t>
                      </a:r>
                      <a:endParaRPr lang="en-US" sz="1500" b="1" dirty="0"/>
                    </a:p>
                  </a:txBody>
                  <a:tcPr marL="131024" marR="131024"/>
                </a:tc>
                <a:tc>
                  <a:txBody>
                    <a:bodyPr/>
                    <a:lstStyle/>
                    <a:p>
                      <a:pPr algn="ctr"/>
                      <a:r>
                        <a:rPr lang="en-US" sz="1500" b="1" dirty="0" smtClean="0"/>
                        <a:t>34%</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pPr algn="ctr"/>
                      <a:r>
                        <a:rPr lang="en-US" sz="1500" b="1" dirty="0" smtClean="0"/>
                        <a:t>38%</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29%</a:t>
                      </a:r>
                      <a:endParaRPr lang="en-US" sz="1500" b="1" dirty="0"/>
                    </a:p>
                  </a:txBody>
                  <a:tcPr marL="131024" marR="131024"/>
                </a:tc>
                <a:tc>
                  <a:txBody>
                    <a:bodyPr/>
                    <a:lstStyle/>
                    <a:p>
                      <a:pPr algn="ctr"/>
                      <a:r>
                        <a:rPr lang="en-US" sz="1500" b="1" dirty="0" smtClean="0"/>
                        <a:t>34%</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42%</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29%</a:t>
                      </a:r>
                      <a:endParaRPr lang="en-US" sz="1500" b="1" dirty="0"/>
                    </a:p>
                  </a:txBody>
                  <a:tcPr marL="131024" marR="131024"/>
                </a:tc>
                <a:tc>
                  <a:txBody>
                    <a:bodyPr/>
                    <a:lstStyle/>
                    <a:p>
                      <a:pPr algn="ctr"/>
                      <a:r>
                        <a:rPr lang="en-US" sz="1500" b="1" dirty="0" smtClean="0"/>
                        <a:t>37%</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40%</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31%</a:t>
                      </a:r>
                      <a:endParaRPr lang="en-US" sz="1500" b="1" dirty="0"/>
                    </a:p>
                  </a:txBody>
                  <a:tcPr marL="131024" marR="131024"/>
                </a:tc>
                <a:tc>
                  <a:txBody>
                    <a:bodyPr/>
                    <a:lstStyle/>
                    <a:p>
                      <a:pPr algn="ctr"/>
                      <a:r>
                        <a:rPr lang="en-US" sz="1500" b="1" dirty="0" smtClean="0"/>
                        <a:t>34%</a:t>
                      </a:r>
                      <a:endParaRPr lang="en-US" sz="1500" b="1" dirty="0"/>
                    </a:p>
                  </a:txBody>
                  <a:tcPr marL="131024" marR="131024"/>
                </a:tc>
                <a:tc>
                  <a:txBody>
                    <a:bodyPr/>
                    <a:lstStyle/>
                    <a:p>
                      <a:pPr algn="ctr"/>
                      <a:r>
                        <a:rPr lang="en-US" sz="1500" b="1" dirty="0" smtClean="0"/>
                        <a:t>5%</a:t>
                      </a:r>
                      <a:endParaRPr lang="en-US" sz="1500" b="1" dirty="0"/>
                    </a:p>
                  </a:txBody>
                  <a:tcPr marL="131024" marR="131024"/>
                </a:tc>
                <a:tc>
                  <a:txBody>
                    <a:bodyPr/>
                    <a:lstStyle/>
                    <a:p>
                      <a:pPr algn="ctr"/>
                      <a:r>
                        <a:rPr lang="en-US" sz="1500" b="1" dirty="0" smtClean="0"/>
                        <a:t>39%</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14%</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31%</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42%</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14%</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35%</a:t>
                      </a:r>
                      <a:endParaRPr lang="en-US" sz="1500" b="1" dirty="0"/>
                    </a:p>
                  </a:txBody>
                  <a:tcPr marL="131024" marR="131024"/>
                </a:tc>
                <a:tc>
                  <a:txBody>
                    <a:bodyPr/>
                    <a:lstStyle/>
                    <a:p>
                      <a:pPr algn="ctr"/>
                      <a:r>
                        <a:rPr lang="en-US" sz="1500" b="1" dirty="0" smtClean="0"/>
                        <a:t>7%</a:t>
                      </a:r>
                      <a:endParaRPr lang="en-US" sz="1500" b="1" dirty="0"/>
                    </a:p>
                  </a:txBody>
                  <a:tcPr marL="131024" marR="131024"/>
                </a:tc>
                <a:tc>
                  <a:txBody>
                    <a:bodyPr/>
                    <a:lstStyle/>
                    <a:p>
                      <a:pPr algn="ctr"/>
                      <a:r>
                        <a:rPr lang="en-US" sz="1500" b="1" dirty="0" smtClean="0"/>
                        <a:t>42%</a:t>
                      </a:r>
                      <a:endParaRPr lang="en-US" sz="1500" b="1" dirty="0"/>
                    </a:p>
                  </a:txBody>
                  <a:tcPr marL="131024" marR="131024"/>
                </a:tc>
              </a:tr>
              <a:tr h="370840">
                <a:tc>
                  <a:txBody>
                    <a:bodyPr/>
                    <a:lstStyle/>
                    <a:p>
                      <a:r>
                        <a:rPr lang="en-US" sz="1500" b="1" dirty="0" smtClean="0"/>
                        <a:t>Grade 9</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40%</a:t>
                      </a:r>
                      <a:endParaRPr lang="en-US" sz="1500" b="1" dirty="0"/>
                    </a:p>
                  </a:txBody>
                  <a:tcPr marL="131024" marR="131024"/>
                </a:tc>
              </a:tr>
              <a:tr h="370840">
                <a:tc>
                  <a:txBody>
                    <a:bodyPr/>
                    <a:lstStyle/>
                    <a:p>
                      <a:r>
                        <a:rPr lang="en-US" sz="1500" b="1" dirty="0" smtClean="0"/>
                        <a:t>Grade 10</a:t>
                      </a:r>
                      <a:endParaRPr lang="en-US" sz="1500" b="1" dirty="0"/>
                    </a:p>
                  </a:txBody>
                  <a:tcPr marL="131024" marR="131024"/>
                </a:tc>
                <a:tc>
                  <a:txBody>
                    <a:bodyPr/>
                    <a:lstStyle/>
                    <a:p>
                      <a:pPr algn="ctr"/>
                      <a:r>
                        <a:rPr lang="en-US" sz="1500" b="1" dirty="0" smtClean="0"/>
                        <a:t>23%</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21%</a:t>
                      </a:r>
                      <a:endParaRPr lang="en-US" sz="1500" b="1" dirty="0"/>
                    </a:p>
                  </a:txBody>
                  <a:tcPr marL="131024" marR="131024"/>
                </a:tc>
                <a:tc>
                  <a:txBody>
                    <a:bodyPr/>
                    <a:lstStyle/>
                    <a:p>
                      <a:pPr algn="ctr"/>
                      <a:r>
                        <a:rPr lang="en-US" sz="1500" b="1" dirty="0" smtClean="0"/>
                        <a:t>27%</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37%</a:t>
                      </a:r>
                      <a:endParaRPr lang="en-US" sz="1500" b="1" dirty="0"/>
                    </a:p>
                  </a:txBody>
                  <a:tcPr marL="131024" marR="131024"/>
                </a:tc>
              </a:tr>
              <a:tr h="370840">
                <a:tc>
                  <a:txBody>
                    <a:bodyPr/>
                    <a:lstStyle/>
                    <a:p>
                      <a:r>
                        <a:rPr lang="en-US" sz="1500" b="1" dirty="0" smtClean="0"/>
                        <a:t>Grade 11</a:t>
                      </a:r>
                      <a:endParaRPr lang="en-US" sz="1500" b="1" dirty="0"/>
                    </a:p>
                  </a:txBody>
                  <a:tcPr marL="131024" marR="131024"/>
                </a:tc>
                <a:tc>
                  <a:txBody>
                    <a:bodyPr/>
                    <a:lstStyle/>
                    <a:p>
                      <a:pPr algn="ctr"/>
                      <a:r>
                        <a:rPr lang="en-US" sz="1500" b="1" dirty="0" smtClean="0"/>
                        <a:t>17%</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24%</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39%</a:t>
                      </a:r>
                      <a:endParaRPr lang="en-US" sz="1500" b="1" dirty="0"/>
                    </a:p>
                  </a:txBody>
                  <a:tcPr marL="131024" marR="131024"/>
                </a:tc>
              </a:tr>
            </a:tbl>
          </a:graphicData>
        </a:graphic>
      </p:graphicFrame>
      <p:sp>
        <p:nvSpPr>
          <p:cNvPr id="4" name="Title 3"/>
          <p:cNvSpPr>
            <a:spLocks noGrp="1"/>
          </p:cNvSpPr>
          <p:nvPr>
            <p:ph type="title"/>
          </p:nvPr>
        </p:nvSpPr>
        <p:spPr>
          <a:xfrm>
            <a:off x="259453" y="355847"/>
            <a:ext cx="8630215" cy="1054394"/>
          </a:xfrm>
        </p:spPr>
        <p:txBody>
          <a:bodyPr/>
          <a:lstStyle/>
          <a:p>
            <a:r>
              <a:rPr lang="en-US" sz="2600" dirty="0" smtClean="0"/>
              <a:t>2015 PARCC Consortium </a:t>
            </a:r>
            <a:br>
              <a:rPr lang="en-US" sz="2600" dirty="0" smtClean="0"/>
            </a:br>
            <a:r>
              <a:rPr lang="en-US" sz="2600" dirty="0" smtClean="0"/>
              <a:t>grade-level Outcomes</a:t>
            </a:r>
            <a:br>
              <a:rPr lang="en-US" sz="2600" dirty="0" smtClean="0"/>
            </a:br>
            <a:r>
              <a:rPr lang="en-US" sz="2600" dirty="0" smtClean="0"/>
              <a:t>English language arts/literacy</a:t>
            </a:r>
            <a:endParaRPr lang="en-US" sz="2600" dirty="0"/>
          </a:p>
        </p:txBody>
      </p:sp>
      <p:sp>
        <p:nvSpPr>
          <p:cNvPr id="2" name="TextBox 1"/>
          <p:cNvSpPr txBox="1"/>
          <p:nvPr/>
        </p:nvSpPr>
        <p:spPr>
          <a:xfrm>
            <a:off x="381000" y="5994349"/>
            <a:ext cx="8407399" cy="230832"/>
          </a:xfrm>
          <a:prstGeom prst="rect">
            <a:avLst/>
          </a:prstGeom>
          <a:noFill/>
        </p:spPr>
        <p:txBody>
          <a:bodyPr wrap="square" rtlCol="0">
            <a:spAutoFit/>
          </a:bodyPr>
          <a:lstStyle/>
          <a:p>
            <a:r>
              <a:rPr lang="en-US" sz="900" dirty="0" smtClean="0"/>
              <a:t>Note: Numbers may not sum to 100% due to rounding.</a:t>
            </a:r>
            <a:endParaRPr lang="en-US" sz="900" dirty="0"/>
          </a:p>
        </p:txBody>
      </p:sp>
      <p:sp>
        <p:nvSpPr>
          <p:cNvPr id="3" name="Slide Number Placeholder 2"/>
          <p:cNvSpPr>
            <a:spLocks noGrp="1"/>
          </p:cNvSpPr>
          <p:nvPr>
            <p:ph type="sldNum" sz="quarter" idx="12"/>
          </p:nvPr>
        </p:nvSpPr>
        <p:spPr/>
        <p:txBody>
          <a:bodyPr/>
          <a:lstStyle/>
          <a:p>
            <a:fld id="{356A72F1-C897-1647-9CE8-BFFB19418015}" type="slidenum">
              <a:rPr lang="en-US" smtClean="0"/>
              <a:pPr/>
              <a:t>16</a:t>
            </a:fld>
            <a:endParaRPr lang="en-US"/>
          </a:p>
        </p:txBody>
      </p:sp>
    </p:spTree>
    <p:extLst>
      <p:ext uri="{BB962C8B-B14F-4D97-AF65-F5344CB8AC3E}">
        <p14:creationId xmlns:p14="http://schemas.microsoft.com/office/powerpoint/2010/main" val="58460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257334673"/>
              </p:ext>
            </p:extLst>
          </p:nvPr>
        </p:nvGraphicFramePr>
        <p:xfrm>
          <a:off x="381000" y="1719263"/>
          <a:ext cx="8407399" cy="4069080"/>
        </p:xfrm>
        <a:graphic>
          <a:graphicData uri="http://schemas.openxmlformats.org/drawingml/2006/table">
            <a:tbl>
              <a:tblPr firstRow="1" lastCol="1" bandRow="1">
                <a:tableStyleId>{5C22544A-7EE6-4342-B048-85BDC9FD1C3A}</a:tableStyleId>
              </a:tblPr>
              <a:tblGrid>
                <a:gridCol w="1282358"/>
                <a:gridCol w="1119756"/>
                <a:gridCol w="1201057"/>
                <a:gridCol w="1327845"/>
                <a:gridCol w="1305647"/>
                <a:gridCol w="1234104"/>
                <a:gridCol w="936632"/>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Expectations</a:t>
                      </a:r>
                      <a:r>
                        <a:rPr lang="en-US" sz="1400" dirty="0" smtClean="0"/>
                        <a:t> (Level 5)</a:t>
                      </a:r>
                      <a:endParaRPr lang="en-US" sz="1400" dirty="0"/>
                    </a:p>
                  </a:txBody>
                  <a:tcPr marL="131024" marR="131024"/>
                </a:tc>
                <a:tc>
                  <a:txBody>
                    <a:bodyPr/>
                    <a:lstStyle/>
                    <a:p>
                      <a:pPr algn="ctr"/>
                      <a:r>
                        <a:rPr lang="en-US" sz="1400" dirty="0" smtClean="0"/>
                        <a:t>%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24%</a:t>
                      </a:r>
                      <a:endParaRPr lang="en-US" sz="1500" b="1" dirty="0"/>
                    </a:p>
                  </a:txBody>
                  <a:tcPr marL="131024" marR="131024"/>
                </a:tc>
                <a:tc>
                  <a:txBody>
                    <a:bodyPr/>
                    <a:lstStyle/>
                    <a:p>
                      <a:pPr algn="ctr"/>
                      <a:r>
                        <a:rPr lang="en-US" sz="1500" b="1" dirty="0" smtClean="0"/>
                        <a:t>39%</a:t>
                      </a:r>
                      <a:endParaRPr lang="en-US" sz="1500" b="1" dirty="0"/>
                    </a:p>
                  </a:txBody>
                  <a:tcPr marL="131024" marR="131024"/>
                </a:tc>
                <a:tc>
                  <a:txBody>
                    <a:bodyPr/>
                    <a:lstStyle/>
                    <a:p>
                      <a:pPr algn="ctr"/>
                      <a:r>
                        <a:rPr lang="en-US" sz="1500" b="1" dirty="0" smtClean="0"/>
                        <a:t>5%</a:t>
                      </a:r>
                      <a:endParaRPr lang="en-US" sz="1500" b="1" dirty="0"/>
                    </a:p>
                  </a:txBody>
                  <a:tcPr marL="131024" marR="131024"/>
                </a:tc>
                <a:tc>
                  <a:txBody>
                    <a:bodyPr/>
                    <a:lstStyle/>
                    <a:p>
                      <a:pPr algn="ctr"/>
                      <a:r>
                        <a:rPr lang="en-US" sz="1500" b="1" dirty="0" smtClean="0"/>
                        <a:t>44%</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27%</a:t>
                      </a:r>
                      <a:endParaRPr lang="en-US" sz="1500" b="1" dirty="0"/>
                    </a:p>
                  </a:txBody>
                  <a:tcPr marL="131024" marR="131024"/>
                </a:tc>
                <a:tc>
                  <a:txBody>
                    <a:bodyPr/>
                    <a:lstStyle/>
                    <a:p>
                      <a:pPr algn="ctr"/>
                      <a:r>
                        <a:rPr lang="en-US" sz="1500" b="1" dirty="0" smtClean="0"/>
                        <a:t>39%</a:t>
                      </a:r>
                      <a:endParaRPr lang="en-US" sz="1500" b="1" dirty="0"/>
                    </a:p>
                  </a:txBody>
                  <a:tcPr marL="131024" marR="131024"/>
                </a:tc>
                <a:tc>
                  <a:txBody>
                    <a:bodyPr/>
                    <a:lstStyle/>
                    <a:p>
                      <a:pPr algn="ctr"/>
                      <a:r>
                        <a:rPr lang="en-US" sz="1500" b="1" dirty="0" smtClean="0"/>
                        <a:t>12%</a:t>
                      </a:r>
                      <a:endParaRPr lang="en-US" sz="1500" b="1" dirty="0"/>
                    </a:p>
                  </a:txBody>
                  <a:tcPr marL="131024" marR="131024"/>
                </a:tc>
                <a:tc>
                  <a:txBody>
                    <a:bodyPr/>
                    <a:lstStyle/>
                    <a:p>
                      <a:pPr algn="ctr"/>
                      <a:r>
                        <a:rPr lang="en-US" sz="1500" b="1" dirty="0" smtClean="0"/>
                        <a:t>51%</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7%</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45%</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16%</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40%</a:t>
                      </a:r>
                      <a:endParaRPr lang="en-US" sz="1500" b="1" dirty="0"/>
                    </a:p>
                  </a:txBody>
                  <a:tcPr marL="131024" marR="131024"/>
                </a:tc>
                <a:tc>
                  <a:txBody>
                    <a:bodyPr/>
                    <a:lstStyle/>
                    <a:p>
                      <a:pPr algn="ctr"/>
                      <a:r>
                        <a:rPr lang="en-US" sz="1500" b="1" dirty="0" smtClean="0"/>
                        <a:t>9%</a:t>
                      </a:r>
                      <a:endParaRPr lang="en-US" sz="1500" b="1" dirty="0"/>
                    </a:p>
                  </a:txBody>
                  <a:tcPr marL="131024" marR="131024"/>
                </a:tc>
                <a:tc>
                  <a:txBody>
                    <a:bodyPr/>
                    <a:lstStyle/>
                    <a:p>
                      <a:pPr algn="ctr"/>
                      <a:r>
                        <a:rPr lang="en-US" sz="1500" b="1" dirty="0" smtClean="0"/>
                        <a:t>49%</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23%</a:t>
                      </a:r>
                      <a:endParaRPr lang="en-US" sz="1500" b="1" dirty="0"/>
                    </a:p>
                  </a:txBody>
                  <a:tcPr marL="131024" marR="131024"/>
                </a:tc>
                <a:tc>
                  <a:txBody>
                    <a:bodyPr/>
                    <a:lstStyle/>
                    <a:p>
                      <a:pPr algn="ctr"/>
                      <a:r>
                        <a:rPr lang="en-US" sz="1500" b="1" dirty="0" smtClean="0"/>
                        <a:t>34%</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12%</a:t>
                      </a:r>
                      <a:endParaRPr lang="en-US" sz="1500" b="1" dirty="0"/>
                    </a:p>
                  </a:txBody>
                  <a:tcPr marL="131024" marR="131024"/>
                </a:tc>
                <a:tc>
                  <a:txBody>
                    <a:bodyPr/>
                    <a:lstStyle/>
                    <a:p>
                      <a:pPr algn="ctr"/>
                      <a:r>
                        <a:rPr lang="en-US" sz="1500" b="1" dirty="0" smtClean="0"/>
                        <a:t>15%</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39%</a:t>
                      </a:r>
                      <a:endParaRPr lang="en-US" sz="1500" b="1" dirty="0"/>
                    </a:p>
                  </a:txBody>
                  <a:tcPr marL="131024" marR="131024"/>
                </a:tc>
                <a:tc>
                  <a:txBody>
                    <a:bodyPr/>
                    <a:lstStyle/>
                    <a:p>
                      <a:pPr algn="ctr"/>
                      <a:r>
                        <a:rPr lang="en-US" sz="1500" b="1" dirty="0" smtClean="0"/>
                        <a:t>13%</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9</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24%</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40%</a:t>
                      </a:r>
                      <a:endParaRPr lang="en-US" sz="1500" b="1" dirty="0"/>
                    </a:p>
                  </a:txBody>
                  <a:tcPr marL="131024" marR="131024"/>
                </a:tc>
              </a:tr>
              <a:tr h="370840">
                <a:tc>
                  <a:txBody>
                    <a:bodyPr/>
                    <a:lstStyle/>
                    <a:p>
                      <a:r>
                        <a:rPr lang="en-US" sz="1500" b="1" dirty="0" smtClean="0"/>
                        <a:t>Grade 10</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18%</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37%</a:t>
                      </a:r>
                      <a:endParaRPr lang="en-US" sz="1500" b="1" dirty="0"/>
                    </a:p>
                  </a:txBody>
                  <a:tcPr marL="131024" marR="131024"/>
                </a:tc>
              </a:tr>
              <a:tr h="370840">
                <a:tc>
                  <a:txBody>
                    <a:bodyPr/>
                    <a:lstStyle/>
                    <a:p>
                      <a:r>
                        <a:rPr lang="en-US" sz="1500" b="1" dirty="0" smtClean="0"/>
                        <a:t>Grade 11</a:t>
                      </a:r>
                      <a:endParaRPr lang="en-US" sz="1500" b="1" dirty="0"/>
                    </a:p>
                  </a:txBody>
                  <a:tcPr marL="131024" marR="131024"/>
                </a:tc>
                <a:tc>
                  <a:txBody>
                    <a:bodyPr/>
                    <a:lstStyle/>
                    <a:p>
                      <a:pPr algn="ctr"/>
                      <a:r>
                        <a:rPr lang="en-US" sz="1500" b="1" dirty="0" smtClean="0"/>
                        <a:t>17%</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24%</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41%</a:t>
                      </a:r>
                      <a:endParaRPr lang="en-US" sz="1500" b="1" dirty="0"/>
                    </a:p>
                  </a:txBody>
                  <a:tcPr marL="131024" marR="131024"/>
                </a:tc>
              </a:tr>
            </a:tbl>
          </a:graphicData>
        </a:graphic>
      </p:graphicFrame>
      <p:sp>
        <p:nvSpPr>
          <p:cNvPr id="4" name="Title 3"/>
          <p:cNvSpPr>
            <a:spLocks noGrp="1"/>
          </p:cNvSpPr>
          <p:nvPr>
            <p:ph type="title"/>
          </p:nvPr>
        </p:nvSpPr>
        <p:spPr>
          <a:xfrm>
            <a:off x="259453" y="355847"/>
            <a:ext cx="8630215" cy="1054394"/>
          </a:xfrm>
        </p:spPr>
        <p:txBody>
          <a:bodyPr/>
          <a:lstStyle/>
          <a:p>
            <a:r>
              <a:rPr lang="en-US" sz="2600" dirty="0"/>
              <a:t>2015 New </a:t>
            </a:r>
            <a:r>
              <a:rPr lang="en-US" sz="2600" dirty="0" smtClean="0"/>
              <a:t>Jersey</a:t>
            </a:r>
            <a:br>
              <a:rPr lang="en-US" sz="2600" dirty="0" smtClean="0"/>
            </a:br>
            <a:r>
              <a:rPr lang="en-US" sz="2600" dirty="0" smtClean="0"/>
              <a:t>PARCC grade-level Outcomes</a:t>
            </a:r>
            <a:br>
              <a:rPr lang="en-US" sz="2600" dirty="0" smtClean="0"/>
            </a:br>
            <a:r>
              <a:rPr lang="en-US" sz="2600" dirty="0" smtClean="0"/>
              <a:t>English language arts/literacy</a:t>
            </a:r>
            <a:endParaRPr lang="en-US" sz="2600" dirty="0"/>
          </a:p>
        </p:txBody>
      </p:sp>
      <p:sp>
        <p:nvSpPr>
          <p:cNvPr id="2" name="TextBox 1"/>
          <p:cNvSpPr txBox="1"/>
          <p:nvPr/>
        </p:nvSpPr>
        <p:spPr>
          <a:xfrm>
            <a:off x="381000" y="5994349"/>
            <a:ext cx="8407399" cy="230832"/>
          </a:xfrm>
          <a:prstGeom prst="rect">
            <a:avLst/>
          </a:prstGeom>
          <a:noFill/>
        </p:spPr>
        <p:txBody>
          <a:bodyPr wrap="square" rtlCol="0">
            <a:spAutoFit/>
          </a:bodyPr>
          <a:lstStyle/>
          <a:p>
            <a:r>
              <a:rPr lang="en-US" sz="900" dirty="0" smtClean="0"/>
              <a:t>Note: Numbers may not sum to 100% due to rounding.</a:t>
            </a:r>
            <a:endParaRPr lang="en-US" sz="900" dirty="0"/>
          </a:p>
        </p:txBody>
      </p:sp>
      <p:sp>
        <p:nvSpPr>
          <p:cNvPr id="3" name="Slide Number Placeholder 2"/>
          <p:cNvSpPr>
            <a:spLocks noGrp="1"/>
          </p:cNvSpPr>
          <p:nvPr>
            <p:ph type="sldNum" sz="quarter" idx="12"/>
          </p:nvPr>
        </p:nvSpPr>
        <p:spPr/>
        <p:txBody>
          <a:bodyPr/>
          <a:lstStyle/>
          <a:p>
            <a:fld id="{356A72F1-C897-1647-9CE8-BFFB19418015}" type="slidenum">
              <a:rPr lang="en-US" smtClean="0"/>
              <a:pPr/>
              <a:t>17</a:t>
            </a:fld>
            <a:endParaRPr lang="en-US"/>
          </a:p>
        </p:txBody>
      </p:sp>
    </p:spTree>
    <p:extLst>
      <p:ext uri="{BB962C8B-B14F-4D97-AF65-F5344CB8AC3E}">
        <p14:creationId xmlns:p14="http://schemas.microsoft.com/office/powerpoint/2010/main" val="1249005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48448267"/>
              </p:ext>
            </p:extLst>
          </p:nvPr>
        </p:nvGraphicFramePr>
        <p:xfrm>
          <a:off x="381000" y="1719263"/>
          <a:ext cx="8228610" cy="4282440"/>
        </p:xfrm>
        <a:graphic>
          <a:graphicData uri="http://schemas.openxmlformats.org/drawingml/2006/table">
            <a:tbl>
              <a:tblPr firstRow="1" lastCol="1" bandRow="1">
                <a:tableStyleId>{5C22544A-7EE6-4342-B048-85BDC9FD1C3A}</a:tableStyleId>
              </a:tblPr>
              <a:tblGrid>
                <a:gridCol w="1030343"/>
                <a:gridCol w="939971"/>
                <a:gridCol w="926276"/>
                <a:gridCol w="1377537"/>
                <a:gridCol w="1270660"/>
                <a:gridCol w="1199408"/>
                <a:gridCol w="807522"/>
                <a:gridCol w="676893"/>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a:t>
                      </a:r>
                      <a:r>
                        <a:rPr lang="en-US" sz="1400" dirty="0" smtClean="0"/>
                        <a:t> (Level 5)</a:t>
                      </a:r>
                      <a:endParaRPr lang="en-US" sz="1400" dirty="0"/>
                    </a:p>
                  </a:txBody>
                  <a:tcPr marL="131024" marR="131024"/>
                </a:tc>
                <a:tc>
                  <a:txBody>
                    <a:bodyPr/>
                    <a:lstStyle/>
                    <a:p>
                      <a:pPr algn="ctr"/>
                      <a:r>
                        <a:rPr lang="en-US" sz="1400" dirty="0" smtClean="0"/>
                        <a:t>District % &gt;=</a:t>
                      </a:r>
                      <a:r>
                        <a:rPr lang="en-US" sz="1400" baseline="0" dirty="0" smtClean="0"/>
                        <a:t> Level 4</a:t>
                      </a:r>
                      <a:endParaRPr lang="en-US" sz="1400" dirty="0"/>
                    </a:p>
                  </a:txBody>
                  <a:tcPr marL="131024" marR="131024"/>
                </a:tc>
                <a:tc>
                  <a:txBody>
                    <a:bodyPr/>
                    <a:lstStyle/>
                    <a:p>
                      <a:pPr algn="ctr"/>
                      <a:r>
                        <a:rPr lang="en-US" sz="1400" dirty="0" smtClean="0"/>
                        <a:t>NJ %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r>
                        <a:rPr lang="en-US" sz="1500" b="1" dirty="0" smtClean="0"/>
                        <a:t>14%</a:t>
                      </a:r>
                      <a:endParaRPr lang="en-US" sz="1500" b="1" dirty="0"/>
                    </a:p>
                  </a:txBody>
                  <a:tcPr marL="131024" marR="131024"/>
                </a:tc>
                <a:tc>
                  <a:txBody>
                    <a:bodyPr/>
                    <a:lstStyle/>
                    <a:p>
                      <a:r>
                        <a:rPr lang="en-US" sz="1500" b="1" dirty="0" smtClean="0"/>
                        <a:t>19%</a:t>
                      </a:r>
                      <a:endParaRPr lang="en-US" sz="1500" b="1" dirty="0"/>
                    </a:p>
                  </a:txBody>
                  <a:tcPr marL="131024" marR="131024"/>
                </a:tc>
                <a:tc>
                  <a:txBody>
                    <a:bodyPr/>
                    <a:lstStyle/>
                    <a:p>
                      <a:r>
                        <a:rPr lang="en-US" sz="1500" b="1" dirty="0" smtClean="0"/>
                        <a:t>56%</a:t>
                      </a:r>
                      <a:endParaRPr lang="en-US" sz="1500" b="1" dirty="0"/>
                    </a:p>
                  </a:txBody>
                  <a:tcPr marL="131024" marR="131024"/>
                </a:tc>
                <a:tc>
                  <a:txBody>
                    <a:bodyPr/>
                    <a:lstStyle/>
                    <a:p>
                      <a:r>
                        <a:rPr lang="en-US" sz="1500" b="1" dirty="0" smtClean="0"/>
                        <a:t>6%</a:t>
                      </a:r>
                      <a:endParaRPr lang="en-US" sz="1500" b="1" dirty="0"/>
                    </a:p>
                  </a:txBody>
                  <a:tcPr marL="131024" marR="131024"/>
                </a:tc>
                <a:tc>
                  <a:txBody>
                    <a:bodyPr/>
                    <a:lstStyle/>
                    <a:p>
                      <a:pPr algn="ctr"/>
                      <a:r>
                        <a:rPr lang="en-US" sz="1500" b="1" dirty="0" smtClean="0"/>
                        <a:t>62%</a:t>
                      </a:r>
                      <a:endParaRPr lang="en-US" sz="1500" b="1" dirty="0"/>
                    </a:p>
                  </a:txBody>
                  <a:tcPr marL="131024" marR="131024"/>
                </a:tc>
                <a:tc>
                  <a:txBody>
                    <a:bodyPr/>
                    <a:lstStyle/>
                    <a:p>
                      <a:pPr algn="ctr"/>
                      <a:r>
                        <a:rPr lang="en-US" sz="1500" b="1" dirty="0" smtClean="0"/>
                        <a:t>44%</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r>
                        <a:rPr lang="en-US" sz="1500" b="1" dirty="0" smtClean="0"/>
                        <a:t>6%</a:t>
                      </a:r>
                      <a:endParaRPr lang="en-US" sz="1500" b="1" dirty="0"/>
                    </a:p>
                  </a:txBody>
                  <a:tcPr marL="131024" marR="131024"/>
                </a:tc>
                <a:tc>
                  <a:txBody>
                    <a:bodyPr/>
                    <a:lstStyle/>
                    <a:p>
                      <a:r>
                        <a:rPr lang="en-US" sz="1500" b="1" dirty="0" smtClean="0"/>
                        <a:t>15%</a:t>
                      </a:r>
                      <a:endParaRPr lang="en-US" sz="1500" b="1" dirty="0"/>
                    </a:p>
                  </a:txBody>
                  <a:tcPr marL="131024" marR="131024"/>
                </a:tc>
                <a:tc>
                  <a:txBody>
                    <a:bodyPr/>
                    <a:lstStyle/>
                    <a:p>
                      <a:r>
                        <a:rPr lang="en-US" sz="1500" b="1" dirty="0" smtClean="0"/>
                        <a:t>47%</a:t>
                      </a:r>
                      <a:endParaRPr lang="en-US" sz="1500" b="1" dirty="0"/>
                    </a:p>
                  </a:txBody>
                  <a:tcPr marL="131024" marR="131024"/>
                </a:tc>
                <a:tc>
                  <a:txBody>
                    <a:bodyPr/>
                    <a:lstStyle/>
                    <a:p>
                      <a:r>
                        <a:rPr lang="en-US" sz="1500" b="1" dirty="0" smtClean="0"/>
                        <a:t>30%</a:t>
                      </a:r>
                      <a:endParaRPr lang="en-US" sz="1500" b="1" dirty="0"/>
                    </a:p>
                  </a:txBody>
                  <a:tcPr marL="131024" marR="131024"/>
                </a:tc>
                <a:tc>
                  <a:txBody>
                    <a:bodyPr/>
                    <a:lstStyle/>
                    <a:p>
                      <a:pPr algn="ctr"/>
                      <a:r>
                        <a:rPr lang="en-US" sz="1500" b="1" dirty="0" smtClean="0"/>
                        <a:t>77%</a:t>
                      </a:r>
                      <a:endParaRPr lang="en-US" sz="1500" b="1" dirty="0"/>
                    </a:p>
                  </a:txBody>
                  <a:tcPr marL="131024" marR="131024"/>
                </a:tc>
                <a:tc>
                  <a:txBody>
                    <a:bodyPr/>
                    <a:lstStyle/>
                    <a:p>
                      <a:pPr algn="ctr"/>
                      <a:r>
                        <a:rPr lang="en-US" sz="1500" b="1" dirty="0" smtClean="0"/>
                        <a:t>51%</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1%</a:t>
                      </a:r>
                      <a:endParaRPr lang="en-US" sz="1500" b="1" dirty="0"/>
                    </a:p>
                  </a:txBody>
                  <a:tcPr marL="131024" marR="131024"/>
                </a:tc>
                <a:tc>
                  <a:txBody>
                    <a:bodyPr/>
                    <a:lstStyle/>
                    <a:p>
                      <a:r>
                        <a:rPr lang="en-US" sz="1500" b="1" dirty="0" smtClean="0"/>
                        <a:t>5%</a:t>
                      </a:r>
                      <a:endParaRPr lang="en-US" sz="1500" b="1" dirty="0"/>
                    </a:p>
                  </a:txBody>
                  <a:tcPr marL="131024" marR="131024"/>
                </a:tc>
                <a:tc>
                  <a:txBody>
                    <a:bodyPr/>
                    <a:lstStyle/>
                    <a:p>
                      <a:r>
                        <a:rPr lang="en-US" sz="1500" b="1" dirty="0" smtClean="0"/>
                        <a:t>14%</a:t>
                      </a:r>
                      <a:endParaRPr lang="en-US" sz="1500" b="1" dirty="0"/>
                    </a:p>
                  </a:txBody>
                  <a:tcPr marL="131024" marR="131024"/>
                </a:tc>
                <a:tc>
                  <a:txBody>
                    <a:bodyPr/>
                    <a:lstStyle/>
                    <a:p>
                      <a:r>
                        <a:rPr lang="en-US" sz="1500" b="1" dirty="0" smtClean="0"/>
                        <a:t>57%</a:t>
                      </a:r>
                      <a:endParaRPr lang="en-US" sz="1500" b="1" dirty="0"/>
                    </a:p>
                  </a:txBody>
                  <a:tcPr marL="131024" marR="131024"/>
                </a:tc>
                <a:tc>
                  <a:txBody>
                    <a:bodyPr/>
                    <a:lstStyle/>
                    <a:p>
                      <a:r>
                        <a:rPr lang="en-US" sz="1500" b="1" dirty="0" smtClean="0"/>
                        <a:t>22%</a:t>
                      </a:r>
                      <a:endParaRPr lang="en-US" sz="1500" b="1" dirty="0"/>
                    </a:p>
                  </a:txBody>
                  <a:tcPr marL="131024" marR="131024"/>
                </a:tc>
                <a:tc>
                  <a:txBody>
                    <a:bodyPr/>
                    <a:lstStyle/>
                    <a:p>
                      <a:pPr algn="ctr"/>
                      <a:r>
                        <a:rPr lang="en-US" sz="1500" b="1" dirty="0" smtClean="0"/>
                        <a:t>79%</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5%</a:t>
                      </a:r>
                      <a:endParaRPr lang="en-US" sz="1500" b="1" dirty="0"/>
                    </a:p>
                  </a:txBody>
                  <a:tcPr marL="131024" marR="131024"/>
                </a:tc>
                <a:tc>
                  <a:txBody>
                    <a:bodyPr/>
                    <a:lstStyle/>
                    <a:p>
                      <a:r>
                        <a:rPr lang="en-US" sz="1500" b="1" dirty="0" smtClean="0"/>
                        <a:t>16%</a:t>
                      </a:r>
                      <a:endParaRPr lang="en-US" sz="1500" b="1" dirty="0"/>
                    </a:p>
                  </a:txBody>
                  <a:tcPr marL="131024" marR="131024"/>
                </a:tc>
                <a:tc>
                  <a:txBody>
                    <a:bodyPr/>
                    <a:lstStyle/>
                    <a:p>
                      <a:r>
                        <a:rPr lang="en-US" sz="1500" b="1" dirty="0" smtClean="0"/>
                        <a:t>48%</a:t>
                      </a:r>
                      <a:endParaRPr lang="en-US" sz="1500" b="1" dirty="0"/>
                    </a:p>
                  </a:txBody>
                  <a:tcPr marL="131024" marR="131024"/>
                </a:tc>
                <a:tc>
                  <a:txBody>
                    <a:bodyPr/>
                    <a:lstStyle/>
                    <a:p>
                      <a:r>
                        <a:rPr lang="en-US" sz="1500" b="1" dirty="0" smtClean="0"/>
                        <a:t>29%</a:t>
                      </a:r>
                      <a:endParaRPr lang="en-US" sz="1500" b="1" dirty="0"/>
                    </a:p>
                  </a:txBody>
                  <a:tcPr marL="131024" marR="131024"/>
                </a:tc>
                <a:tc>
                  <a:txBody>
                    <a:bodyPr/>
                    <a:lstStyle/>
                    <a:p>
                      <a:pPr algn="ctr"/>
                      <a:r>
                        <a:rPr lang="en-US" sz="1500" b="1" dirty="0" smtClean="0"/>
                        <a:t>77%</a:t>
                      </a:r>
                      <a:endParaRPr lang="en-US" sz="1500" b="1" dirty="0"/>
                    </a:p>
                  </a:txBody>
                  <a:tcPr marL="131024" marR="131024"/>
                </a:tc>
                <a:tc>
                  <a:txBody>
                    <a:bodyPr/>
                    <a:lstStyle/>
                    <a:p>
                      <a:pPr algn="ctr"/>
                      <a:r>
                        <a:rPr lang="en-US" sz="1500" b="1" dirty="0" smtClean="0"/>
                        <a:t>49%</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6%</a:t>
                      </a:r>
                      <a:endParaRPr lang="en-US" sz="1500" b="1" dirty="0"/>
                    </a:p>
                  </a:txBody>
                  <a:tcPr marL="131024" marR="131024"/>
                </a:tc>
                <a:tc>
                  <a:txBody>
                    <a:bodyPr/>
                    <a:lstStyle/>
                    <a:p>
                      <a:r>
                        <a:rPr lang="en-US" sz="1500" b="1" dirty="0" smtClean="0"/>
                        <a:t>15%</a:t>
                      </a:r>
                      <a:endParaRPr lang="en-US" sz="1500" b="1" dirty="0"/>
                    </a:p>
                  </a:txBody>
                  <a:tcPr marL="131024" marR="131024"/>
                </a:tc>
                <a:tc>
                  <a:txBody>
                    <a:bodyPr/>
                    <a:lstStyle/>
                    <a:p>
                      <a:r>
                        <a:rPr lang="en-US" sz="1500" b="1" dirty="0" smtClean="0"/>
                        <a:t>45%</a:t>
                      </a:r>
                      <a:endParaRPr lang="en-US" sz="1500" b="1" dirty="0"/>
                    </a:p>
                  </a:txBody>
                  <a:tcPr marL="131024" marR="131024"/>
                </a:tc>
                <a:tc>
                  <a:txBody>
                    <a:bodyPr/>
                    <a:lstStyle/>
                    <a:p>
                      <a:r>
                        <a:rPr lang="en-US" sz="1500" b="1" dirty="0" smtClean="0"/>
                        <a:t>33%</a:t>
                      </a:r>
                      <a:endParaRPr lang="en-US" sz="1500" b="1" dirty="0"/>
                    </a:p>
                  </a:txBody>
                  <a:tcPr marL="131024" marR="131024"/>
                </a:tc>
                <a:tc>
                  <a:txBody>
                    <a:bodyPr/>
                    <a:lstStyle/>
                    <a:p>
                      <a:pPr algn="ctr"/>
                      <a:r>
                        <a:rPr lang="en-US" sz="1500" b="1" dirty="0" smtClean="0"/>
                        <a:t>78%</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5%</a:t>
                      </a:r>
                      <a:endParaRPr lang="en-US" sz="1500" b="1" dirty="0"/>
                    </a:p>
                  </a:txBody>
                  <a:tcPr marL="131024" marR="131024"/>
                </a:tc>
                <a:tc>
                  <a:txBody>
                    <a:bodyPr/>
                    <a:lstStyle/>
                    <a:p>
                      <a:r>
                        <a:rPr lang="en-US" sz="1500" b="1" dirty="0" smtClean="0"/>
                        <a:t>13%</a:t>
                      </a:r>
                      <a:endParaRPr lang="en-US" sz="1500" b="1" dirty="0"/>
                    </a:p>
                  </a:txBody>
                  <a:tcPr marL="131024" marR="131024"/>
                </a:tc>
                <a:tc>
                  <a:txBody>
                    <a:bodyPr/>
                    <a:lstStyle/>
                    <a:p>
                      <a:r>
                        <a:rPr lang="en-US" sz="1500" b="1" dirty="0" smtClean="0"/>
                        <a:t>48%</a:t>
                      </a:r>
                      <a:endParaRPr lang="en-US" sz="1500" b="1" dirty="0"/>
                    </a:p>
                  </a:txBody>
                  <a:tcPr marL="131024" marR="131024"/>
                </a:tc>
                <a:tc>
                  <a:txBody>
                    <a:bodyPr/>
                    <a:lstStyle/>
                    <a:p>
                      <a:r>
                        <a:rPr lang="en-US" sz="1500" b="1" dirty="0" smtClean="0"/>
                        <a:t>31%</a:t>
                      </a:r>
                      <a:endParaRPr lang="en-US" sz="1500" b="1" dirty="0"/>
                    </a:p>
                  </a:txBody>
                  <a:tcPr marL="131024" marR="131024"/>
                </a:tc>
                <a:tc>
                  <a:txBody>
                    <a:bodyPr/>
                    <a:lstStyle/>
                    <a:p>
                      <a:pPr algn="ctr"/>
                      <a:r>
                        <a:rPr lang="en-US" sz="1500" b="1" dirty="0" smtClean="0"/>
                        <a:t>79%</a:t>
                      </a:r>
                      <a:endParaRPr lang="en-US" sz="1500" b="1" dirty="0"/>
                    </a:p>
                  </a:txBody>
                  <a:tcPr marL="131024" marR="131024"/>
                </a:tc>
                <a:tc>
                  <a:txBody>
                    <a:bodyPr/>
                    <a:lstStyle/>
                    <a:p>
                      <a:pPr algn="ctr"/>
                      <a:r>
                        <a:rPr lang="en-US" sz="1500" b="1" dirty="0" smtClean="0"/>
                        <a:t>52%</a:t>
                      </a:r>
                      <a:endParaRPr lang="en-US" sz="1500" b="1" dirty="0"/>
                    </a:p>
                  </a:txBody>
                  <a:tcPr marL="131024" marR="131024"/>
                </a:tc>
              </a:tr>
              <a:tr h="370840">
                <a:tc>
                  <a:txBody>
                    <a:bodyPr/>
                    <a:lstStyle/>
                    <a:p>
                      <a:r>
                        <a:rPr lang="en-US" sz="1500" b="1" dirty="0" smtClean="0"/>
                        <a:t>Grade 9</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r>
                        <a:rPr lang="en-US" sz="1500" b="1" dirty="0" smtClean="0"/>
                        <a:t>7%</a:t>
                      </a:r>
                      <a:endParaRPr lang="en-US" sz="1500" b="1" dirty="0"/>
                    </a:p>
                  </a:txBody>
                  <a:tcPr marL="131024" marR="131024"/>
                </a:tc>
                <a:tc>
                  <a:txBody>
                    <a:bodyPr/>
                    <a:lstStyle/>
                    <a:p>
                      <a:r>
                        <a:rPr lang="en-US" sz="1500" b="1" dirty="0" smtClean="0"/>
                        <a:t>19%</a:t>
                      </a:r>
                      <a:endParaRPr lang="en-US" sz="1500" b="1" dirty="0"/>
                    </a:p>
                  </a:txBody>
                  <a:tcPr marL="131024" marR="131024"/>
                </a:tc>
                <a:tc>
                  <a:txBody>
                    <a:bodyPr/>
                    <a:lstStyle/>
                    <a:p>
                      <a:r>
                        <a:rPr lang="en-US" sz="1500" b="1" dirty="0" smtClean="0"/>
                        <a:t>46%</a:t>
                      </a:r>
                      <a:endParaRPr lang="en-US" sz="1500" b="1" dirty="0"/>
                    </a:p>
                  </a:txBody>
                  <a:tcPr marL="131024" marR="131024"/>
                </a:tc>
                <a:tc>
                  <a:txBody>
                    <a:bodyPr/>
                    <a:lstStyle/>
                    <a:p>
                      <a:r>
                        <a:rPr lang="en-US" sz="1500" b="1" dirty="0" smtClean="0"/>
                        <a:t>23%</a:t>
                      </a:r>
                      <a:endParaRPr lang="en-US" sz="1500" b="1" dirty="0"/>
                    </a:p>
                  </a:txBody>
                  <a:tcPr marL="131024" marR="131024"/>
                </a:tc>
                <a:tc>
                  <a:txBody>
                    <a:bodyPr/>
                    <a:lstStyle/>
                    <a:p>
                      <a:pPr algn="ctr"/>
                      <a:r>
                        <a:rPr lang="en-US" sz="1500" b="1" dirty="0" smtClean="0"/>
                        <a:t>69%</a:t>
                      </a:r>
                      <a:endParaRPr lang="en-US" sz="1500" b="1" dirty="0"/>
                    </a:p>
                  </a:txBody>
                  <a:tcPr marL="131024" marR="131024"/>
                </a:tc>
                <a:tc>
                  <a:txBody>
                    <a:bodyPr/>
                    <a:lstStyle/>
                    <a:p>
                      <a:pPr algn="ctr"/>
                      <a:r>
                        <a:rPr lang="en-US" sz="1500" b="1" dirty="0" smtClean="0"/>
                        <a:t>40%</a:t>
                      </a:r>
                      <a:endParaRPr lang="en-US" sz="1500" b="1" dirty="0"/>
                    </a:p>
                  </a:txBody>
                  <a:tcPr marL="131024" marR="131024"/>
                </a:tc>
              </a:tr>
              <a:tr h="370840">
                <a:tc>
                  <a:txBody>
                    <a:bodyPr/>
                    <a:lstStyle/>
                    <a:p>
                      <a:r>
                        <a:rPr lang="en-US" sz="1500" b="1" dirty="0" smtClean="0"/>
                        <a:t>Grade 10</a:t>
                      </a:r>
                      <a:endParaRPr lang="en-US" sz="1500" b="1" dirty="0"/>
                    </a:p>
                  </a:txBody>
                  <a:tcPr marL="131024" marR="131024"/>
                </a:tc>
                <a:tc>
                  <a:txBody>
                    <a:bodyPr/>
                    <a:lstStyle/>
                    <a:p>
                      <a:pPr algn="ctr"/>
                      <a:r>
                        <a:rPr lang="en-US" sz="1500" b="1" dirty="0" smtClean="0"/>
                        <a:t>7%</a:t>
                      </a:r>
                      <a:endParaRPr lang="en-US" sz="1500" b="1" dirty="0"/>
                    </a:p>
                  </a:txBody>
                  <a:tcPr marL="131024" marR="131024"/>
                </a:tc>
                <a:tc>
                  <a:txBody>
                    <a:bodyPr/>
                    <a:lstStyle/>
                    <a:p>
                      <a:r>
                        <a:rPr lang="en-US" sz="1500" b="1" dirty="0" smtClean="0"/>
                        <a:t>12%</a:t>
                      </a:r>
                      <a:endParaRPr lang="en-US" sz="1500" b="1" dirty="0"/>
                    </a:p>
                  </a:txBody>
                  <a:tcPr marL="131024" marR="131024"/>
                </a:tc>
                <a:tc>
                  <a:txBody>
                    <a:bodyPr/>
                    <a:lstStyle/>
                    <a:p>
                      <a:r>
                        <a:rPr lang="en-US" sz="1500" b="1" dirty="0" smtClean="0"/>
                        <a:t>20%</a:t>
                      </a:r>
                      <a:endParaRPr lang="en-US" sz="1500" b="1" dirty="0"/>
                    </a:p>
                  </a:txBody>
                  <a:tcPr marL="131024" marR="131024"/>
                </a:tc>
                <a:tc>
                  <a:txBody>
                    <a:bodyPr/>
                    <a:lstStyle/>
                    <a:p>
                      <a:r>
                        <a:rPr lang="en-US" sz="1500" b="1" dirty="0" smtClean="0"/>
                        <a:t>37%</a:t>
                      </a:r>
                      <a:endParaRPr lang="en-US" sz="1500" b="1" dirty="0"/>
                    </a:p>
                  </a:txBody>
                  <a:tcPr marL="131024" marR="131024"/>
                </a:tc>
                <a:tc>
                  <a:txBody>
                    <a:bodyPr/>
                    <a:lstStyle/>
                    <a:p>
                      <a:r>
                        <a:rPr lang="en-US" sz="1500" b="1" dirty="0" smtClean="0"/>
                        <a:t>25%</a:t>
                      </a:r>
                      <a:endParaRPr lang="en-US" sz="1500" b="1" dirty="0"/>
                    </a:p>
                  </a:txBody>
                  <a:tcPr marL="131024" marR="131024"/>
                </a:tc>
                <a:tc>
                  <a:txBody>
                    <a:bodyPr/>
                    <a:lstStyle/>
                    <a:p>
                      <a:pPr algn="ctr"/>
                      <a:r>
                        <a:rPr lang="en-US" sz="1500" b="1" dirty="0" smtClean="0"/>
                        <a:t>62%</a:t>
                      </a:r>
                      <a:endParaRPr lang="en-US" sz="1500" b="1" dirty="0"/>
                    </a:p>
                  </a:txBody>
                  <a:tcPr marL="131024" marR="131024"/>
                </a:tc>
                <a:tc>
                  <a:txBody>
                    <a:bodyPr/>
                    <a:lstStyle/>
                    <a:p>
                      <a:pPr algn="ctr"/>
                      <a:r>
                        <a:rPr lang="en-US" sz="1500" b="1" dirty="0" smtClean="0"/>
                        <a:t>37%</a:t>
                      </a:r>
                      <a:endParaRPr lang="en-US" sz="1500" b="1" dirty="0"/>
                    </a:p>
                  </a:txBody>
                  <a:tcPr marL="131024" marR="131024"/>
                </a:tc>
              </a:tr>
              <a:tr h="370840">
                <a:tc>
                  <a:txBody>
                    <a:bodyPr/>
                    <a:lstStyle/>
                    <a:p>
                      <a:r>
                        <a:rPr lang="en-US" sz="1500" b="1" dirty="0" smtClean="0"/>
                        <a:t>Grade 11</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3%</a:t>
                      </a:r>
                      <a:endParaRPr lang="en-US" sz="1500" b="1" dirty="0"/>
                    </a:p>
                  </a:txBody>
                  <a:tcPr marL="131024" marR="131024"/>
                </a:tc>
                <a:tc>
                  <a:txBody>
                    <a:bodyPr/>
                    <a:lstStyle/>
                    <a:p>
                      <a:r>
                        <a:rPr lang="en-US" sz="1500" b="1" dirty="0" smtClean="0"/>
                        <a:t>8%</a:t>
                      </a:r>
                      <a:endParaRPr lang="en-US" sz="1500" b="1" dirty="0"/>
                    </a:p>
                  </a:txBody>
                  <a:tcPr marL="131024" marR="131024"/>
                </a:tc>
                <a:tc>
                  <a:txBody>
                    <a:bodyPr/>
                    <a:lstStyle/>
                    <a:p>
                      <a:r>
                        <a:rPr lang="en-US" sz="1500" b="1" dirty="0" smtClean="0"/>
                        <a:t>41%</a:t>
                      </a:r>
                      <a:endParaRPr lang="en-US" sz="1500" b="1" dirty="0"/>
                    </a:p>
                  </a:txBody>
                  <a:tcPr marL="131024" marR="131024"/>
                </a:tc>
                <a:tc>
                  <a:txBody>
                    <a:bodyPr/>
                    <a:lstStyle/>
                    <a:p>
                      <a:r>
                        <a:rPr lang="en-US" sz="1500" b="1" dirty="0" smtClean="0"/>
                        <a:t>45%</a:t>
                      </a:r>
                      <a:endParaRPr lang="en-US" sz="1500" b="1" dirty="0"/>
                    </a:p>
                  </a:txBody>
                  <a:tcPr marL="131024" marR="131024"/>
                </a:tc>
                <a:tc>
                  <a:txBody>
                    <a:bodyPr/>
                    <a:lstStyle/>
                    <a:p>
                      <a:pPr algn="ctr"/>
                      <a:r>
                        <a:rPr lang="en-US" sz="1500" b="1" dirty="0" smtClean="0"/>
                        <a:t>86%</a:t>
                      </a:r>
                      <a:endParaRPr lang="en-US" sz="1500" b="1" dirty="0"/>
                    </a:p>
                  </a:txBody>
                  <a:tcPr marL="131024" marR="131024"/>
                </a:tc>
                <a:tc>
                  <a:txBody>
                    <a:bodyPr/>
                    <a:lstStyle/>
                    <a:p>
                      <a:pPr algn="ctr"/>
                      <a:r>
                        <a:rPr lang="en-US" sz="1500" b="1" dirty="0" smtClean="0"/>
                        <a:t>41%</a:t>
                      </a:r>
                      <a:endParaRPr lang="en-US" sz="1500" b="1" dirty="0"/>
                    </a:p>
                  </a:txBody>
                  <a:tcPr marL="131024" marR="131024"/>
                </a:tc>
              </a:tr>
            </a:tbl>
          </a:graphicData>
        </a:graphic>
      </p:graphicFrame>
      <p:sp>
        <p:nvSpPr>
          <p:cNvPr id="4" name="Title 3"/>
          <p:cNvSpPr>
            <a:spLocks noGrp="1"/>
          </p:cNvSpPr>
          <p:nvPr>
            <p:ph type="title"/>
          </p:nvPr>
        </p:nvSpPr>
        <p:spPr>
          <a:xfrm>
            <a:off x="259453" y="355847"/>
            <a:ext cx="8630215" cy="1054394"/>
          </a:xfrm>
        </p:spPr>
        <p:txBody>
          <a:bodyPr/>
          <a:lstStyle/>
          <a:p>
            <a:r>
              <a:rPr lang="en-US" sz="2400" dirty="0"/>
              <a:t>2015 Montgomery </a:t>
            </a:r>
            <a:r>
              <a:rPr lang="en-US" sz="2400" dirty="0" smtClean="0"/>
              <a:t>township school District </a:t>
            </a:r>
            <a:r>
              <a:rPr lang="en-US" sz="2800" dirty="0" smtClean="0"/>
              <a:t/>
            </a:r>
            <a:br>
              <a:rPr lang="en-US" sz="2800" dirty="0" smtClean="0"/>
            </a:br>
            <a:r>
              <a:rPr lang="en-US" sz="2400" dirty="0" smtClean="0"/>
              <a:t>PARCC GRADE-LEVEL Outcomes</a:t>
            </a:r>
            <a:r>
              <a:rPr lang="en-US" dirty="0" smtClean="0"/>
              <a:t/>
            </a:r>
            <a:br>
              <a:rPr lang="en-US" dirty="0" smtClean="0"/>
            </a:br>
            <a:r>
              <a:rPr lang="en-US" sz="2400" dirty="0" smtClean="0"/>
              <a:t>English language arts/literacy</a:t>
            </a:r>
            <a:endParaRPr lang="en-US" sz="2400" dirty="0"/>
          </a:p>
        </p:txBody>
      </p:sp>
      <p:sp>
        <p:nvSpPr>
          <p:cNvPr id="2" name="Slide Number Placeholder 1"/>
          <p:cNvSpPr>
            <a:spLocks noGrp="1"/>
          </p:cNvSpPr>
          <p:nvPr>
            <p:ph type="sldNum" sz="quarter" idx="12"/>
          </p:nvPr>
        </p:nvSpPr>
        <p:spPr/>
        <p:txBody>
          <a:bodyPr/>
          <a:lstStyle/>
          <a:p>
            <a:fld id="{356A72F1-C897-1647-9CE8-BFFB19418015}" type="slidenum">
              <a:rPr lang="en-US" smtClean="0"/>
              <a:pPr/>
              <a:t>18</a:t>
            </a:fld>
            <a:endParaRPr lang="en-US"/>
          </a:p>
        </p:txBody>
      </p:sp>
      <p:sp>
        <p:nvSpPr>
          <p:cNvPr id="3" name="Footer Placeholder 2"/>
          <p:cNvSpPr>
            <a:spLocks noGrp="1"/>
          </p:cNvSpPr>
          <p:nvPr>
            <p:ph type="ftr" sz="quarter" idx="11"/>
          </p:nvPr>
        </p:nvSpPr>
        <p:spPr>
          <a:xfrm>
            <a:off x="400792" y="6275004"/>
            <a:ext cx="3352800" cy="274320"/>
          </a:xfrm>
        </p:spPr>
        <p:txBody>
          <a:bodyPr/>
          <a:lstStyle/>
          <a:p>
            <a:pPr algn="l"/>
            <a:r>
              <a:rPr lang="en-US" sz="900" dirty="0" smtClean="0"/>
              <a:t>NOTE: Numbers may not sum to 100% due to rounding.</a:t>
            </a:r>
            <a:endParaRPr lang="en-US" sz="900" dirty="0"/>
          </a:p>
        </p:txBody>
      </p:sp>
    </p:spTree>
    <p:extLst>
      <p:ext uri="{BB962C8B-B14F-4D97-AF65-F5344CB8AC3E}">
        <p14:creationId xmlns:p14="http://schemas.microsoft.com/office/powerpoint/2010/main" val="23162824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English Language arts literacy </a:t>
            </a:r>
            <a:br>
              <a:rPr lang="en-US" sz="2500" dirty="0" smtClean="0"/>
            </a:br>
            <a:r>
              <a:rPr lang="en-US" sz="2500" dirty="0" smtClean="0"/>
              <a:t> percentage(%) of Students </a:t>
            </a:r>
            <a:br>
              <a:rPr lang="en-US" sz="2500" dirty="0" smtClean="0"/>
            </a:br>
            <a:r>
              <a:rPr lang="en-US" sz="2500" dirty="0" smtClean="0"/>
              <a:t>meeting 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249036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19</a:t>
            </a:fld>
            <a:endParaRPr lang="en-US"/>
          </a:p>
        </p:txBody>
      </p:sp>
    </p:spTree>
    <p:extLst>
      <p:ext uri="{BB962C8B-B14F-4D97-AF65-F5344CB8AC3E}">
        <p14:creationId xmlns:p14="http://schemas.microsoft.com/office/powerpoint/2010/main" val="160247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idx="1"/>
          </p:nvPr>
        </p:nvSpPr>
        <p:spPr/>
        <p:txBody>
          <a:bodyPr>
            <a:normAutofit/>
          </a:bodyPr>
          <a:lstStyle/>
          <a:p>
            <a:pPr marL="45720" indent="0">
              <a:buNone/>
            </a:pPr>
            <a:r>
              <a:rPr lang="en-US" sz="3200" i="1" dirty="0" smtClean="0"/>
              <a:t>“New Jersey will educate all students to prepare them to lead productive, fulfilling lives. Through a public education system that is seamlessly aligned from pre-school to college, students will gain the requisite academic knowledge and technical and critical thinking skills for life and work in the 21</a:t>
            </a:r>
            <a:r>
              <a:rPr lang="en-US" sz="3200" i="1" baseline="30000" dirty="0" smtClean="0"/>
              <a:t>st</a:t>
            </a:r>
            <a:r>
              <a:rPr lang="en-US" sz="3200" i="1" dirty="0" smtClean="0"/>
              <a:t> century.”</a:t>
            </a:r>
          </a:p>
          <a:p>
            <a:pPr marL="45720" indent="0">
              <a:buNone/>
            </a:pPr>
            <a:endParaRPr lang="en-US" sz="3200" i="1" dirty="0" smtClean="0"/>
          </a:p>
        </p:txBody>
      </p:sp>
      <p:sp>
        <p:nvSpPr>
          <p:cNvPr id="2" name="Title 1"/>
          <p:cNvSpPr>
            <a:spLocks noGrp="1"/>
          </p:cNvSpPr>
          <p:nvPr>
            <p:ph type="title"/>
          </p:nvPr>
        </p:nvSpPr>
        <p:spPr/>
        <p:txBody>
          <a:bodyPr/>
          <a:lstStyle/>
          <a:p>
            <a:r>
              <a:rPr lang="en-US" sz="2700" dirty="0" smtClean="0"/>
              <a:t>Vision for public education in New Jersey</a:t>
            </a:r>
            <a:endParaRPr lang="en-US" sz="2700" dirty="0"/>
          </a:p>
        </p:txBody>
      </p:sp>
      <p:pic>
        <p:nvPicPr>
          <p:cNvPr id="14" name="Picture 13"/>
          <p:cNvPicPr>
            <a:picLocks noChangeAspect="1"/>
          </p:cNvPicPr>
          <p:nvPr/>
        </p:nvPicPr>
        <p:blipFill>
          <a:blip r:embed="rId3"/>
          <a:stretch>
            <a:fillRect/>
          </a:stretch>
        </p:blipFill>
        <p:spPr>
          <a:xfrm>
            <a:off x="6939603" y="5588520"/>
            <a:ext cx="2056842" cy="1104900"/>
          </a:xfrm>
          <a:prstGeom prst="rect">
            <a:avLst/>
          </a:prstGeom>
        </p:spPr>
      </p:pic>
      <p:sp>
        <p:nvSpPr>
          <p:cNvPr id="3" name="Slide Number Placeholder 2"/>
          <p:cNvSpPr>
            <a:spLocks noGrp="1"/>
          </p:cNvSpPr>
          <p:nvPr>
            <p:ph type="sldNum" sz="quarter" idx="12"/>
          </p:nvPr>
        </p:nvSpPr>
        <p:spPr/>
        <p:txBody>
          <a:bodyPr/>
          <a:lstStyle/>
          <a:p>
            <a:fld id="{356A72F1-C897-1647-9CE8-BFFB19418015}" type="slidenum">
              <a:rPr lang="en-US" smtClean="0"/>
              <a:pPr/>
              <a:t>2</a:t>
            </a:fld>
            <a:endParaRPr lang="en-US"/>
          </a:p>
        </p:txBody>
      </p:sp>
    </p:spTree>
    <p:extLst>
      <p:ext uri="{BB962C8B-B14F-4D97-AF65-F5344CB8AC3E}">
        <p14:creationId xmlns:p14="http://schemas.microsoft.com/office/powerpoint/2010/main" val="1987345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a:t>
            </a:r>
            <a:r>
              <a:rPr lang="en-US" sz="2500" dirty="0"/>
              <a:t>English Language arts literacy </a:t>
            </a:r>
            <a:br>
              <a:rPr lang="en-US" sz="2500" dirty="0"/>
            </a:br>
            <a:r>
              <a:rPr lang="en-US" sz="2500" dirty="0"/>
              <a:t> </a:t>
            </a:r>
            <a:r>
              <a:rPr lang="en-US" sz="2500" dirty="0" smtClean="0"/>
              <a:t>percentage(%) </a:t>
            </a:r>
            <a:r>
              <a:rPr lang="en-US" sz="2500" dirty="0"/>
              <a:t>of Students </a:t>
            </a:r>
            <a:br>
              <a:rPr lang="en-US" sz="2500" dirty="0"/>
            </a:br>
            <a:r>
              <a:rPr lang="en-US" sz="2500" dirty="0"/>
              <a:t>meeting 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105648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20</a:t>
            </a:fld>
            <a:endParaRPr lang="en-US"/>
          </a:p>
        </p:txBody>
      </p:sp>
    </p:spTree>
    <p:extLst>
      <p:ext uri="{BB962C8B-B14F-4D97-AF65-F5344CB8AC3E}">
        <p14:creationId xmlns:p14="http://schemas.microsoft.com/office/powerpoint/2010/main" val="34616874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a:t>
            </a:r>
            <a:r>
              <a:rPr lang="en-US" sz="2500" dirty="0"/>
              <a:t>English Language arts literacy </a:t>
            </a:r>
            <a:br>
              <a:rPr lang="en-US" sz="2500" dirty="0"/>
            </a:br>
            <a:r>
              <a:rPr lang="en-US" sz="2500" dirty="0"/>
              <a:t> </a:t>
            </a:r>
            <a:r>
              <a:rPr lang="en-US" sz="2500" dirty="0" smtClean="0"/>
              <a:t>percentage(%) </a:t>
            </a:r>
            <a:r>
              <a:rPr lang="en-US" sz="2500" dirty="0"/>
              <a:t>of Students </a:t>
            </a:r>
            <a:br>
              <a:rPr lang="en-US" sz="2500" dirty="0"/>
            </a:br>
            <a:r>
              <a:rPr lang="en-US" sz="2500" dirty="0"/>
              <a:t>meeting 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72430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21</a:t>
            </a:fld>
            <a:endParaRPr lang="en-US"/>
          </a:p>
        </p:txBody>
      </p:sp>
    </p:spTree>
    <p:extLst>
      <p:ext uri="{BB962C8B-B14F-4D97-AF65-F5344CB8AC3E}">
        <p14:creationId xmlns:p14="http://schemas.microsoft.com/office/powerpoint/2010/main" val="3069992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a:t>
            </a:r>
            <a:r>
              <a:rPr lang="en-US" sz="2500" dirty="0"/>
              <a:t>English Language arts literacy </a:t>
            </a:r>
            <a:br>
              <a:rPr lang="en-US" sz="2500" dirty="0"/>
            </a:br>
            <a:r>
              <a:rPr lang="en-US" sz="2500" dirty="0"/>
              <a:t> </a:t>
            </a:r>
            <a:r>
              <a:rPr lang="en-US" sz="2500" dirty="0" smtClean="0"/>
              <a:t>percentage(%) </a:t>
            </a:r>
            <a:r>
              <a:rPr lang="en-US" sz="2500" dirty="0"/>
              <a:t>of Students </a:t>
            </a:r>
            <a:br>
              <a:rPr lang="en-US" sz="2500" dirty="0"/>
            </a:br>
            <a:r>
              <a:rPr lang="en-US" sz="2500" dirty="0"/>
              <a:t>meeting 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6504398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22</a:t>
            </a:fld>
            <a:endParaRPr lang="en-US"/>
          </a:p>
        </p:txBody>
      </p:sp>
    </p:spTree>
    <p:extLst>
      <p:ext uri="{BB962C8B-B14F-4D97-AF65-F5344CB8AC3E}">
        <p14:creationId xmlns:p14="http://schemas.microsoft.com/office/powerpoint/2010/main" val="3491391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44450402"/>
              </p:ext>
            </p:extLst>
          </p:nvPr>
        </p:nvGraphicFramePr>
        <p:xfrm>
          <a:off x="381000" y="1719263"/>
          <a:ext cx="8407399" cy="4069080"/>
        </p:xfrm>
        <a:graphic>
          <a:graphicData uri="http://schemas.openxmlformats.org/drawingml/2006/table">
            <a:tbl>
              <a:tblPr firstRow="1" lastCol="1" bandRow="1">
                <a:tableStyleId>{5C22544A-7EE6-4342-B048-85BDC9FD1C3A}</a:tableStyleId>
              </a:tblPr>
              <a:tblGrid>
                <a:gridCol w="1282358"/>
                <a:gridCol w="1119756"/>
                <a:gridCol w="1201057"/>
                <a:gridCol w="1327845"/>
                <a:gridCol w="1305647"/>
                <a:gridCol w="1234104"/>
                <a:gridCol w="936632"/>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Expectations</a:t>
                      </a:r>
                      <a:r>
                        <a:rPr lang="en-US" sz="1400" dirty="0" smtClean="0"/>
                        <a:t> (Level 5)</a:t>
                      </a:r>
                      <a:endParaRPr lang="en-US" sz="1400" dirty="0"/>
                    </a:p>
                  </a:txBody>
                  <a:tcPr marL="131024" marR="131024"/>
                </a:tc>
                <a:tc>
                  <a:txBody>
                    <a:bodyPr/>
                    <a:lstStyle/>
                    <a:p>
                      <a:pPr algn="ctr"/>
                      <a:r>
                        <a:rPr lang="en-US" sz="1400" dirty="0" smtClean="0"/>
                        <a:t>%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12%</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pPr algn="ctr"/>
                      <a:r>
                        <a:rPr lang="en-US" sz="1500" b="1" dirty="0" smtClean="0"/>
                        <a:t>38%</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12%</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29%</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32%</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pPr algn="ctr"/>
                      <a:r>
                        <a:rPr lang="en-US" sz="1500" b="1" dirty="0" smtClean="0"/>
                        <a:t>32%</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pPr algn="ctr"/>
                      <a:r>
                        <a:rPr lang="en-US" sz="1500" b="1" dirty="0" smtClean="0"/>
                        <a:t>32%</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34%</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29%</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pPr algn="ctr"/>
                      <a:r>
                        <a:rPr lang="en-US" sz="1500" b="1" dirty="0" smtClean="0"/>
                        <a:t>27%</a:t>
                      </a:r>
                      <a:endParaRPr lang="en-US" sz="1500" b="1" dirty="0"/>
                    </a:p>
                  </a:txBody>
                  <a:tcPr marL="131024" marR="131024"/>
                </a:tc>
              </a:tr>
              <a:tr h="370840">
                <a:tc>
                  <a:txBody>
                    <a:bodyPr/>
                    <a:lstStyle/>
                    <a:p>
                      <a:r>
                        <a:rPr lang="en-US" sz="1500" b="1" dirty="0" smtClean="0"/>
                        <a:t>Algebra</a:t>
                      </a:r>
                      <a:r>
                        <a:rPr lang="en-US" sz="1500" b="1" baseline="0" dirty="0" smtClean="0"/>
                        <a:t> I</a:t>
                      </a:r>
                      <a:endParaRPr lang="en-US" sz="1500" b="1" dirty="0"/>
                    </a:p>
                  </a:txBody>
                  <a:tcPr marL="131024" marR="131024"/>
                </a:tc>
                <a:tc>
                  <a:txBody>
                    <a:bodyPr/>
                    <a:lstStyle/>
                    <a:p>
                      <a:pPr algn="ctr"/>
                      <a:r>
                        <a:rPr lang="en-US" sz="1500" b="1" dirty="0" smtClean="0"/>
                        <a:t>13%</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29%</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pPr algn="ctr"/>
                      <a:r>
                        <a:rPr lang="en-US" sz="1500" b="1" dirty="0" smtClean="0"/>
                        <a:t>31%</a:t>
                      </a:r>
                      <a:endParaRPr lang="en-US" sz="1500" b="1" dirty="0"/>
                    </a:p>
                  </a:txBody>
                  <a:tcPr marL="131024" marR="131024"/>
                </a:tc>
              </a:tr>
              <a:tr h="370840">
                <a:tc>
                  <a:txBody>
                    <a:bodyPr/>
                    <a:lstStyle/>
                    <a:p>
                      <a:r>
                        <a:rPr lang="en-US" sz="1500" b="1" dirty="0" smtClean="0"/>
                        <a:t>Geometry</a:t>
                      </a:r>
                      <a:endParaRPr lang="en-US" sz="1500" b="1" dirty="0"/>
                    </a:p>
                  </a:txBody>
                  <a:tcPr marL="131024" marR="131024"/>
                </a:tc>
                <a:tc>
                  <a:txBody>
                    <a:bodyPr/>
                    <a:lstStyle/>
                    <a:p>
                      <a:pPr algn="ctr"/>
                      <a:r>
                        <a:rPr lang="en-US" sz="1500" b="1" dirty="0" smtClean="0"/>
                        <a:t>10%</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31%</a:t>
                      </a:r>
                      <a:endParaRPr lang="en-US" sz="1500" b="1" dirty="0"/>
                    </a:p>
                  </a:txBody>
                  <a:tcPr marL="131024" marR="131024"/>
                </a:tc>
                <a:tc>
                  <a:txBody>
                    <a:bodyPr/>
                    <a:lstStyle/>
                    <a:p>
                      <a:pPr algn="ctr"/>
                      <a:r>
                        <a:rPr lang="en-US" sz="1500" b="1" dirty="0" smtClean="0"/>
                        <a:t>24%</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27%</a:t>
                      </a:r>
                      <a:endParaRPr lang="en-US" sz="1500" b="1" dirty="0"/>
                    </a:p>
                  </a:txBody>
                  <a:tcPr marL="131024" marR="131024"/>
                </a:tc>
              </a:tr>
              <a:tr h="370840">
                <a:tc>
                  <a:txBody>
                    <a:bodyPr/>
                    <a:lstStyle/>
                    <a:p>
                      <a:r>
                        <a:rPr lang="en-US" sz="1500" b="1" dirty="0" smtClean="0"/>
                        <a:t>Algebra II</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21%</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1%</a:t>
                      </a:r>
                      <a:endParaRPr lang="en-US" sz="1500" b="1" dirty="0"/>
                    </a:p>
                  </a:txBody>
                  <a:tcPr marL="131024" marR="131024"/>
                </a:tc>
                <a:tc>
                  <a:txBody>
                    <a:bodyPr/>
                    <a:lstStyle/>
                    <a:p>
                      <a:pPr algn="ctr"/>
                      <a:r>
                        <a:rPr lang="en-US" sz="1500" b="1" dirty="0" smtClean="0"/>
                        <a:t>21%</a:t>
                      </a:r>
                      <a:endParaRPr lang="en-US" sz="1500" b="1" dirty="0"/>
                    </a:p>
                  </a:txBody>
                  <a:tcPr marL="131024" marR="131024"/>
                </a:tc>
              </a:tr>
            </a:tbl>
          </a:graphicData>
        </a:graphic>
      </p:graphicFrame>
      <p:sp>
        <p:nvSpPr>
          <p:cNvPr id="4" name="Title 3"/>
          <p:cNvSpPr>
            <a:spLocks noGrp="1"/>
          </p:cNvSpPr>
          <p:nvPr>
            <p:ph type="title"/>
          </p:nvPr>
        </p:nvSpPr>
        <p:spPr/>
        <p:txBody>
          <a:bodyPr/>
          <a:lstStyle/>
          <a:p>
            <a:r>
              <a:rPr lang="en-US" sz="2800" dirty="0" smtClean="0"/>
              <a:t>2015 </a:t>
            </a:r>
            <a:r>
              <a:rPr lang="en-US" sz="2800" dirty="0" err="1" smtClean="0"/>
              <a:t>Parcc</a:t>
            </a:r>
            <a:r>
              <a:rPr lang="en-US" sz="2800" dirty="0" smtClean="0"/>
              <a:t> consortium </a:t>
            </a:r>
            <a:br>
              <a:rPr lang="en-US" sz="2800" dirty="0" smtClean="0"/>
            </a:br>
            <a:r>
              <a:rPr lang="en-US" sz="2800" dirty="0" smtClean="0"/>
              <a:t>grade-level Outcomes</a:t>
            </a:r>
            <a:br>
              <a:rPr lang="en-US" sz="2800" dirty="0" smtClean="0"/>
            </a:br>
            <a:r>
              <a:rPr lang="en-US" sz="2800" dirty="0" smtClean="0"/>
              <a:t> Mathematics</a:t>
            </a:r>
            <a:endParaRPr lang="en-US" sz="2800" dirty="0"/>
          </a:p>
        </p:txBody>
      </p:sp>
      <p:sp>
        <p:nvSpPr>
          <p:cNvPr id="3" name="TextBox 2"/>
          <p:cNvSpPr txBox="1"/>
          <p:nvPr/>
        </p:nvSpPr>
        <p:spPr>
          <a:xfrm>
            <a:off x="357710" y="5942230"/>
            <a:ext cx="2926436" cy="646331"/>
          </a:xfrm>
          <a:prstGeom prst="rect">
            <a:avLst/>
          </a:prstGeom>
          <a:noFill/>
        </p:spPr>
        <p:txBody>
          <a:bodyPr wrap="square" rtlCol="0">
            <a:spAutoFit/>
          </a:bodyPr>
          <a:lstStyle/>
          <a:p>
            <a:r>
              <a:rPr lang="en-US" sz="900" dirty="0"/>
              <a:t>Note: Numbers may not sum to 100% due to rounding</a:t>
            </a:r>
            <a:r>
              <a:rPr lang="en-US" dirty="0"/>
              <a:t>.</a:t>
            </a:r>
          </a:p>
          <a:p>
            <a:endParaRPr lang="en-US" dirty="0"/>
          </a:p>
        </p:txBody>
      </p:sp>
      <p:sp>
        <p:nvSpPr>
          <p:cNvPr id="5" name="Slide Number Placeholder 4"/>
          <p:cNvSpPr>
            <a:spLocks noGrp="1"/>
          </p:cNvSpPr>
          <p:nvPr>
            <p:ph type="sldNum" sz="quarter" idx="12"/>
          </p:nvPr>
        </p:nvSpPr>
        <p:spPr/>
        <p:txBody>
          <a:bodyPr/>
          <a:lstStyle/>
          <a:p>
            <a:fld id="{356A72F1-C897-1647-9CE8-BFFB19418015}" type="slidenum">
              <a:rPr lang="en-US" smtClean="0"/>
              <a:pPr/>
              <a:t>23</a:t>
            </a:fld>
            <a:endParaRPr lang="en-US"/>
          </a:p>
        </p:txBody>
      </p:sp>
    </p:spTree>
    <p:extLst>
      <p:ext uri="{BB962C8B-B14F-4D97-AF65-F5344CB8AC3E}">
        <p14:creationId xmlns:p14="http://schemas.microsoft.com/office/powerpoint/2010/main" val="1148031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64206417"/>
              </p:ext>
            </p:extLst>
          </p:nvPr>
        </p:nvGraphicFramePr>
        <p:xfrm>
          <a:off x="381000" y="1719263"/>
          <a:ext cx="8407399" cy="4069080"/>
        </p:xfrm>
        <a:graphic>
          <a:graphicData uri="http://schemas.openxmlformats.org/drawingml/2006/table">
            <a:tbl>
              <a:tblPr firstRow="1" lastCol="1" bandRow="1">
                <a:tableStyleId>{5C22544A-7EE6-4342-B048-85BDC9FD1C3A}</a:tableStyleId>
              </a:tblPr>
              <a:tblGrid>
                <a:gridCol w="1282358"/>
                <a:gridCol w="1119756"/>
                <a:gridCol w="1201057"/>
                <a:gridCol w="1327845"/>
                <a:gridCol w="1305647"/>
                <a:gridCol w="1234104"/>
                <a:gridCol w="936632"/>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Expectations</a:t>
                      </a:r>
                      <a:r>
                        <a:rPr lang="en-US" sz="1400" dirty="0" smtClean="0"/>
                        <a:t> (Level 5)</a:t>
                      </a:r>
                      <a:endParaRPr lang="en-US" sz="1400" dirty="0"/>
                    </a:p>
                  </a:txBody>
                  <a:tcPr marL="131024" marR="131024"/>
                </a:tc>
                <a:tc>
                  <a:txBody>
                    <a:bodyPr/>
                    <a:lstStyle/>
                    <a:p>
                      <a:pPr algn="ctr"/>
                      <a:r>
                        <a:rPr lang="en-US" sz="1400" dirty="0" smtClean="0"/>
                        <a:t>%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19%</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37%</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45%</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7%</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36%</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pPr algn="ctr"/>
                      <a:r>
                        <a:rPr lang="en-US" sz="1500" b="1" dirty="0" smtClean="0"/>
                        <a:t>21%</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35%</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21%</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35%</a:t>
                      </a:r>
                      <a:endParaRPr lang="en-US" sz="1500" b="1" dirty="0"/>
                    </a:p>
                  </a:txBody>
                  <a:tcPr marL="131024" marR="131024"/>
                </a:tc>
                <a:tc>
                  <a:txBody>
                    <a:bodyPr/>
                    <a:lstStyle/>
                    <a:p>
                      <a:pPr algn="ctr"/>
                      <a:r>
                        <a:rPr lang="en-US" sz="1500" b="1" dirty="0" smtClean="0"/>
                        <a:t>6%</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8%</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33%</a:t>
                      </a:r>
                      <a:endParaRPr lang="en-US" sz="1500" b="1" dirty="0"/>
                    </a:p>
                  </a:txBody>
                  <a:tcPr marL="131024" marR="131024"/>
                </a:tc>
                <a:tc>
                  <a:txBody>
                    <a:bodyPr/>
                    <a:lstStyle/>
                    <a:p>
                      <a:pPr algn="ctr"/>
                      <a:r>
                        <a:rPr lang="en-US" sz="1500" b="1" dirty="0" smtClean="0"/>
                        <a:t>33%</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pPr algn="ctr"/>
                      <a:r>
                        <a:rPr lang="en-US" sz="1500" b="1" dirty="0" smtClean="0"/>
                        <a:t>37%</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28%</a:t>
                      </a:r>
                      <a:endParaRPr lang="en-US" sz="1500" b="1" dirty="0"/>
                    </a:p>
                  </a:txBody>
                  <a:tcPr marL="131024" marR="131024"/>
                </a:tc>
                <a:tc>
                  <a:txBody>
                    <a:bodyPr/>
                    <a:lstStyle/>
                    <a:p>
                      <a:pPr algn="ctr"/>
                      <a:r>
                        <a:rPr lang="en-US" sz="1500" b="1" dirty="0" smtClean="0"/>
                        <a:t>23%</a:t>
                      </a:r>
                      <a:endParaRPr lang="en-US" sz="1500" b="1" dirty="0"/>
                    </a:p>
                  </a:txBody>
                  <a:tcPr marL="131024" marR="131024"/>
                </a:tc>
                <a:tc>
                  <a:txBody>
                    <a:bodyPr/>
                    <a:lstStyle/>
                    <a:p>
                      <a:pPr algn="ctr"/>
                      <a:r>
                        <a:rPr lang="en-US" sz="1500" b="1" dirty="0" smtClean="0"/>
                        <a:t>1%</a:t>
                      </a:r>
                      <a:endParaRPr lang="en-US" sz="1500" b="1" dirty="0"/>
                    </a:p>
                  </a:txBody>
                  <a:tcPr marL="131024" marR="131024"/>
                </a:tc>
                <a:tc>
                  <a:txBody>
                    <a:bodyPr/>
                    <a:lstStyle/>
                    <a:p>
                      <a:pPr algn="ctr"/>
                      <a:r>
                        <a:rPr lang="en-US" sz="1500" b="1" dirty="0" smtClean="0"/>
                        <a:t>24%</a:t>
                      </a:r>
                      <a:endParaRPr lang="en-US" sz="1500" b="1" dirty="0"/>
                    </a:p>
                  </a:txBody>
                  <a:tcPr marL="131024" marR="131024"/>
                </a:tc>
              </a:tr>
              <a:tr h="370840">
                <a:tc>
                  <a:txBody>
                    <a:bodyPr/>
                    <a:lstStyle/>
                    <a:p>
                      <a:r>
                        <a:rPr lang="en-US" sz="1500" b="1" dirty="0" smtClean="0"/>
                        <a:t>Algebra</a:t>
                      </a:r>
                      <a:r>
                        <a:rPr lang="en-US" sz="1500" b="1" baseline="0" dirty="0" smtClean="0"/>
                        <a:t> I</a:t>
                      </a:r>
                      <a:endParaRPr lang="en-US" sz="1500" b="1" dirty="0"/>
                    </a:p>
                  </a:txBody>
                  <a:tcPr marL="131024" marR="131024"/>
                </a:tc>
                <a:tc>
                  <a:txBody>
                    <a:bodyPr/>
                    <a:lstStyle/>
                    <a:p>
                      <a:pPr algn="ctr"/>
                      <a:r>
                        <a:rPr lang="en-US" sz="1500" b="1" dirty="0" smtClean="0"/>
                        <a:t>14%</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33%</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36%</a:t>
                      </a:r>
                      <a:endParaRPr lang="en-US" sz="1500" b="1" dirty="0"/>
                    </a:p>
                  </a:txBody>
                  <a:tcPr marL="131024" marR="131024"/>
                </a:tc>
              </a:tr>
              <a:tr h="370840">
                <a:tc>
                  <a:txBody>
                    <a:bodyPr/>
                    <a:lstStyle/>
                    <a:p>
                      <a:r>
                        <a:rPr lang="en-US" sz="1500" b="1" dirty="0" smtClean="0"/>
                        <a:t>Geometry</a:t>
                      </a:r>
                      <a:endParaRPr lang="en-US" sz="1500" b="1" dirty="0"/>
                    </a:p>
                  </a:txBody>
                  <a:tcPr marL="131024" marR="131024"/>
                </a:tc>
                <a:tc>
                  <a:txBody>
                    <a:bodyPr/>
                    <a:lstStyle/>
                    <a:p>
                      <a:pPr algn="ctr"/>
                      <a:r>
                        <a:rPr lang="en-US" sz="1500" b="1" dirty="0" smtClean="0"/>
                        <a:t>12%</a:t>
                      </a:r>
                      <a:endParaRPr lang="en-US" sz="1500" b="1" dirty="0"/>
                    </a:p>
                  </a:txBody>
                  <a:tcPr marL="131024" marR="131024"/>
                </a:tc>
                <a:tc>
                  <a:txBody>
                    <a:bodyPr/>
                    <a:lstStyle/>
                    <a:p>
                      <a:pPr algn="ctr"/>
                      <a:r>
                        <a:rPr lang="en-US" sz="1500" b="1" dirty="0" smtClean="0"/>
                        <a:t>36%</a:t>
                      </a:r>
                      <a:endParaRPr lang="en-US" sz="1500" b="1" dirty="0"/>
                    </a:p>
                  </a:txBody>
                  <a:tcPr marL="131024" marR="131024"/>
                </a:tc>
                <a:tc>
                  <a:txBody>
                    <a:bodyPr/>
                    <a:lstStyle/>
                    <a:p>
                      <a:pPr algn="ctr"/>
                      <a:r>
                        <a:rPr lang="en-US" sz="1500" b="1" dirty="0" smtClean="0"/>
                        <a:t>30%</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pPr algn="ctr"/>
                      <a:r>
                        <a:rPr lang="en-US" sz="1500" b="1" dirty="0" smtClean="0"/>
                        <a:t>22%</a:t>
                      </a:r>
                      <a:endParaRPr lang="en-US" sz="1500" b="1" dirty="0"/>
                    </a:p>
                  </a:txBody>
                  <a:tcPr marL="131024" marR="131024"/>
                </a:tc>
              </a:tr>
              <a:tr h="370840">
                <a:tc>
                  <a:txBody>
                    <a:bodyPr/>
                    <a:lstStyle/>
                    <a:p>
                      <a:r>
                        <a:rPr lang="en-US" sz="1500" b="1" dirty="0" smtClean="0"/>
                        <a:t>Algebra II</a:t>
                      </a:r>
                      <a:endParaRPr lang="en-US" sz="1500" b="1" dirty="0"/>
                    </a:p>
                  </a:txBody>
                  <a:tcPr marL="131024" marR="131024"/>
                </a:tc>
                <a:tc>
                  <a:txBody>
                    <a:bodyPr/>
                    <a:lstStyle/>
                    <a:p>
                      <a:pPr algn="ctr"/>
                      <a:r>
                        <a:rPr lang="en-US" sz="1500" b="1" dirty="0" smtClean="0"/>
                        <a:t>32%</a:t>
                      </a:r>
                      <a:endParaRPr lang="en-US" sz="1500" b="1" dirty="0"/>
                    </a:p>
                  </a:txBody>
                  <a:tcPr marL="131024" marR="131024"/>
                </a:tc>
                <a:tc>
                  <a:txBody>
                    <a:bodyPr/>
                    <a:lstStyle/>
                    <a:p>
                      <a:pPr algn="ctr"/>
                      <a:r>
                        <a:rPr lang="en-US" sz="1500" b="1" dirty="0" smtClean="0"/>
                        <a:t>25%</a:t>
                      </a:r>
                      <a:endParaRPr lang="en-US" sz="1500" b="1" dirty="0"/>
                    </a:p>
                  </a:txBody>
                  <a:tcPr marL="131024" marR="131024"/>
                </a:tc>
                <a:tc>
                  <a:txBody>
                    <a:bodyPr/>
                    <a:lstStyle/>
                    <a:p>
                      <a:pPr algn="ctr"/>
                      <a:r>
                        <a:rPr lang="en-US" sz="1500" b="1" dirty="0" smtClean="0"/>
                        <a:t>20%</a:t>
                      </a:r>
                      <a:endParaRPr lang="en-US" sz="1500" b="1" dirty="0"/>
                    </a:p>
                  </a:txBody>
                  <a:tcPr marL="131024" marR="131024"/>
                </a:tc>
                <a:tc>
                  <a:txBody>
                    <a:bodyPr/>
                    <a:lstStyle/>
                    <a:p>
                      <a:pPr algn="ctr"/>
                      <a:r>
                        <a:rPr lang="en-US" sz="1500" b="1" dirty="0" smtClean="0"/>
                        <a:t>22%</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pPr algn="ctr"/>
                      <a:r>
                        <a:rPr lang="en-US" sz="1500" b="1" dirty="0" smtClean="0"/>
                        <a:t>24%</a:t>
                      </a:r>
                      <a:endParaRPr lang="en-US" sz="1500" b="1" dirty="0"/>
                    </a:p>
                  </a:txBody>
                  <a:tcPr marL="131024" marR="131024"/>
                </a:tc>
              </a:tr>
            </a:tbl>
          </a:graphicData>
        </a:graphic>
      </p:graphicFrame>
      <p:sp>
        <p:nvSpPr>
          <p:cNvPr id="4" name="Title 3"/>
          <p:cNvSpPr>
            <a:spLocks noGrp="1"/>
          </p:cNvSpPr>
          <p:nvPr>
            <p:ph type="title"/>
          </p:nvPr>
        </p:nvSpPr>
        <p:spPr/>
        <p:txBody>
          <a:bodyPr/>
          <a:lstStyle/>
          <a:p>
            <a:r>
              <a:rPr lang="en-US" sz="2800" dirty="0" smtClean="0"/>
              <a:t>2015 New Jersey </a:t>
            </a:r>
            <a:br>
              <a:rPr lang="en-US" sz="2800" dirty="0" smtClean="0"/>
            </a:br>
            <a:r>
              <a:rPr lang="en-US" sz="2800" dirty="0" smtClean="0"/>
              <a:t>PARCC grade-level Outcomes</a:t>
            </a:r>
            <a:br>
              <a:rPr lang="en-US" sz="2800" dirty="0" smtClean="0"/>
            </a:br>
            <a:r>
              <a:rPr lang="en-US" sz="2800" dirty="0" smtClean="0"/>
              <a:t> Mathematics</a:t>
            </a:r>
            <a:endParaRPr lang="en-US" sz="2800" dirty="0"/>
          </a:p>
        </p:txBody>
      </p:sp>
      <p:sp>
        <p:nvSpPr>
          <p:cNvPr id="2" name="TextBox 1"/>
          <p:cNvSpPr txBox="1"/>
          <p:nvPr/>
        </p:nvSpPr>
        <p:spPr>
          <a:xfrm>
            <a:off x="357710" y="5788342"/>
            <a:ext cx="8404549" cy="461665"/>
          </a:xfrm>
          <a:prstGeom prst="rect">
            <a:avLst/>
          </a:prstGeom>
          <a:noFill/>
        </p:spPr>
        <p:txBody>
          <a:bodyPr wrap="square" rtlCol="0">
            <a:spAutoFit/>
          </a:bodyPr>
          <a:lstStyle/>
          <a:p>
            <a:r>
              <a:rPr lang="en-US" sz="1200" dirty="0" smtClean="0"/>
              <a:t>* Note: Approximately 30,000 New Jersey students participated in the PARCC Algebra I assessment while in middle school. Thus, PARCC Math 8 outcomes are not representative of grade 8 performance as a whole.</a:t>
            </a:r>
            <a:endParaRPr lang="en-US" sz="1200" dirty="0"/>
          </a:p>
        </p:txBody>
      </p:sp>
      <p:sp>
        <p:nvSpPr>
          <p:cNvPr id="3" name="TextBox 2"/>
          <p:cNvSpPr txBox="1"/>
          <p:nvPr/>
        </p:nvSpPr>
        <p:spPr>
          <a:xfrm>
            <a:off x="357710" y="6250007"/>
            <a:ext cx="2903146" cy="646331"/>
          </a:xfrm>
          <a:prstGeom prst="rect">
            <a:avLst/>
          </a:prstGeom>
          <a:noFill/>
        </p:spPr>
        <p:txBody>
          <a:bodyPr wrap="none" rtlCol="0">
            <a:spAutoFit/>
          </a:bodyPr>
          <a:lstStyle/>
          <a:p>
            <a:r>
              <a:rPr lang="en-US" sz="900" dirty="0"/>
              <a:t>Note: Numbers may not sum to 100% due to rounding</a:t>
            </a:r>
            <a:r>
              <a:rPr lang="en-US" dirty="0"/>
              <a:t>.</a:t>
            </a:r>
          </a:p>
          <a:p>
            <a:endParaRPr lang="en-US" dirty="0"/>
          </a:p>
        </p:txBody>
      </p:sp>
      <p:sp>
        <p:nvSpPr>
          <p:cNvPr id="5" name="Slide Number Placeholder 4"/>
          <p:cNvSpPr>
            <a:spLocks noGrp="1"/>
          </p:cNvSpPr>
          <p:nvPr>
            <p:ph type="sldNum" sz="quarter" idx="12"/>
          </p:nvPr>
        </p:nvSpPr>
        <p:spPr/>
        <p:txBody>
          <a:bodyPr/>
          <a:lstStyle/>
          <a:p>
            <a:fld id="{356A72F1-C897-1647-9CE8-BFFB19418015}" type="slidenum">
              <a:rPr lang="en-US" smtClean="0"/>
              <a:pPr/>
              <a:t>24</a:t>
            </a:fld>
            <a:endParaRPr lang="en-US"/>
          </a:p>
        </p:txBody>
      </p:sp>
    </p:spTree>
    <p:extLst>
      <p:ext uri="{BB962C8B-B14F-4D97-AF65-F5344CB8AC3E}">
        <p14:creationId xmlns:p14="http://schemas.microsoft.com/office/powerpoint/2010/main" val="2716688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175258908"/>
              </p:ext>
            </p:extLst>
          </p:nvPr>
        </p:nvGraphicFramePr>
        <p:xfrm>
          <a:off x="464127" y="1636135"/>
          <a:ext cx="8216735" cy="4282440"/>
        </p:xfrm>
        <a:graphic>
          <a:graphicData uri="http://schemas.openxmlformats.org/drawingml/2006/table">
            <a:tbl>
              <a:tblPr firstRow="1" lastCol="1" bandRow="1">
                <a:tableStyleId>{5C22544A-7EE6-4342-B048-85BDC9FD1C3A}</a:tableStyleId>
              </a:tblPr>
              <a:tblGrid>
                <a:gridCol w="1091540"/>
                <a:gridCol w="938151"/>
                <a:gridCol w="926566"/>
                <a:gridCol w="1270369"/>
                <a:gridCol w="1294410"/>
                <a:gridCol w="1211284"/>
                <a:gridCol w="819397"/>
                <a:gridCol w="665018"/>
              </a:tblGrid>
              <a:tr h="370840">
                <a:tc>
                  <a:txBody>
                    <a:bodyPr/>
                    <a:lstStyle/>
                    <a:p>
                      <a:endParaRPr lang="en-US" dirty="0"/>
                    </a:p>
                  </a:txBody>
                  <a:tcPr marL="131024" marR="131024"/>
                </a:tc>
                <a:tc>
                  <a:txBody>
                    <a:bodyPr/>
                    <a:lstStyle/>
                    <a:p>
                      <a:pPr algn="ctr"/>
                      <a:r>
                        <a:rPr lang="en-US" sz="1400" dirty="0" smtClean="0"/>
                        <a:t>Not Yet Meeting</a:t>
                      </a:r>
                    </a:p>
                    <a:p>
                      <a:pPr algn="ctr"/>
                      <a:r>
                        <a:rPr lang="en-US" sz="1400" dirty="0" smtClean="0"/>
                        <a:t>(Level</a:t>
                      </a:r>
                      <a:r>
                        <a:rPr lang="en-US" sz="1400" baseline="0" dirty="0" smtClean="0"/>
                        <a:t> 1)</a:t>
                      </a:r>
                      <a:endParaRPr lang="en-US" sz="1400" dirty="0"/>
                    </a:p>
                  </a:txBody>
                  <a:tcPr marL="131024" marR="131024"/>
                </a:tc>
                <a:tc>
                  <a:txBody>
                    <a:bodyPr/>
                    <a:lstStyle/>
                    <a:p>
                      <a:pPr algn="ctr"/>
                      <a:r>
                        <a:rPr lang="en-US" sz="1400" dirty="0" smtClean="0"/>
                        <a:t>Partially</a:t>
                      </a:r>
                    </a:p>
                    <a:p>
                      <a:pPr algn="ctr"/>
                      <a:r>
                        <a:rPr lang="en-US" sz="1400" dirty="0" smtClean="0"/>
                        <a:t>Meeting</a:t>
                      </a:r>
                    </a:p>
                    <a:p>
                      <a:pPr algn="ctr"/>
                      <a:r>
                        <a:rPr lang="en-US" sz="1400" dirty="0" smtClean="0"/>
                        <a:t>(Level 2)</a:t>
                      </a:r>
                      <a:endParaRPr lang="en-US" sz="1400" dirty="0"/>
                    </a:p>
                  </a:txBody>
                  <a:tcPr marL="131024" marR="131024"/>
                </a:tc>
                <a:tc>
                  <a:txBody>
                    <a:bodyPr/>
                    <a:lstStyle/>
                    <a:p>
                      <a:pPr algn="ctr"/>
                      <a:r>
                        <a:rPr lang="en-US" sz="1400" dirty="0" smtClean="0"/>
                        <a:t>Approaching</a:t>
                      </a:r>
                    </a:p>
                    <a:p>
                      <a:pPr algn="ctr"/>
                      <a:r>
                        <a:rPr lang="en-US" sz="1400" dirty="0" smtClean="0"/>
                        <a:t>Expectations</a:t>
                      </a:r>
                    </a:p>
                    <a:p>
                      <a:pPr algn="ctr"/>
                      <a:r>
                        <a:rPr lang="en-US" sz="1400" dirty="0" smtClean="0"/>
                        <a:t>(Level 3)</a:t>
                      </a:r>
                      <a:endParaRPr lang="en-US" sz="1400" dirty="0"/>
                    </a:p>
                  </a:txBody>
                  <a:tcPr marL="131024" marR="131024"/>
                </a:tc>
                <a:tc>
                  <a:txBody>
                    <a:bodyPr/>
                    <a:lstStyle/>
                    <a:p>
                      <a:pPr algn="ctr"/>
                      <a:r>
                        <a:rPr lang="en-US" sz="1400" dirty="0" smtClean="0"/>
                        <a:t>Meeting</a:t>
                      </a:r>
                    </a:p>
                    <a:p>
                      <a:pPr algn="ctr"/>
                      <a:r>
                        <a:rPr lang="en-US" sz="1400" dirty="0" smtClean="0"/>
                        <a:t>Expectations</a:t>
                      </a:r>
                    </a:p>
                    <a:p>
                      <a:pPr algn="ctr"/>
                      <a:r>
                        <a:rPr lang="en-US" sz="1400" dirty="0" smtClean="0"/>
                        <a:t>(Level 4)</a:t>
                      </a:r>
                      <a:endParaRPr lang="en-US" sz="1400" dirty="0"/>
                    </a:p>
                  </a:txBody>
                  <a:tcPr marL="131024" marR="131024"/>
                </a:tc>
                <a:tc>
                  <a:txBody>
                    <a:bodyPr/>
                    <a:lstStyle/>
                    <a:p>
                      <a:pPr algn="ctr"/>
                      <a:r>
                        <a:rPr lang="en-US" sz="1400" dirty="0" smtClean="0"/>
                        <a:t>Exceeding</a:t>
                      </a:r>
                      <a:r>
                        <a:rPr lang="en-US" sz="1400" baseline="0" dirty="0" smtClean="0"/>
                        <a:t> Expectation</a:t>
                      </a:r>
                      <a:r>
                        <a:rPr lang="en-US" sz="1400" dirty="0" smtClean="0"/>
                        <a:t> (Level 5)</a:t>
                      </a:r>
                      <a:endParaRPr lang="en-US" sz="1400" dirty="0"/>
                    </a:p>
                  </a:txBody>
                  <a:tcPr marL="131024" marR="131024"/>
                </a:tc>
                <a:tc>
                  <a:txBody>
                    <a:bodyPr/>
                    <a:lstStyle/>
                    <a:p>
                      <a:pPr algn="ctr"/>
                      <a:r>
                        <a:rPr lang="en-US" sz="1400" dirty="0" smtClean="0"/>
                        <a:t>District % &gt;=</a:t>
                      </a:r>
                      <a:r>
                        <a:rPr lang="en-US" sz="1400" baseline="0" dirty="0" smtClean="0"/>
                        <a:t> Level 4</a:t>
                      </a:r>
                      <a:endParaRPr lang="en-US" sz="1400" dirty="0"/>
                    </a:p>
                  </a:txBody>
                  <a:tcPr marL="131024" marR="131024"/>
                </a:tc>
                <a:tc>
                  <a:txBody>
                    <a:bodyPr/>
                    <a:lstStyle/>
                    <a:p>
                      <a:pPr algn="ctr"/>
                      <a:r>
                        <a:rPr lang="en-US" sz="1400" dirty="0" smtClean="0"/>
                        <a:t>NJ % &gt;=</a:t>
                      </a:r>
                      <a:r>
                        <a:rPr lang="en-US" sz="1400" baseline="0" dirty="0" smtClean="0"/>
                        <a:t> Level 4</a:t>
                      </a:r>
                      <a:endParaRPr lang="en-US" sz="1400" dirty="0"/>
                    </a:p>
                  </a:txBody>
                  <a:tcPr marL="131024" marR="131024"/>
                </a:tc>
              </a:tr>
              <a:tr h="370840">
                <a:tc>
                  <a:txBody>
                    <a:bodyPr/>
                    <a:lstStyle/>
                    <a:p>
                      <a:r>
                        <a:rPr lang="en-US" sz="1500" b="1" dirty="0" smtClean="0"/>
                        <a:t>Grade 3</a:t>
                      </a:r>
                      <a:endParaRPr lang="en-US" sz="1500" b="1" dirty="0"/>
                    </a:p>
                  </a:txBody>
                  <a:tcPr marL="131024" marR="131024"/>
                </a:tc>
                <a:tc>
                  <a:txBody>
                    <a:bodyPr/>
                    <a:lstStyle/>
                    <a:p>
                      <a:pPr algn="ctr"/>
                      <a:r>
                        <a:rPr lang="en-US" sz="1500" b="1" dirty="0" smtClean="0"/>
                        <a:t>4%</a:t>
                      </a:r>
                      <a:endParaRPr lang="en-US" sz="1500" b="1" dirty="0"/>
                    </a:p>
                  </a:txBody>
                  <a:tcPr marL="131024" marR="131024"/>
                </a:tc>
                <a:tc>
                  <a:txBody>
                    <a:bodyPr/>
                    <a:lstStyle/>
                    <a:p>
                      <a:r>
                        <a:rPr lang="en-US" sz="1500" b="1" dirty="0" smtClean="0"/>
                        <a:t>5%</a:t>
                      </a:r>
                      <a:endParaRPr lang="en-US" sz="1500" b="1" dirty="0"/>
                    </a:p>
                  </a:txBody>
                  <a:tcPr marL="131024" marR="131024"/>
                </a:tc>
                <a:tc>
                  <a:txBody>
                    <a:bodyPr/>
                    <a:lstStyle/>
                    <a:p>
                      <a:r>
                        <a:rPr lang="en-US" sz="1500" b="1" dirty="0" smtClean="0"/>
                        <a:t>20%</a:t>
                      </a:r>
                      <a:endParaRPr lang="en-US" sz="1500" b="1" dirty="0"/>
                    </a:p>
                  </a:txBody>
                  <a:tcPr marL="131024" marR="131024"/>
                </a:tc>
                <a:tc>
                  <a:txBody>
                    <a:bodyPr/>
                    <a:lstStyle/>
                    <a:p>
                      <a:r>
                        <a:rPr lang="en-US" sz="1500" b="1" dirty="0" smtClean="0"/>
                        <a:t>45%</a:t>
                      </a:r>
                      <a:endParaRPr lang="en-US" sz="1500" b="1" dirty="0"/>
                    </a:p>
                  </a:txBody>
                  <a:tcPr marL="131024" marR="131024"/>
                </a:tc>
                <a:tc>
                  <a:txBody>
                    <a:bodyPr/>
                    <a:lstStyle/>
                    <a:p>
                      <a:r>
                        <a:rPr lang="en-US" sz="1500" b="1" dirty="0" smtClean="0"/>
                        <a:t>26%</a:t>
                      </a:r>
                      <a:endParaRPr lang="en-US" sz="1500" b="1" dirty="0"/>
                    </a:p>
                  </a:txBody>
                  <a:tcPr marL="131024" marR="131024"/>
                </a:tc>
                <a:tc>
                  <a:txBody>
                    <a:bodyPr/>
                    <a:lstStyle/>
                    <a:p>
                      <a:pPr algn="ctr"/>
                      <a:r>
                        <a:rPr lang="en-US" sz="1500" b="1" dirty="0" smtClean="0"/>
                        <a:t>71%</a:t>
                      </a:r>
                      <a:endParaRPr lang="en-US" sz="1500" b="1" dirty="0"/>
                    </a:p>
                  </a:txBody>
                  <a:tcPr marL="131024" marR="131024"/>
                </a:tc>
                <a:tc>
                  <a:txBody>
                    <a:bodyPr/>
                    <a:lstStyle/>
                    <a:p>
                      <a:pPr algn="ctr"/>
                      <a:r>
                        <a:rPr lang="en-US" sz="1500" b="1" dirty="0" smtClean="0"/>
                        <a:t>45%</a:t>
                      </a:r>
                      <a:endParaRPr lang="en-US" sz="1500" b="1" dirty="0"/>
                    </a:p>
                  </a:txBody>
                  <a:tcPr marL="131024" marR="131024"/>
                </a:tc>
              </a:tr>
              <a:tr h="370840">
                <a:tc>
                  <a:txBody>
                    <a:bodyPr/>
                    <a:lstStyle/>
                    <a:p>
                      <a:r>
                        <a:rPr lang="en-US" sz="1500" b="1" dirty="0" smtClean="0"/>
                        <a:t>Grade 4</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8%</a:t>
                      </a:r>
                      <a:endParaRPr lang="en-US" sz="1500" b="1" dirty="0"/>
                    </a:p>
                  </a:txBody>
                  <a:tcPr marL="131024" marR="131024"/>
                </a:tc>
                <a:tc>
                  <a:txBody>
                    <a:bodyPr/>
                    <a:lstStyle/>
                    <a:p>
                      <a:r>
                        <a:rPr lang="en-US" sz="1500" b="1" dirty="0" smtClean="0"/>
                        <a:t>20%</a:t>
                      </a:r>
                      <a:endParaRPr lang="en-US" sz="1500" b="1" dirty="0"/>
                    </a:p>
                  </a:txBody>
                  <a:tcPr marL="131024" marR="131024"/>
                </a:tc>
                <a:tc>
                  <a:txBody>
                    <a:bodyPr/>
                    <a:lstStyle/>
                    <a:p>
                      <a:r>
                        <a:rPr lang="en-US" sz="1500" b="1" dirty="0" smtClean="0"/>
                        <a:t>54%</a:t>
                      </a:r>
                      <a:endParaRPr lang="en-US" sz="1500" b="1" dirty="0"/>
                    </a:p>
                  </a:txBody>
                  <a:tcPr marL="131024" marR="131024"/>
                </a:tc>
                <a:tc>
                  <a:txBody>
                    <a:bodyPr/>
                    <a:lstStyle/>
                    <a:p>
                      <a:r>
                        <a:rPr lang="en-US" sz="1500" b="1" dirty="0" smtClean="0"/>
                        <a:t>16%</a:t>
                      </a:r>
                      <a:endParaRPr lang="en-US" sz="1500" b="1" dirty="0"/>
                    </a:p>
                  </a:txBody>
                  <a:tcPr marL="131024" marR="131024"/>
                </a:tc>
                <a:tc>
                  <a:txBody>
                    <a:bodyPr/>
                    <a:lstStyle/>
                    <a:p>
                      <a:pPr algn="ctr"/>
                      <a:r>
                        <a:rPr lang="en-US" sz="1500" b="1" dirty="0" smtClean="0"/>
                        <a:t>70%</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5</a:t>
                      </a:r>
                      <a:endParaRPr lang="en-US" sz="1500" b="1" dirty="0"/>
                    </a:p>
                  </a:txBody>
                  <a:tcPr marL="131024" marR="131024"/>
                </a:tc>
                <a:tc>
                  <a:txBody>
                    <a:bodyPr/>
                    <a:lstStyle/>
                    <a:p>
                      <a:pPr algn="ctr"/>
                      <a:r>
                        <a:rPr lang="en-US" sz="1500" b="1" dirty="0" smtClean="0"/>
                        <a:t>1%</a:t>
                      </a:r>
                      <a:endParaRPr lang="en-US" sz="1500" b="1" dirty="0"/>
                    </a:p>
                  </a:txBody>
                  <a:tcPr marL="131024" marR="131024"/>
                </a:tc>
                <a:tc>
                  <a:txBody>
                    <a:bodyPr/>
                    <a:lstStyle/>
                    <a:p>
                      <a:r>
                        <a:rPr lang="en-US" sz="1500" b="1" dirty="0" smtClean="0"/>
                        <a:t>7%</a:t>
                      </a:r>
                      <a:endParaRPr lang="en-US" sz="1500" b="1" dirty="0"/>
                    </a:p>
                  </a:txBody>
                  <a:tcPr marL="131024" marR="131024"/>
                </a:tc>
                <a:tc>
                  <a:txBody>
                    <a:bodyPr/>
                    <a:lstStyle/>
                    <a:p>
                      <a:r>
                        <a:rPr lang="en-US" sz="1500" b="1" dirty="0" smtClean="0"/>
                        <a:t>19%</a:t>
                      </a:r>
                      <a:endParaRPr lang="en-US" sz="1500" b="1" dirty="0"/>
                    </a:p>
                  </a:txBody>
                  <a:tcPr marL="131024" marR="131024"/>
                </a:tc>
                <a:tc>
                  <a:txBody>
                    <a:bodyPr/>
                    <a:lstStyle/>
                    <a:p>
                      <a:r>
                        <a:rPr lang="en-US" sz="1500" b="1" dirty="0" smtClean="0"/>
                        <a:t>53%</a:t>
                      </a:r>
                      <a:endParaRPr lang="en-US" sz="1500" b="1" dirty="0"/>
                    </a:p>
                  </a:txBody>
                  <a:tcPr marL="131024" marR="131024"/>
                </a:tc>
                <a:tc>
                  <a:txBody>
                    <a:bodyPr/>
                    <a:lstStyle/>
                    <a:p>
                      <a:r>
                        <a:rPr lang="en-US" sz="1500" b="1" dirty="0" smtClean="0"/>
                        <a:t>19%</a:t>
                      </a:r>
                      <a:endParaRPr lang="en-US" sz="1500" b="1" dirty="0"/>
                    </a:p>
                  </a:txBody>
                  <a:tcPr marL="131024" marR="131024"/>
                </a:tc>
                <a:tc>
                  <a:txBody>
                    <a:bodyPr/>
                    <a:lstStyle/>
                    <a:p>
                      <a:pPr algn="ctr"/>
                      <a:r>
                        <a:rPr lang="en-US" sz="1500" b="1" dirty="0" smtClean="0"/>
                        <a:t>72%</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6</a:t>
                      </a:r>
                      <a:endParaRPr lang="en-US" sz="1500" b="1" dirty="0"/>
                    </a:p>
                  </a:txBody>
                  <a:tcPr marL="131024" marR="131024"/>
                </a:tc>
                <a:tc>
                  <a:txBody>
                    <a:bodyPr/>
                    <a:lstStyle/>
                    <a:p>
                      <a:pPr algn="ctr"/>
                      <a:r>
                        <a:rPr lang="en-US" sz="1500" b="1" dirty="0" smtClean="0"/>
                        <a:t>3%</a:t>
                      </a:r>
                      <a:endParaRPr lang="en-US" sz="1500" b="1" dirty="0"/>
                    </a:p>
                  </a:txBody>
                  <a:tcPr marL="131024" marR="131024"/>
                </a:tc>
                <a:tc>
                  <a:txBody>
                    <a:bodyPr/>
                    <a:lstStyle/>
                    <a:p>
                      <a:r>
                        <a:rPr lang="en-US" sz="1500" b="1" dirty="0" smtClean="0"/>
                        <a:t>6%</a:t>
                      </a:r>
                      <a:endParaRPr lang="en-US" sz="1500" b="1" dirty="0"/>
                    </a:p>
                  </a:txBody>
                  <a:tcPr marL="131024" marR="131024"/>
                </a:tc>
                <a:tc>
                  <a:txBody>
                    <a:bodyPr/>
                    <a:lstStyle/>
                    <a:p>
                      <a:r>
                        <a:rPr lang="en-US" sz="1500" b="1" dirty="0" smtClean="0"/>
                        <a:t>21%</a:t>
                      </a:r>
                      <a:endParaRPr lang="en-US" sz="1500" b="1" dirty="0"/>
                    </a:p>
                  </a:txBody>
                  <a:tcPr marL="131024" marR="131024"/>
                </a:tc>
                <a:tc>
                  <a:txBody>
                    <a:bodyPr/>
                    <a:lstStyle/>
                    <a:p>
                      <a:r>
                        <a:rPr lang="en-US" sz="1500" b="1" dirty="0" smtClean="0"/>
                        <a:t>51%</a:t>
                      </a:r>
                      <a:endParaRPr lang="en-US" sz="1500" b="1" dirty="0"/>
                    </a:p>
                  </a:txBody>
                  <a:tcPr marL="131024" marR="131024"/>
                </a:tc>
                <a:tc>
                  <a:txBody>
                    <a:bodyPr/>
                    <a:lstStyle/>
                    <a:p>
                      <a:r>
                        <a:rPr lang="en-US" sz="1500" b="1" dirty="0" smtClean="0"/>
                        <a:t>19%</a:t>
                      </a:r>
                      <a:endParaRPr lang="en-US" sz="1500" b="1" dirty="0"/>
                    </a:p>
                  </a:txBody>
                  <a:tcPr marL="131024" marR="131024"/>
                </a:tc>
                <a:tc>
                  <a:txBody>
                    <a:bodyPr/>
                    <a:lstStyle/>
                    <a:p>
                      <a:pPr algn="ctr"/>
                      <a:r>
                        <a:rPr lang="en-US" sz="1500" b="1" dirty="0" smtClean="0"/>
                        <a:t>70%</a:t>
                      </a:r>
                      <a:endParaRPr lang="en-US" sz="1500" b="1" dirty="0"/>
                    </a:p>
                  </a:txBody>
                  <a:tcPr marL="131024" marR="131024"/>
                </a:tc>
                <a:tc>
                  <a:txBody>
                    <a:bodyPr/>
                    <a:lstStyle/>
                    <a:p>
                      <a:pPr algn="ctr"/>
                      <a:r>
                        <a:rPr lang="en-US" sz="1500" b="1" dirty="0" smtClean="0"/>
                        <a:t>41%</a:t>
                      </a:r>
                      <a:endParaRPr lang="en-US" sz="1500" b="1" dirty="0"/>
                    </a:p>
                  </a:txBody>
                  <a:tcPr marL="131024" marR="131024"/>
                </a:tc>
              </a:tr>
              <a:tr h="370840">
                <a:tc>
                  <a:txBody>
                    <a:bodyPr/>
                    <a:lstStyle/>
                    <a:p>
                      <a:r>
                        <a:rPr lang="en-US" sz="1500" b="1" dirty="0" smtClean="0"/>
                        <a:t>Grade 7*</a:t>
                      </a:r>
                      <a:endParaRPr lang="en-US" sz="1500" b="1" dirty="0"/>
                    </a:p>
                  </a:txBody>
                  <a:tcPr marL="131024" marR="131024"/>
                </a:tc>
                <a:tc>
                  <a:txBody>
                    <a:bodyPr/>
                    <a:lstStyle/>
                    <a:p>
                      <a:pPr algn="ctr"/>
                      <a:r>
                        <a:rPr lang="en-US" sz="1500" b="1" dirty="0" smtClean="0"/>
                        <a:t>0%</a:t>
                      </a:r>
                      <a:endParaRPr lang="en-US" sz="1500" b="1" dirty="0"/>
                    </a:p>
                  </a:txBody>
                  <a:tcPr marL="131024" marR="131024"/>
                </a:tc>
                <a:tc>
                  <a:txBody>
                    <a:bodyPr/>
                    <a:lstStyle/>
                    <a:p>
                      <a:r>
                        <a:rPr lang="en-US" sz="1500" b="1" dirty="0" smtClean="0"/>
                        <a:t>12%</a:t>
                      </a:r>
                      <a:endParaRPr lang="en-US" sz="1500" b="1" dirty="0"/>
                    </a:p>
                  </a:txBody>
                  <a:tcPr marL="131024" marR="131024"/>
                </a:tc>
                <a:tc>
                  <a:txBody>
                    <a:bodyPr/>
                    <a:lstStyle/>
                    <a:p>
                      <a:r>
                        <a:rPr lang="en-US" sz="1500" b="1" dirty="0" smtClean="0"/>
                        <a:t>30%</a:t>
                      </a:r>
                      <a:endParaRPr lang="en-US" sz="1500" b="1" dirty="0"/>
                    </a:p>
                  </a:txBody>
                  <a:tcPr marL="131024" marR="131024"/>
                </a:tc>
                <a:tc>
                  <a:txBody>
                    <a:bodyPr/>
                    <a:lstStyle/>
                    <a:p>
                      <a:r>
                        <a:rPr lang="en-US" sz="1500" b="1" dirty="0" smtClean="0"/>
                        <a:t>53%</a:t>
                      </a:r>
                      <a:endParaRPr lang="en-US" sz="1500" b="1" dirty="0"/>
                    </a:p>
                  </a:txBody>
                  <a:tcPr marL="131024" marR="131024"/>
                </a:tc>
                <a:tc>
                  <a:txBody>
                    <a:bodyPr/>
                    <a:lstStyle/>
                    <a:p>
                      <a:r>
                        <a:rPr lang="en-US" sz="1500" b="1" dirty="0" smtClean="0"/>
                        <a:t>4%</a:t>
                      </a:r>
                      <a:endParaRPr lang="en-US" sz="1500" b="1" dirty="0"/>
                    </a:p>
                  </a:txBody>
                  <a:tcPr marL="131024" marR="131024"/>
                </a:tc>
                <a:tc>
                  <a:txBody>
                    <a:bodyPr/>
                    <a:lstStyle/>
                    <a:p>
                      <a:pPr algn="ctr"/>
                      <a:r>
                        <a:rPr lang="en-US" sz="1500" b="1" dirty="0" smtClean="0"/>
                        <a:t>57%</a:t>
                      </a:r>
                      <a:endParaRPr lang="en-US" sz="1500" b="1" dirty="0"/>
                    </a:p>
                  </a:txBody>
                  <a:tcPr marL="131024" marR="131024"/>
                </a:tc>
                <a:tc>
                  <a:txBody>
                    <a:bodyPr/>
                    <a:lstStyle/>
                    <a:p>
                      <a:pPr algn="ctr"/>
                      <a:r>
                        <a:rPr lang="en-US" sz="1500" b="1" dirty="0" smtClean="0"/>
                        <a:t>37%</a:t>
                      </a:r>
                      <a:endParaRPr lang="en-US" sz="1500" b="1" dirty="0"/>
                    </a:p>
                  </a:txBody>
                  <a:tcPr marL="131024" marR="131024"/>
                </a:tc>
              </a:tr>
              <a:tr h="370840">
                <a:tc>
                  <a:txBody>
                    <a:bodyPr/>
                    <a:lstStyle/>
                    <a:p>
                      <a:r>
                        <a:rPr lang="en-US" sz="1500" b="1" dirty="0" smtClean="0"/>
                        <a:t>Grade 8*</a:t>
                      </a:r>
                      <a:endParaRPr lang="en-US" sz="1500" b="1" dirty="0"/>
                    </a:p>
                  </a:txBody>
                  <a:tcPr marL="131024" marR="131024"/>
                </a:tc>
                <a:tc>
                  <a:txBody>
                    <a:bodyPr/>
                    <a:lstStyle/>
                    <a:p>
                      <a:pPr algn="ctr"/>
                      <a:r>
                        <a:rPr lang="en-US" sz="1500" b="1" dirty="0" smtClean="0"/>
                        <a:t>11%</a:t>
                      </a:r>
                      <a:endParaRPr lang="en-US" sz="1500" b="1" dirty="0"/>
                    </a:p>
                  </a:txBody>
                  <a:tcPr marL="131024" marR="131024"/>
                </a:tc>
                <a:tc>
                  <a:txBody>
                    <a:bodyPr/>
                    <a:lstStyle/>
                    <a:p>
                      <a:r>
                        <a:rPr lang="en-US" sz="1500" b="1" dirty="0" smtClean="0"/>
                        <a:t>23%</a:t>
                      </a:r>
                      <a:endParaRPr lang="en-US" sz="1500" b="1" dirty="0"/>
                    </a:p>
                  </a:txBody>
                  <a:tcPr marL="131024" marR="131024"/>
                </a:tc>
                <a:tc>
                  <a:txBody>
                    <a:bodyPr/>
                    <a:lstStyle/>
                    <a:p>
                      <a:r>
                        <a:rPr lang="en-US" sz="1500" b="1" dirty="0" smtClean="0"/>
                        <a:t>40%</a:t>
                      </a:r>
                      <a:endParaRPr lang="en-US" sz="1500" b="1" dirty="0"/>
                    </a:p>
                  </a:txBody>
                  <a:tcPr marL="131024" marR="131024"/>
                </a:tc>
                <a:tc>
                  <a:txBody>
                    <a:bodyPr/>
                    <a:lstStyle/>
                    <a:p>
                      <a:r>
                        <a:rPr lang="en-US" sz="1500" b="1" dirty="0" smtClean="0"/>
                        <a:t>26%</a:t>
                      </a:r>
                      <a:endParaRPr lang="en-US" sz="1500" b="1" dirty="0"/>
                    </a:p>
                  </a:txBody>
                  <a:tcPr marL="131024" marR="131024"/>
                </a:tc>
                <a:tc>
                  <a:txBody>
                    <a:bodyPr/>
                    <a:lstStyle/>
                    <a:p>
                      <a:r>
                        <a:rPr lang="en-US" sz="1500" b="1" dirty="0" smtClean="0"/>
                        <a:t>0%</a:t>
                      </a:r>
                      <a:endParaRPr lang="en-US" sz="1500" b="1" dirty="0"/>
                    </a:p>
                  </a:txBody>
                  <a:tcPr marL="131024" marR="131024"/>
                </a:tc>
                <a:tc>
                  <a:txBody>
                    <a:bodyPr/>
                    <a:lstStyle/>
                    <a:p>
                      <a:pPr algn="ctr"/>
                      <a:r>
                        <a:rPr lang="en-US" sz="1500" b="1" dirty="0" smtClean="0"/>
                        <a:t>26%</a:t>
                      </a:r>
                      <a:endParaRPr lang="en-US" sz="1500" b="1" dirty="0"/>
                    </a:p>
                  </a:txBody>
                  <a:tcPr marL="131024" marR="131024"/>
                </a:tc>
                <a:tc>
                  <a:txBody>
                    <a:bodyPr/>
                    <a:lstStyle/>
                    <a:p>
                      <a:pPr algn="ctr"/>
                      <a:r>
                        <a:rPr lang="en-US" sz="1500" b="1" dirty="0" smtClean="0"/>
                        <a:t>24%</a:t>
                      </a:r>
                      <a:endParaRPr lang="en-US" sz="1500" b="1" dirty="0"/>
                    </a:p>
                  </a:txBody>
                  <a:tcPr marL="131024" marR="131024"/>
                </a:tc>
              </a:tr>
              <a:tr h="370840">
                <a:tc>
                  <a:txBody>
                    <a:bodyPr/>
                    <a:lstStyle/>
                    <a:p>
                      <a:r>
                        <a:rPr lang="en-US" sz="1500" b="1" dirty="0" smtClean="0"/>
                        <a:t>Algebra</a:t>
                      </a:r>
                      <a:r>
                        <a:rPr lang="en-US" sz="1500" b="1" baseline="0" dirty="0" smtClean="0"/>
                        <a:t> I</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8%</a:t>
                      </a:r>
                      <a:endParaRPr lang="en-US" sz="1500" b="1" dirty="0"/>
                    </a:p>
                  </a:txBody>
                  <a:tcPr marL="131024" marR="131024"/>
                </a:tc>
                <a:tc>
                  <a:txBody>
                    <a:bodyPr/>
                    <a:lstStyle/>
                    <a:p>
                      <a:r>
                        <a:rPr lang="en-US" sz="1500" b="1" dirty="0" smtClean="0"/>
                        <a:t>17%</a:t>
                      </a:r>
                      <a:endParaRPr lang="en-US" sz="1500" b="1" dirty="0"/>
                    </a:p>
                  </a:txBody>
                  <a:tcPr marL="131024" marR="131024"/>
                </a:tc>
                <a:tc>
                  <a:txBody>
                    <a:bodyPr/>
                    <a:lstStyle/>
                    <a:p>
                      <a:r>
                        <a:rPr lang="en-US" sz="1500" b="1" dirty="0" smtClean="0"/>
                        <a:t>64%</a:t>
                      </a:r>
                      <a:endParaRPr lang="en-US" sz="1500" b="1" dirty="0"/>
                    </a:p>
                  </a:txBody>
                  <a:tcPr marL="131024" marR="131024"/>
                </a:tc>
                <a:tc>
                  <a:txBody>
                    <a:bodyPr/>
                    <a:lstStyle/>
                    <a:p>
                      <a:r>
                        <a:rPr lang="en-US" sz="1500" b="1" dirty="0" smtClean="0"/>
                        <a:t>9%</a:t>
                      </a:r>
                      <a:endParaRPr lang="en-US" sz="1500" b="1" dirty="0"/>
                    </a:p>
                  </a:txBody>
                  <a:tcPr marL="131024" marR="131024"/>
                </a:tc>
                <a:tc>
                  <a:txBody>
                    <a:bodyPr/>
                    <a:lstStyle/>
                    <a:p>
                      <a:pPr algn="ctr"/>
                      <a:r>
                        <a:rPr lang="en-US" sz="1500" b="1" dirty="0" smtClean="0"/>
                        <a:t>73%</a:t>
                      </a:r>
                      <a:endParaRPr lang="en-US" sz="1500" b="1" dirty="0"/>
                    </a:p>
                  </a:txBody>
                  <a:tcPr marL="131024" marR="131024"/>
                </a:tc>
                <a:tc>
                  <a:txBody>
                    <a:bodyPr/>
                    <a:lstStyle/>
                    <a:p>
                      <a:pPr algn="ctr"/>
                      <a:r>
                        <a:rPr lang="en-US" sz="1500" b="1" dirty="0" smtClean="0"/>
                        <a:t>36%</a:t>
                      </a:r>
                      <a:endParaRPr lang="en-US" sz="1500" b="1" dirty="0"/>
                    </a:p>
                  </a:txBody>
                  <a:tcPr marL="131024" marR="131024"/>
                </a:tc>
              </a:tr>
              <a:tr h="370840">
                <a:tc>
                  <a:txBody>
                    <a:bodyPr/>
                    <a:lstStyle/>
                    <a:p>
                      <a:r>
                        <a:rPr lang="en-US" sz="1500" b="1" dirty="0" smtClean="0"/>
                        <a:t>Geometry</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12%</a:t>
                      </a:r>
                      <a:endParaRPr lang="en-US" sz="1500" b="1" dirty="0"/>
                    </a:p>
                  </a:txBody>
                  <a:tcPr marL="131024" marR="131024"/>
                </a:tc>
                <a:tc>
                  <a:txBody>
                    <a:bodyPr/>
                    <a:lstStyle/>
                    <a:p>
                      <a:r>
                        <a:rPr lang="en-US" sz="1500" b="1" dirty="0" smtClean="0"/>
                        <a:t>24%</a:t>
                      </a:r>
                      <a:endParaRPr lang="en-US" sz="1500" b="1" dirty="0"/>
                    </a:p>
                  </a:txBody>
                  <a:tcPr marL="131024" marR="131024"/>
                </a:tc>
                <a:tc>
                  <a:txBody>
                    <a:bodyPr/>
                    <a:lstStyle/>
                    <a:p>
                      <a:r>
                        <a:rPr lang="en-US" sz="1500" b="1" dirty="0" smtClean="0"/>
                        <a:t>46%</a:t>
                      </a:r>
                      <a:endParaRPr lang="en-US" sz="1500" b="1" dirty="0"/>
                    </a:p>
                  </a:txBody>
                  <a:tcPr marL="131024" marR="131024"/>
                </a:tc>
                <a:tc>
                  <a:txBody>
                    <a:bodyPr/>
                    <a:lstStyle/>
                    <a:p>
                      <a:r>
                        <a:rPr lang="en-US" sz="1500" b="1" dirty="0" smtClean="0"/>
                        <a:t>16%</a:t>
                      </a:r>
                      <a:endParaRPr lang="en-US" sz="1500" b="1" dirty="0"/>
                    </a:p>
                  </a:txBody>
                  <a:tcPr marL="131024" marR="131024"/>
                </a:tc>
                <a:tc>
                  <a:txBody>
                    <a:bodyPr/>
                    <a:lstStyle/>
                    <a:p>
                      <a:pPr algn="ctr"/>
                      <a:r>
                        <a:rPr lang="en-US" sz="1500" b="1" dirty="0" smtClean="0"/>
                        <a:t>62%</a:t>
                      </a:r>
                      <a:endParaRPr lang="en-US" sz="1500" b="1" dirty="0"/>
                    </a:p>
                  </a:txBody>
                  <a:tcPr marL="131024" marR="131024"/>
                </a:tc>
                <a:tc>
                  <a:txBody>
                    <a:bodyPr/>
                    <a:lstStyle/>
                    <a:p>
                      <a:pPr algn="ctr"/>
                      <a:r>
                        <a:rPr lang="en-US" sz="1500" b="1" dirty="0" smtClean="0"/>
                        <a:t>22%</a:t>
                      </a:r>
                      <a:endParaRPr lang="en-US" sz="1500" b="1" dirty="0"/>
                    </a:p>
                  </a:txBody>
                  <a:tcPr marL="131024" marR="131024"/>
                </a:tc>
              </a:tr>
              <a:tr h="370840">
                <a:tc>
                  <a:txBody>
                    <a:bodyPr/>
                    <a:lstStyle/>
                    <a:p>
                      <a:r>
                        <a:rPr lang="en-US" sz="1500" b="1" dirty="0" smtClean="0"/>
                        <a:t>Algebra II</a:t>
                      </a:r>
                      <a:endParaRPr lang="en-US" sz="1500" b="1" dirty="0"/>
                    </a:p>
                  </a:txBody>
                  <a:tcPr marL="131024" marR="131024"/>
                </a:tc>
                <a:tc>
                  <a:txBody>
                    <a:bodyPr/>
                    <a:lstStyle/>
                    <a:p>
                      <a:pPr algn="ctr"/>
                      <a:r>
                        <a:rPr lang="en-US" sz="1500" b="1" dirty="0" smtClean="0"/>
                        <a:t>2%</a:t>
                      </a:r>
                      <a:endParaRPr lang="en-US" sz="1500" b="1" dirty="0"/>
                    </a:p>
                  </a:txBody>
                  <a:tcPr marL="131024" marR="131024"/>
                </a:tc>
                <a:tc>
                  <a:txBody>
                    <a:bodyPr/>
                    <a:lstStyle/>
                    <a:p>
                      <a:r>
                        <a:rPr lang="en-US" sz="1500" b="1" dirty="0" smtClean="0"/>
                        <a:t>11%</a:t>
                      </a:r>
                      <a:endParaRPr lang="en-US" sz="1500" b="1" dirty="0"/>
                    </a:p>
                  </a:txBody>
                  <a:tcPr marL="131024" marR="131024"/>
                </a:tc>
                <a:tc>
                  <a:txBody>
                    <a:bodyPr/>
                    <a:lstStyle/>
                    <a:p>
                      <a:r>
                        <a:rPr lang="en-US" sz="1500" b="1" dirty="0" smtClean="0"/>
                        <a:t>20%</a:t>
                      </a:r>
                      <a:endParaRPr lang="en-US" sz="1500" b="1" dirty="0"/>
                    </a:p>
                  </a:txBody>
                  <a:tcPr marL="131024" marR="131024"/>
                </a:tc>
                <a:tc>
                  <a:txBody>
                    <a:bodyPr/>
                    <a:lstStyle/>
                    <a:p>
                      <a:r>
                        <a:rPr lang="en-US" sz="1500" b="1" dirty="0" smtClean="0"/>
                        <a:t>56%</a:t>
                      </a:r>
                      <a:endParaRPr lang="en-US" sz="1500" b="1" dirty="0"/>
                    </a:p>
                  </a:txBody>
                  <a:tcPr marL="131024" marR="131024"/>
                </a:tc>
                <a:tc>
                  <a:txBody>
                    <a:bodyPr/>
                    <a:lstStyle/>
                    <a:p>
                      <a:r>
                        <a:rPr lang="en-US" sz="1500" b="1" dirty="0" smtClean="0"/>
                        <a:t>10%</a:t>
                      </a:r>
                      <a:endParaRPr lang="en-US" sz="1500" b="1" dirty="0"/>
                    </a:p>
                  </a:txBody>
                  <a:tcPr marL="131024" marR="131024"/>
                </a:tc>
                <a:tc>
                  <a:txBody>
                    <a:bodyPr/>
                    <a:lstStyle/>
                    <a:p>
                      <a:pPr algn="ctr"/>
                      <a:r>
                        <a:rPr lang="en-US" sz="1500" b="1" dirty="0" smtClean="0"/>
                        <a:t>66%</a:t>
                      </a:r>
                      <a:endParaRPr lang="en-US" sz="1500" b="1" dirty="0"/>
                    </a:p>
                  </a:txBody>
                  <a:tcPr marL="131024" marR="131024"/>
                </a:tc>
                <a:tc>
                  <a:txBody>
                    <a:bodyPr/>
                    <a:lstStyle/>
                    <a:p>
                      <a:pPr algn="ctr"/>
                      <a:r>
                        <a:rPr lang="en-US" sz="1500" b="1" dirty="0" smtClean="0"/>
                        <a:t>24%</a:t>
                      </a:r>
                      <a:endParaRPr lang="en-US" sz="1500" b="1" dirty="0"/>
                    </a:p>
                  </a:txBody>
                  <a:tcPr marL="131024" marR="131024"/>
                </a:tc>
              </a:tr>
            </a:tbl>
          </a:graphicData>
        </a:graphic>
      </p:graphicFrame>
      <p:sp>
        <p:nvSpPr>
          <p:cNvPr id="4" name="Title 3"/>
          <p:cNvSpPr>
            <a:spLocks noGrp="1"/>
          </p:cNvSpPr>
          <p:nvPr>
            <p:ph type="title"/>
          </p:nvPr>
        </p:nvSpPr>
        <p:spPr>
          <a:xfrm>
            <a:off x="259453" y="355847"/>
            <a:ext cx="8630215" cy="1054394"/>
          </a:xfrm>
        </p:spPr>
        <p:txBody>
          <a:bodyPr/>
          <a:lstStyle/>
          <a:p>
            <a:r>
              <a:rPr lang="en-US" sz="2400" dirty="0" smtClean="0"/>
              <a:t>2015 Montgomery </a:t>
            </a:r>
            <a:r>
              <a:rPr lang="en-US" sz="2400" dirty="0"/>
              <a:t>township school </a:t>
            </a:r>
            <a:r>
              <a:rPr lang="en-US" sz="2400" dirty="0" smtClean="0"/>
              <a:t>District </a:t>
            </a:r>
            <a:r>
              <a:rPr lang="en-US" sz="3600" dirty="0"/>
              <a:t/>
            </a:r>
            <a:br>
              <a:rPr lang="en-US" sz="3600" dirty="0"/>
            </a:br>
            <a:r>
              <a:rPr lang="en-US" sz="2400" dirty="0" smtClean="0"/>
              <a:t>PARCC </a:t>
            </a:r>
            <a:r>
              <a:rPr lang="en-US" sz="2400" dirty="0"/>
              <a:t>GRADE-LEVEL Outcomes</a:t>
            </a:r>
            <a:r>
              <a:rPr lang="en-US" dirty="0" smtClean="0"/>
              <a:t/>
            </a:r>
            <a:br>
              <a:rPr lang="en-US" dirty="0" smtClean="0"/>
            </a:br>
            <a:r>
              <a:rPr lang="en-US" sz="2400" dirty="0" smtClean="0"/>
              <a:t>mathematics</a:t>
            </a:r>
            <a:endParaRPr lang="en-US" sz="2400" dirty="0"/>
          </a:p>
        </p:txBody>
      </p:sp>
      <p:sp>
        <p:nvSpPr>
          <p:cNvPr id="2" name="Slide Number Placeholder 1"/>
          <p:cNvSpPr>
            <a:spLocks noGrp="1"/>
          </p:cNvSpPr>
          <p:nvPr>
            <p:ph type="sldNum" sz="quarter" idx="12"/>
          </p:nvPr>
        </p:nvSpPr>
        <p:spPr/>
        <p:txBody>
          <a:bodyPr/>
          <a:lstStyle/>
          <a:p>
            <a:fld id="{356A72F1-C897-1647-9CE8-BFFB19418015}" type="slidenum">
              <a:rPr lang="en-US" smtClean="0"/>
              <a:pPr/>
              <a:t>25</a:t>
            </a:fld>
            <a:endParaRPr lang="en-US"/>
          </a:p>
        </p:txBody>
      </p:sp>
      <p:sp>
        <p:nvSpPr>
          <p:cNvPr id="3" name="Footer Placeholder 2"/>
          <p:cNvSpPr>
            <a:spLocks noGrp="1"/>
          </p:cNvSpPr>
          <p:nvPr>
            <p:ph type="ftr" sz="quarter" idx="11"/>
          </p:nvPr>
        </p:nvSpPr>
        <p:spPr>
          <a:xfrm>
            <a:off x="519544" y="6151418"/>
            <a:ext cx="7840685" cy="593766"/>
          </a:xfrm>
        </p:spPr>
        <p:txBody>
          <a:bodyPr/>
          <a:lstStyle/>
          <a:p>
            <a:pPr algn="l"/>
            <a:r>
              <a:rPr lang="en-US" sz="1200" dirty="0">
                <a:solidFill>
                  <a:schemeClr val="tx1"/>
                </a:solidFill>
              </a:rPr>
              <a:t>*</a:t>
            </a:r>
            <a:r>
              <a:rPr lang="en-US" dirty="0">
                <a:solidFill>
                  <a:schemeClr val="tx1"/>
                </a:solidFill>
              </a:rPr>
              <a:t> Note: </a:t>
            </a:r>
            <a:r>
              <a:rPr lang="en-US" dirty="0" smtClean="0">
                <a:solidFill>
                  <a:schemeClr val="tx1"/>
                </a:solidFill>
              </a:rPr>
              <a:t>Approximately 36% of 7</a:t>
            </a:r>
            <a:r>
              <a:rPr lang="en-US" baseline="30000" dirty="0" smtClean="0">
                <a:solidFill>
                  <a:schemeClr val="tx1"/>
                </a:solidFill>
              </a:rPr>
              <a:t>th</a:t>
            </a:r>
            <a:r>
              <a:rPr lang="en-US" dirty="0" smtClean="0">
                <a:solidFill>
                  <a:schemeClr val="tx1"/>
                </a:solidFill>
              </a:rPr>
              <a:t> grade students participated in either an Algebra I or Geometry PARCC assessment. Thus, PARCC Math 7 outcomes are not representative of grade 7 performance as a whole. Approximately 70% of 8</a:t>
            </a:r>
            <a:r>
              <a:rPr lang="en-US" baseline="30000" dirty="0" smtClean="0">
                <a:solidFill>
                  <a:schemeClr val="tx1"/>
                </a:solidFill>
              </a:rPr>
              <a:t>th</a:t>
            </a:r>
            <a:r>
              <a:rPr lang="en-US" dirty="0" smtClean="0">
                <a:solidFill>
                  <a:schemeClr val="tx1"/>
                </a:solidFill>
              </a:rPr>
              <a:t> grade students </a:t>
            </a:r>
            <a:r>
              <a:rPr lang="en-US" dirty="0">
                <a:solidFill>
                  <a:schemeClr val="tx1"/>
                </a:solidFill>
              </a:rPr>
              <a:t>participated in </a:t>
            </a:r>
            <a:r>
              <a:rPr lang="en-US" dirty="0" smtClean="0">
                <a:solidFill>
                  <a:schemeClr val="tx1"/>
                </a:solidFill>
              </a:rPr>
              <a:t>either an </a:t>
            </a:r>
            <a:r>
              <a:rPr lang="en-US" dirty="0">
                <a:solidFill>
                  <a:schemeClr val="tx1"/>
                </a:solidFill>
              </a:rPr>
              <a:t>Algebra </a:t>
            </a:r>
            <a:r>
              <a:rPr lang="en-US" dirty="0" smtClean="0">
                <a:solidFill>
                  <a:schemeClr val="tx1"/>
                </a:solidFill>
              </a:rPr>
              <a:t>I, Geometry, or Algebra II PARCC assessment. Thus</a:t>
            </a:r>
            <a:r>
              <a:rPr lang="en-US" dirty="0">
                <a:solidFill>
                  <a:schemeClr val="tx1"/>
                </a:solidFill>
              </a:rPr>
              <a:t>, PARCC Math 8 outcomes are not representative of grade 8 performance as a whole.</a:t>
            </a:r>
          </a:p>
          <a:p>
            <a:pPr algn="l"/>
            <a:endParaRPr lang="en-US" sz="900" dirty="0" smtClean="0"/>
          </a:p>
          <a:p>
            <a:pPr algn="l"/>
            <a:r>
              <a:rPr lang="en-US" sz="900" dirty="0" smtClean="0"/>
              <a:t>NOTE: Numbers may not sum to 100%</a:t>
            </a:r>
            <a:r>
              <a:rPr lang="en-US" sz="900" dirty="0"/>
              <a:t>due to rounding.</a:t>
            </a:r>
          </a:p>
          <a:p>
            <a:pPr algn="l"/>
            <a:endParaRPr lang="en-US" sz="900" dirty="0"/>
          </a:p>
        </p:txBody>
      </p:sp>
    </p:spTree>
    <p:extLst>
      <p:ext uri="{BB962C8B-B14F-4D97-AF65-F5344CB8AC3E}">
        <p14:creationId xmlns:p14="http://schemas.microsoft.com/office/powerpoint/2010/main" val="12490059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Mathematics </a:t>
            </a:r>
            <a:br>
              <a:rPr lang="en-US" sz="2500" dirty="0" smtClean="0"/>
            </a:br>
            <a:r>
              <a:rPr lang="en-US" sz="2500" dirty="0" smtClean="0"/>
              <a:t>percentage(%) </a:t>
            </a:r>
            <a:r>
              <a:rPr lang="en-US" sz="2500" dirty="0"/>
              <a:t>of students </a:t>
            </a:r>
            <a:r>
              <a:rPr lang="en-US" sz="2500" dirty="0" smtClean="0"/>
              <a:t/>
            </a:r>
            <a:br>
              <a:rPr lang="en-US" sz="2500" dirty="0" smtClean="0"/>
            </a:br>
            <a:r>
              <a:rPr lang="en-US" sz="2500" dirty="0" smtClean="0"/>
              <a:t>meeting </a:t>
            </a:r>
            <a:r>
              <a:rPr lang="en-US" sz="2500" dirty="0"/>
              <a:t>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89826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26</a:t>
            </a:fld>
            <a:endParaRPr lang="en-US"/>
          </a:p>
        </p:txBody>
      </p:sp>
    </p:spTree>
    <p:extLst>
      <p:ext uri="{BB962C8B-B14F-4D97-AF65-F5344CB8AC3E}">
        <p14:creationId xmlns:p14="http://schemas.microsoft.com/office/powerpoint/2010/main" val="1660108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Mathematics </a:t>
            </a:r>
            <a:br>
              <a:rPr lang="en-US" sz="2500" dirty="0" smtClean="0"/>
            </a:br>
            <a:r>
              <a:rPr lang="en-US" sz="2500" dirty="0" smtClean="0"/>
              <a:t>percentage(%) </a:t>
            </a:r>
            <a:r>
              <a:rPr lang="en-US" sz="2500" dirty="0"/>
              <a:t>of students </a:t>
            </a:r>
            <a:r>
              <a:rPr lang="en-US" sz="2500" dirty="0" smtClean="0"/>
              <a:t/>
            </a:r>
            <a:br>
              <a:rPr lang="en-US" sz="2500" dirty="0" smtClean="0"/>
            </a:br>
            <a:r>
              <a:rPr lang="en-US" sz="2500" dirty="0" smtClean="0"/>
              <a:t>meeting </a:t>
            </a:r>
            <a:r>
              <a:rPr lang="en-US" sz="2500" dirty="0"/>
              <a:t>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3617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27</a:t>
            </a:fld>
            <a:endParaRPr lang="en-US"/>
          </a:p>
        </p:txBody>
      </p:sp>
    </p:spTree>
    <p:extLst>
      <p:ext uri="{BB962C8B-B14F-4D97-AF65-F5344CB8AC3E}">
        <p14:creationId xmlns:p14="http://schemas.microsoft.com/office/powerpoint/2010/main" val="2486936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Mathematics</a:t>
            </a:r>
            <a:r>
              <a:rPr lang="en-US" sz="2500" dirty="0"/>
              <a:t> </a:t>
            </a:r>
            <a:r>
              <a:rPr lang="en-US" sz="2500" dirty="0" smtClean="0"/>
              <a:t/>
            </a:r>
            <a:br>
              <a:rPr lang="en-US" sz="2500" dirty="0" smtClean="0"/>
            </a:br>
            <a:r>
              <a:rPr lang="en-US" sz="2500" dirty="0" smtClean="0"/>
              <a:t>percentage(%) </a:t>
            </a:r>
            <a:r>
              <a:rPr lang="en-US" sz="2500" dirty="0"/>
              <a:t>of students </a:t>
            </a:r>
            <a:r>
              <a:rPr lang="en-US" sz="2500" dirty="0" smtClean="0"/>
              <a:t/>
            </a:r>
            <a:br>
              <a:rPr lang="en-US" sz="2500" dirty="0" smtClean="0"/>
            </a:br>
            <a:r>
              <a:rPr lang="en-US" sz="2500" dirty="0" smtClean="0"/>
              <a:t>meeting </a:t>
            </a:r>
            <a:r>
              <a:rPr lang="en-US" sz="2500" dirty="0"/>
              <a:t>and 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3394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28</a:t>
            </a:fld>
            <a:endParaRPr lang="en-US"/>
          </a:p>
        </p:txBody>
      </p:sp>
    </p:spTree>
    <p:extLst>
      <p:ext uri="{BB962C8B-B14F-4D97-AF65-F5344CB8AC3E}">
        <p14:creationId xmlns:p14="http://schemas.microsoft.com/office/powerpoint/2010/main" val="34163125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401762"/>
          </a:xfrm>
        </p:spPr>
        <p:txBody>
          <a:bodyPr>
            <a:noAutofit/>
          </a:bodyPr>
          <a:lstStyle/>
          <a:p>
            <a:r>
              <a:rPr lang="en-US" sz="2500" dirty="0" smtClean="0"/>
              <a:t/>
            </a:r>
            <a:br>
              <a:rPr lang="en-US" sz="2500" dirty="0" smtClean="0"/>
            </a:br>
            <a:r>
              <a:rPr lang="en-US" sz="2500" dirty="0" smtClean="0"/>
              <a:t>2015 Mathematics</a:t>
            </a:r>
            <a:r>
              <a:rPr lang="en-US" sz="2500" dirty="0"/>
              <a:t> </a:t>
            </a:r>
            <a:r>
              <a:rPr lang="en-US" sz="2500" dirty="0" smtClean="0"/>
              <a:t/>
            </a:r>
            <a:br>
              <a:rPr lang="en-US" sz="2500" dirty="0" smtClean="0"/>
            </a:br>
            <a:r>
              <a:rPr lang="en-US" sz="2500" dirty="0" smtClean="0"/>
              <a:t>percentage(%) of students </a:t>
            </a:r>
            <a:br>
              <a:rPr lang="en-US" sz="2500" dirty="0" smtClean="0"/>
            </a:br>
            <a:r>
              <a:rPr lang="en-US" sz="2500" dirty="0" smtClean="0"/>
              <a:t>meeting </a:t>
            </a:r>
            <a:r>
              <a:rPr lang="en-US" sz="2500" dirty="0"/>
              <a:t>and </a:t>
            </a:r>
            <a:r>
              <a:rPr lang="en-US" sz="2500" dirty="0" smtClean="0"/>
              <a:t>exceeding expectations</a:t>
            </a:r>
            <a:r>
              <a:rPr lang="en-US" sz="3200" dirty="0" smtClean="0"/>
              <a:t/>
            </a:r>
            <a:br>
              <a:rPr lang="en-US" sz="3200" dirty="0" smtClean="0"/>
            </a:b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9049935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356A72F1-C897-1647-9CE8-BFFB19418015}" type="slidenum">
              <a:rPr lang="en-US" smtClean="0"/>
              <a:pPr/>
              <a:t>29</a:t>
            </a:fld>
            <a:endParaRPr lang="en-US"/>
          </a:p>
        </p:txBody>
      </p:sp>
    </p:spTree>
    <p:extLst>
      <p:ext uri="{BB962C8B-B14F-4D97-AF65-F5344CB8AC3E}">
        <p14:creationId xmlns:p14="http://schemas.microsoft.com/office/powerpoint/2010/main" val="995110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7159752" y="2130552"/>
            <a:ext cx="1673352" cy="3089148"/>
          </a:xfrm>
        </p:spPr>
        <p:txBody>
          <a:bodyPr>
            <a:normAutofit fontScale="92500" lnSpcReduction="20000"/>
          </a:bodyPr>
          <a:lstStyle/>
          <a:p>
            <a:endParaRPr lang="en-US" dirty="0" smtClean="0"/>
          </a:p>
          <a:p>
            <a:r>
              <a:rPr lang="en-US" dirty="0" smtClean="0"/>
              <a:t>2009: New Jersey adopted higher course taking requirements for all students.</a:t>
            </a:r>
          </a:p>
          <a:p>
            <a:endParaRPr lang="en-US" dirty="0"/>
          </a:p>
          <a:p>
            <a:r>
              <a:rPr lang="en-US" dirty="0" smtClean="0"/>
              <a:t>2010: New Jersey adopted the Common Core State Standards in English Language Arts and Mathematics.</a:t>
            </a:r>
            <a:endParaRPr lang="en-US" dirty="0"/>
          </a:p>
        </p:txBody>
      </p:sp>
      <p:sp>
        <p:nvSpPr>
          <p:cNvPr id="4" name="Title 3"/>
          <p:cNvSpPr>
            <a:spLocks noGrp="1"/>
          </p:cNvSpPr>
          <p:nvPr>
            <p:ph type="title"/>
          </p:nvPr>
        </p:nvSpPr>
        <p:spPr/>
        <p:txBody>
          <a:bodyPr anchor="t"/>
          <a:lstStyle/>
          <a:p>
            <a:r>
              <a:rPr lang="en-US" sz="1900" dirty="0" smtClean="0"/>
              <a:t>Raising standards</a:t>
            </a:r>
            <a:endParaRPr lang="en-US" sz="1900" dirty="0"/>
          </a:p>
        </p:txBody>
      </p:sp>
      <p:sp>
        <p:nvSpPr>
          <p:cNvPr id="7" name="Content Placeholder 11"/>
          <p:cNvSpPr txBox="1">
            <a:spLocks/>
          </p:cNvSpPr>
          <p:nvPr/>
        </p:nvSpPr>
        <p:spPr>
          <a:xfrm>
            <a:off x="380999" y="559160"/>
            <a:ext cx="6272435" cy="5558704"/>
          </a:xfrm>
          <a:prstGeom prst="rect">
            <a:avLst/>
          </a:prstGeom>
        </p:spPr>
        <p:txBody>
          <a:bodyPr vert="horz" lIns="91440" tIns="45720" rIns="91440" bIns="45720" rtlCol="0">
            <a:normAutofit fontScale="85000" lnSpcReduction="20000"/>
          </a:bodyPr>
          <a:lstStyle>
            <a:lvl1pPr marL="274320" indent="-228600" algn="l" defTabSz="914400" rtl="0" eaLnBrk="1" latinLnBrk="0" hangingPunct="1">
              <a:spcBef>
                <a:spcPct val="20000"/>
              </a:spcBef>
              <a:buClr>
                <a:schemeClr val="accent1"/>
              </a:buClr>
              <a:buFont typeface="Wingdings 2" pitchFamily="18" charset="2"/>
              <a:buChar char=""/>
              <a:defRPr sz="32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4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20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20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20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2000" kern="1200">
                <a:solidFill>
                  <a:schemeClr val="tx2"/>
                </a:solidFill>
                <a:latin typeface="+mn-lt"/>
                <a:ea typeface="+mn-ea"/>
                <a:cs typeface="+mn-cs"/>
              </a:defRPr>
            </a:lvl9pPr>
          </a:lstStyle>
          <a:p>
            <a:pPr marL="45720" indent="0">
              <a:buFont typeface="Wingdings 2" pitchFamily="18" charset="2"/>
              <a:buNone/>
            </a:pPr>
            <a:r>
              <a:rPr lang="en-US" b="1" dirty="0" smtClean="0"/>
              <a:t>College and Career Ready Standards</a:t>
            </a:r>
          </a:p>
          <a:p>
            <a:pPr marL="45720" indent="0">
              <a:buFont typeface="Wingdings 2" pitchFamily="18" charset="2"/>
              <a:buNone/>
            </a:pPr>
            <a:endParaRPr lang="en-US" b="1" dirty="0"/>
          </a:p>
          <a:p>
            <a:pPr marL="45720" indent="0">
              <a:buFont typeface="Wingdings 2" pitchFamily="18" charset="2"/>
              <a:buNone/>
            </a:pPr>
            <a:r>
              <a:rPr lang="en-US" i="1" dirty="0" smtClean="0"/>
              <a:t>“Align New Jersey high school standards and graduation requirements to college and workforce entry requirements.” </a:t>
            </a:r>
            <a:r>
              <a:rPr lang="en-US" dirty="0" smtClean="0"/>
              <a:t>– NJ High School Redesign Steering Committee (HSRSC - 2008)</a:t>
            </a:r>
          </a:p>
          <a:p>
            <a:pPr marL="45720" indent="0">
              <a:buFont typeface="Wingdings 2" pitchFamily="18" charset="2"/>
              <a:buNone/>
            </a:pPr>
            <a:endParaRPr lang="en-US" i="1" dirty="0" smtClean="0"/>
          </a:p>
          <a:p>
            <a:pPr marL="45720" indent="0">
              <a:buFont typeface="Wingdings 2" pitchFamily="18" charset="2"/>
              <a:buNone/>
            </a:pPr>
            <a:r>
              <a:rPr lang="en-US" i="1" dirty="0" smtClean="0"/>
              <a:t>New Jersey has adopted standards that “are widely recognized as appropriate standards for college and career readiness.” - </a:t>
            </a:r>
            <a:r>
              <a:rPr lang="en-US" dirty="0" smtClean="0"/>
              <a:t>College and Career Ready Taskforce (CCRT - 2012)</a:t>
            </a:r>
            <a:endParaRPr lang="en-US" dirty="0"/>
          </a:p>
          <a:p>
            <a:pPr marL="45720" indent="0">
              <a:buFont typeface="Wingdings 2" pitchFamily="18" charset="2"/>
              <a:buNone/>
            </a:pPr>
            <a:endParaRPr lang="en-US" i="1" dirty="0" smtClean="0"/>
          </a:p>
          <a:p>
            <a:pPr marL="45720" indent="0">
              <a:buFont typeface="Wingdings 2" pitchFamily="18" charset="2"/>
              <a:buNone/>
            </a:pPr>
            <a:endParaRPr lang="en-US" i="1" dirty="0"/>
          </a:p>
          <a:p>
            <a:pPr marL="45720" indent="0">
              <a:buFont typeface="Wingdings 2" pitchFamily="18" charset="2"/>
              <a:buNone/>
            </a:pPr>
            <a:endParaRPr lang="en-US" i="1" dirty="0" smtClean="0"/>
          </a:p>
        </p:txBody>
      </p:sp>
      <p:pic>
        <p:nvPicPr>
          <p:cNvPr id="8" name="Picture 7"/>
          <p:cNvPicPr>
            <a:picLocks noChangeAspect="1"/>
          </p:cNvPicPr>
          <p:nvPr/>
        </p:nvPicPr>
        <p:blipFill>
          <a:blip r:embed="rId3"/>
          <a:stretch>
            <a:fillRect/>
          </a:stretch>
        </p:blipFill>
        <p:spPr>
          <a:xfrm>
            <a:off x="6939603" y="5605463"/>
            <a:ext cx="2056842" cy="1104900"/>
          </a:xfrm>
          <a:prstGeom prst="rect">
            <a:avLst/>
          </a:prstGeom>
        </p:spPr>
      </p:pic>
      <p:sp>
        <p:nvSpPr>
          <p:cNvPr id="2" name="Slide Number Placeholder 1"/>
          <p:cNvSpPr>
            <a:spLocks noGrp="1"/>
          </p:cNvSpPr>
          <p:nvPr>
            <p:ph type="sldNum" sz="quarter" idx="12"/>
          </p:nvPr>
        </p:nvSpPr>
        <p:spPr/>
        <p:txBody>
          <a:bodyPr/>
          <a:lstStyle/>
          <a:p>
            <a:fld id="{2754ED01-E2A0-4C1E-8E21-014B99041579}" type="slidenum">
              <a:rPr lang="en-US" smtClean="0"/>
              <a:pPr/>
              <a:t>3</a:t>
            </a:fld>
            <a:endParaRPr lang="en-US" dirty="0"/>
          </a:p>
        </p:txBody>
      </p:sp>
    </p:spTree>
    <p:extLst>
      <p:ext uri="{BB962C8B-B14F-4D97-AF65-F5344CB8AC3E}">
        <p14:creationId xmlns:p14="http://schemas.microsoft.com/office/powerpoint/2010/main" val="1681003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to Guide PARCC Data Reflection</a:t>
            </a:r>
            <a:endParaRPr lang="en-US" dirty="0"/>
          </a:p>
        </p:txBody>
      </p:sp>
      <p:sp>
        <p:nvSpPr>
          <p:cNvPr id="2" name="Content Placeholder 1"/>
          <p:cNvSpPr>
            <a:spLocks noGrp="1"/>
          </p:cNvSpPr>
          <p:nvPr>
            <p:ph idx="1"/>
          </p:nvPr>
        </p:nvSpPr>
        <p:spPr/>
        <p:txBody>
          <a:bodyPr>
            <a:normAutofit fontScale="25000" lnSpcReduction="20000"/>
          </a:bodyPr>
          <a:lstStyle/>
          <a:p>
            <a:r>
              <a:rPr lang="en-US" sz="11200" b="1" dirty="0" smtClean="0"/>
              <a:t>How will we use PARCC data to identify strengths and gaps that exist in curriculum and instruction?</a:t>
            </a:r>
          </a:p>
          <a:p>
            <a:endParaRPr lang="en-US" sz="11200" b="1" dirty="0" smtClean="0"/>
          </a:p>
          <a:p>
            <a:r>
              <a:rPr lang="en-US" sz="11200" b="1" dirty="0" smtClean="0"/>
              <a:t>How will we use PARCC data to inform the conversations of our educators?</a:t>
            </a:r>
          </a:p>
          <a:p>
            <a:endParaRPr lang="en-US" sz="11200" b="1" dirty="0" smtClean="0"/>
          </a:p>
          <a:p>
            <a:r>
              <a:rPr lang="en-US" sz="11200" b="1" dirty="0" smtClean="0"/>
              <a:t>What can we learn about where additional professional resources are needed to meet the learning needs of all students?</a:t>
            </a:r>
          </a:p>
          <a:p>
            <a:endParaRPr lang="en-US" b="1" dirty="0" smtClean="0">
              <a:solidFill>
                <a:srgbClr val="2F8144"/>
              </a:solidFill>
            </a:endParaRPr>
          </a:p>
          <a:p>
            <a:endParaRPr lang="en-US" b="1" dirty="0" smtClean="0">
              <a:solidFill>
                <a:schemeClr val="accent5">
                  <a:lumMod val="75000"/>
                </a:schemeClr>
              </a:solidFill>
            </a:endParaRPr>
          </a:p>
          <a:p>
            <a:endParaRPr lang="en-US" dirty="0"/>
          </a:p>
        </p:txBody>
      </p:sp>
      <p:sp>
        <p:nvSpPr>
          <p:cNvPr id="4" name="Slide Number Placeholder 3"/>
          <p:cNvSpPr>
            <a:spLocks noGrp="1"/>
          </p:cNvSpPr>
          <p:nvPr>
            <p:ph type="sldNum" sz="quarter" idx="12"/>
          </p:nvPr>
        </p:nvSpPr>
        <p:spPr/>
        <p:txBody>
          <a:bodyPr/>
          <a:lstStyle/>
          <a:p>
            <a:fld id="{356A72F1-C897-1647-9CE8-BFFB19418015}" type="slidenum">
              <a:rPr lang="en-US" smtClean="0"/>
              <a:pPr/>
              <a:t>30</a:t>
            </a:fld>
            <a:endParaRPr lang="en-US"/>
          </a:p>
        </p:txBody>
      </p:sp>
    </p:spTree>
    <p:extLst>
      <p:ext uri="{BB962C8B-B14F-4D97-AF65-F5344CB8AC3E}">
        <p14:creationId xmlns:p14="http://schemas.microsoft.com/office/powerpoint/2010/main" val="405356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Year One data analysis Plan: Drilling down</a:t>
            </a:r>
            <a:endParaRPr lang="en-US" dirty="0"/>
          </a:p>
        </p:txBody>
      </p:sp>
      <p:sp>
        <p:nvSpPr>
          <p:cNvPr id="2" name="Slide Number Placeholder 1"/>
          <p:cNvSpPr>
            <a:spLocks noGrp="1"/>
          </p:cNvSpPr>
          <p:nvPr>
            <p:ph type="sldNum" sz="quarter" idx="12"/>
          </p:nvPr>
        </p:nvSpPr>
        <p:spPr/>
        <p:txBody>
          <a:bodyPr/>
          <a:lstStyle/>
          <a:p>
            <a:fld id="{356A72F1-C897-1647-9CE8-BFFB19418015}"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3105" y="1719263"/>
            <a:ext cx="6383190" cy="4406900"/>
          </a:xfrm>
        </p:spPr>
      </p:pic>
      <p:sp>
        <p:nvSpPr>
          <p:cNvPr id="3" name="Title 2"/>
          <p:cNvSpPr>
            <a:spLocks noGrp="1"/>
          </p:cNvSpPr>
          <p:nvPr>
            <p:ph type="title"/>
          </p:nvPr>
        </p:nvSpPr>
        <p:spPr/>
        <p:txBody>
          <a:bodyPr/>
          <a:lstStyle/>
          <a:p>
            <a:r>
              <a:rPr lang="en-US" dirty="0"/>
              <a:t>Resources for Parents</a:t>
            </a:r>
          </a:p>
        </p:txBody>
      </p:sp>
      <p:sp>
        <p:nvSpPr>
          <p:cNvPr id="2" name="Slide Number Placeholder 1"/>
          <p:cNvSpPr>
            <a:spLocks noGrp="1"/>
          </p:cNvSpPr>
          <p:nvPr>
            <p:ph type="sldNum" sz="quarter" idx="12"/>
          </p:nvPr>
        </p:nvSpPr>
        <p:spPr/>
        <p:txBody>
          <a:bodyPr/>
          <a:lstStyle/>
          <a:p>
            <a:fld id="{356A72F1-C897-1647-9CE8-BFFB19418015}" type="slidenum">
              <a:rPr lang="en-US" smtClean="0"/>
              <a:pPr/>
              <a:t>32</a:t>
            </a:fld>
            <a:endParaRPr lang="en-US"/>
          </a:p>
        </p:txBody>
      </p:sp>
    </p:spTree>
    <p:extLst>
      <p:ext uri="{BB962C8B-B14F-4D97-AF65-F5344CB8AC3E}">
        <p14:creationId xmlns:p14="http://schemas.microsoft.com/office/powerpoint/2010/main" val="274509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3454" y="1719263"/>
            <a:ext cx="7748336" cy="4886074"/>
          </a:xfrm>
        </p:spPr>
      </p:pic>
      <p:sp>
        <p:nvSpPr>
          <p:cNvPr id="3" name="Title 2"/>
          <p:cNvSpPr>
            <a:spLocks noGrp="1"/>
          </p:cNvSpPr>
          <p:nvPr>
            <p:ph type="title"/>
          </p:nvPr>
        </p:nvSpPr>
        <p:spPr/>
        <p:txBody>
          <a:bodyPr/>
          <a:lstStyle/>
          <a:p>
            <a:r>
              <a:rPr lang="en-US" dirty="0"/>
              <a:t>Resources for Parents</a:t>
            </a:r>
          </a:p>
        </p:txBody>
      </p:sp>
      <p:sp>
        <p:nvSpPr>
          <p:cNvPr id="2" name="Slide Number Placeholder 1"/>
          <p:cNvSpPr>
            <a:spLocks noGrp="1"/>
          </p:cNvSpPr>
          <p:nvPr>
            <p:ph type="sldNum" sz="quarter" idx="12"/>
          </p:nvPr>
        </p:nvSpPr>
        <p:spPr/>
        <p:txBody>
          <a:bodyPr/>
          <a:lstStyle/>
          <a:p>
            <a:fld id="{356A72F1-C897-1647-9CE8-BFFB19418015}" type="slidenum">
              <a:rPr lang="en-US" smtClean="0"/>
              <a:pPr/>
              <a:t>33</a:t>
            </a:fld>
            <a:endParaRPr lang="en-US"/>
          </a:p>
        </p:txBody>
      </p:sp>
    </p:spTree>
    <p:extLst>
      <p:ext uri="{BB962C8B-B14F-4D97-AF65-F5344CB8AC3E}">
        <p14:creationId xmlns:p14="http://schemas.microsoft.com/office/powerpoint/2010/main" val="35355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Parents</a:t>
            </a:r>
            <a:endParaRPr lang="en-US" dirty="0"/>
          </a:p>
        </p:txBody>
      </p:sp>
      <p:pic>
        <p:nvPicPr>
          <p:cNvPr id="4" name="Content Placeholder 3"/>
          <p:cNvPicPr>
            <a:picLocks noGrp="1" noChangeAspect="1"/>
          </p:cNvPicPr>
          <p:nvPr>
            <p:ph idx="1"/>
          </p:nvPr>
        </p:nvPicPr>
        <p:blipFill rotWithShape="1">
          <a:blip r:embed="rId3"/>
          <a:srcRect l="1870" t="-1986" r="1985" b="-1162"/>
          <a:stretch/>
        </p:blipFill>
        <p:spPr>
          <a:xfrm>
            <a:off x="457200" y="1709928"/>
            <a:ext cx="7912374" cy="4001400"/>
          </a:xfrm>
        </p:spPr>
      </p:pic>
      <p:sp>
        <p:nvSpPr>
          <p:cNvPr id="5" name="Rectangle 4"/>
          <p:cNvSpPr/>
          <p:nvPr/>
        </p:nvSpPr>
        <p:spPr>
          <a:xfrm>
            <a:off x="457200" y="6188631"/>
            <a:ext cx="3275256" cy="369332"/>
          </a:xfrm>
          <a:prstGeom prst="rect">
            <a:avLst/>
          </a:prstGeom>
        </p:spPr>
        <p:txBody>
          <a:bodyPr wrap="none">
            <a:spAutoFit/>
          </a:bodyPr>
          <a:lstStyle/>
          <a:p>
            <a:r>
              <a:rPr lang="en-US" dirty="0"/>
              <a:t>http://</a:t>
            </a:r>
            <a:r>
              <a:rPr lang="en-US" dirty="0" err="1"/>
              <a:t>understandthescore.org</a:t>
            </a:r>
            <a:r>
              <a:rPr lang="en-US" dirty="0"/>
              <a:t>/</a:t>
            </a:r>
          </a:p>
        </p:txBody>
      </p:sp>
      <p:sp>
        <p:nvSpPr>
          <p:cNvPr id="3" name="Slide Number Placeholder 2"/>
          <p:cNvSpPr>
            <a:spLocks noGrp="1"/>
          </p:cNvSpPr>
          <p:nvPr>
            <p:ph type="sldNum" sz="quarter" idx="12"/>
          </p:nvPr>
        </p:nvSpPr>
        <p:spPr/>
        <p:txBody>
          <a:bodyPr/>
          <a:lstStyle/>
          <a:p>
            <a:fld id="{356A72F1-C897-1647-9CE8-BFFB19418015}" type="slidenum">
              <a:rPr lang="en-US" smtClean="0"/>
              <a:pPr/>
              <a:t>34</a:t>
            </a:fld>
            <a:endParaRPr lang="en-US"/>
          </a:p>
        </p:txBody>
      </p:sp>
    </p:spTree>
    <p:extLst>
      <p:ext uri="{BB962C8B-B14F-4D97-AF65-F5344CB8AC3E}">
        <p14:creationId xmlns:p14="http://schemas.microsoft.com/office/powerpoint/2010/main" val="36875801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Understanding the score report</a:t>
            </a:r>
            <a:endParaRPr lang="en-US" dirty="0"/>
          </a:p>
        </p:txBody>
      </p:sp>
      <p:pic>
        <p:nvPicPr>
          <p:cNvPr id="4" name="Content Placeholder 3"/>
          <p:cNvPicPr>
            <a:picLocks noGrp="1" noChangeAspect="1"/>
          </p:cNvPicPr>
          <p:nvPr>
            <p:ph idx="1"/>
          </p:nvPr>
        </p:nvPicPr>
        <p:blipFill rotWithShape="1">
          <a:blip r:embed="rId3"/>
          <a:srcRect t="-4" b="-2141"/>
          <a:stretch/>
        </p:blipFill>
        <p:spPr>
          <a:xfrm>
            <a:off x="457200" y="1600200"/>
            <a:ext cx="8229600" cy="3884276"/>
          </a:xfrm>
        </p:spPr>
      </p:pic>
      <p:sp>
        <p:nvSpPr>
          <p:cNvPr id="5" name="Rectangle 4"/>
          <p:cNvSpPr/>
          <p:nvPr/>
        </p:nvSpPr>
        <p:spPr>
          <a:xfrm>
            <a:off x="457200" y="6227119"/>
            <a:ext cx="3275256" cy="369332"/>
          </a:xfrm>
          <a:prstGeom prst="rect">
            <a:avLst/>
          </a:prstGeom>
        </p:spPr>
        <p:txBody>
          <a:bodyPr wrap="none">
            <a:spAutoFit/>
          </a:bodyPr>
          <a:lstStyle/>
          <a:p>
            <a:r>
              <a:rPr lang="en-US" dirty="0"/>
              <a:t>http://</a:t>
            </a:r>
            <a:r>
              <a:rPr lang="en-US" dirty="0" err="1"/>
              <a:t>understandthescore.org</a:t>
            </a:r>
            <a:r>
              <a:rPr lang="en-US" dirty="0"/>
              <a:t>/</a:t>
            </a:r>
          </a:p>
        </p:txBody>
      </p:sp>
      <p:sp>
        <p:nvSpPr>
          <p:cNvPr id="3" name="Slide Number Placeholder 2"/>
          <p:cNvSpPr>
            <a:spLocks noGrp="1"/>
          </p:cNvSpPr>
          <p:nvPr>
            <p:ph type="sldNum" sz="quarter" idx="12"/>
          </p:nvPr>
        </p:nvSpPr>
        <p:spPr/>
        <p:txBody>
          <a:bodyPr/>
          <a:lstStyle/>
          <a:p>
            <a:fld id="{356A72F1-C897-1647-9CE8-BFFB19418015}" type="slidenum">
              <a:rPr lang="en-US" smtClean="0"/>
              <a:pPr/>
              <a:t>35</a:t>
            </a:fld>
            <a:endParaRPr lang="en-US"/>
          </a:p>
        </p:txBody>
      </p:sp>
    </p:spTree>
    <p:extLst>
      <p:ext uri="{BB962C8B-B14F-4D97-AF65-F5344CB8AC3E}">
        <p14:creationId xmlns:p14="http://schemas.microsoft.com/office/powerpoint/2010/main" val="34401952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Guide to the Score Reports</a:t>
            </a:r>
            <a:endParaRPr lang="en-US" dirty="0"/>
          </a:p>
        </p:txBody>
      </p:sp>
      <p:pic>
        <p:nvPicPr>
          <p:cNvPr id="4" name="Content Placeholder 3"/>
          <p:cNvPicPr>
            <a:picLocks noGrp="1" noChangeAspect="1"/>
          </p:cNvPicPr>
          <p:nvPr>
            <p:ph idx="1"/>
          </p:nvPr>
        </p:nvPicPr>
        <p:blipFill rotWithShape="1">
          <a:blip r:embed="rId3"/>
          <a:srcRect b="-1554"/>
          <a:stretch/>
        </p:blipFill>
        <p:spPr>
          <a:xfrm>
            <a:off x="457200" y="1600200"/>
            <a:ext cx="8229600" cy="4519320"/>
          </a:xfrm>
        </p:spPr>
      </p:pic>
      <p:sp>
        <p:nvSpPr>
          <p:cNvPr id="5" name="TextBox 4"/>
          <p:cNvSpPr txBox="1"/>
          <p:nvPr/>
        </p:nvSpPr>
        <p:spPr>
          <a:xfrm>
            <a:off x="1038981" y="6289014"/>
            <a:ext cx="184666" cy="369332"/>
          </a:xfrm>
          <a:prstGeom prst="rect">
            <a:avLst/>
          </a:prstGeom>
          <a:noFill/>
        </p:spPr>
        <p:txBody>
          <a:bodyPr wrap="none" rtlCol="0">
            <a:spAutoFit/>
          </a:bodyPr>
          <a:lstStyle/>
          <a:p>
            <a:endParaRPr lang="en-US" dirty="0"/>
          </a:p>
        </p:txBody>
      </p:sp>
      <p:sp>
        <p:nvSpPr>
          <p:cNvPr id="7" name="TextBox 6"/>
          <p:cNvSpPr txBox="1"/>
          <p:nvPr/>
        </p:nvSpPr>
        <p:spPr>
          <a:xfrm>
            <a:off x="596452" y="6311958"/>
            <a:ext cx="6022314" cy="369332"/>
          </a:xfrm>
          <a:prstGeom prst="rect">
            <a:avLst/>
          </a:prstGeom>
          <a:noFill/>
        </p:spPr>
        <p:txBody>
          <a:bodyPr wrap="none" rtlCol="0">
            <a:spAutoFit/>
          </a:bodyPr>
          <a:lstStyle/>
          <a:p>
            <a:r>
              <a:rPr lang="en-US" dirty="0"/>
              <a:t>http://</a:t>
            </a:r>
            <a:r>
              <a:rPr lang="en-US" dirty="0" err="1"/>
              <a:t>www.parcconline.org</a:t>
            </a:r>
            <a:r>
              <a:rPr lang="en-US" dirty="0"/>
              <a:t>/resources/educator-resources</a:t>
            </a:r>
          </a:p>
        </p:txBody>
      </p:sp>
      <p:sp>
        <p:nvSpPr>
          <p:cNvPr id="3" name="Slide Number Placeholder 2"/>
          <p:cNvSpPr>
            <a:spLocks noGrp="1"/>
          </p:cNvSpPr>
          <p:nvPr>
            <p:ph type="sldNum" sz="quarter" idx="12"/>
          </p:nvPr>
        </p:nvSpPr>
        <p:spPr/>
        <p:txBody>
          <a:bodyPr/>
          <a:lstStyle/>
          <a:p>
            <a:fld id="{356A72F1-C897-1647-9CE8-BFFB19418015}" type="slidenum">
              <a:rPr lang="en-US" smtClean="0"/>
              <a:pPr/>
              <a:t>36</a:t>
            </a:fld>
            <a:endParaRPr lang="en-US"/>
          </a:p>
        </p:txBody>
      </p:sp>
    </p:spTree>
    <p:extLst>
      <p:ext uri="{BB962C8B-B14F-4D97-AF65-F5344CB8AC3E}">
        <p14:creationId xmlns:p14="http://schemas.microsoft.com/office/powerpoint/2010/main" val="2347111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help your child</a:t>
            </a:r>
            <a:endParaRPr lang="en-US" dirty="0"/>
          </a:p>
        </p:txBody>
      </p:sp>
      <p:pic>
        <p:nvPicPr>
          <p:cNvPr id="4" name="Content Placeholder 3"/>
          <p:cNvPicPr>
            <a:picLocks noGrp="1" noChangeAspect="1"/>
          </p:cNvPicPr>
          <p:nvPr>
            <p:ph idx="1"/>
          </p:nvPr>
        </p:nvPicPr>
        <p:blipFill rotWithShape="1">
          <a:blip r:embed="rId3"/>
          <a:srcRect l="-32140" r="-32140"/>
          <a:stretch/>
        </p:blipFill>
        <p:spPr>
          <a:xfrm>
            <a:off x="457200" y="1290639"/>
            <a:ext cx="8229600" cy="5567361"/>
          </a:xfrm>
        </p:spPr>
      </p:pic>
      <p:sp>
        <p:nvSpPr>
          <p:cNvPr id="5" name="Rectangle 4"/>
          <p:cNvSpPr/>
          <p:nvPr/>
        </p:nvSpPr>
        <p:spPr>
          <a:xfrm>
            <a:off x="144514" y="5934670"/>
            <a:ext cx="2068132" cy="923330"/>
          </a:xfrm>
          <a:prstGeom prst="rect">
            <a:avLst/>
          </a:prstGeom>
        </p:spPr>
        <p:txBody>
          <a:bodyPr wrap="square">
            <a:spAutoFit/>
          </a:bodyPr>
          <a:lstStyle/>
          <a:p>
            <a:r>
              <a:rPr lang="en-US" dirty="0"/>
              <a:t>http://</a:t>
            </a:r>
            <a:r>
              <a:rPr lang="en-US" dirty="0" err="1"/>
              <a:t>understandthescore.org</a:t>
            </a:r>
            <a:r>
              <a:rPr lang="en-US" dirty="0"/>
              <a:t>/</a:t>
            </a:r>
          </a:p>
        </p:txBody>
      </p:sp>
      <p:sp>
        <p:nvSpPr>
          <p:cNvPr id="3" name="Slide Number Placeholder 2"/>
          <p:cNvSpPr>
            <a:spLocks noGrp="1"/>
          </p:cNvSpPr>
          <p:nvPr>
            <p:ph type="sldNum" sz="quarter" idx="12"/>
          </p:nvPr>
        </p:nvSpPr>
        <p:spPr/>
        <p:txBody>
          <a:bodyPr/>
          <a:lstStyle/>
          <a:p>
            <a:fld id="{356A72F1-C897-1647-9CE8-BFFB19418015}" type="slidenum">
              <a:rPr lang="en-US" smtClean="0"/>
              <a:pPr/>
              <a:t>37</a:t>
            </a:fld>
            <a:endParaRPr lang="en-US"/>
          </a:p>
        </p:txBody>
      </p:sp>
    </p:spTree>
    <p:extLst>
      <p:ext uri="{BB962C8B-B14F-4D97-AF65-F5344CB8AC3E}">
        <p14:creationId xmlns:p14="http://schemas.microsoft.com/office/powerpoint/2010/main" val="8585528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for parents</a:t>
            </a:r>
            <a:endParaRPr lang="en-US" dirty="0"/>
          </a:p>
        </p:txBody>
      </p:sp>
      <p:pic>
        <p:nvPicPr>
          <p:cNvPr id="4" name="Content Placeholder 3"/>
          <p:cNvPicPr>
            <a:picLocks noGrp="1" noChangeAspect="1"/>
          </p:cNvPicPr>
          <p:nvPr>
            <p:ph idx="1"/>
          </p:nvPr>
        </p:nvPicPr>
        <p:blipFill rotWithShape="1">
          <a:blip r:embed="rId3"/>
          <a:srcRect b="2255"/>
          <a:stretch/>
        </p:blipFill>
        <p:spPr>
          <a:xfrm>
            <a:off x="457200" y="1600199"/>
            <a:ext cx="8229600" cy="2556455"/>
          </a:xfrm>
        </p:spPr>
      </p:pic>
      <p:sp>
        <p:nvSpPr>
          <p:cNvPr id="5" name="Rectangle 4"/>
          <p:cNvSpPr/>
          <p:nvPr/>
        </p:nvSpPr>
        <p:spPr>
          <a:xfrm>
            <a:off x="457200" y="5996194"/>
            <a:ext cx="3275256" cy="369332"/>
          </a:xfrm>
          <a:prstGeom prst="rect">
            <a:avLst/>
          </a:prstGeom>
        </p:spPr>
        <p:txBody>
          <a:bodyPr wrap="none">
            <a:spAutoFit/>
          </a:bodyPr>
          <a:lstStyle/>
          <a:p>
            <a:r>
              <a:rPr lang="en-US" dirty="0"/>
              <a:t>http://</a:t>
            </a:r>
            <a:r>
              <a:rPr lang="en-US" dirty="0" err="1"/>
              <a:t>understandthescore.org</a:t>
            </a:r>
            <a:r>
              <a:rPr lang="en-US" dirty="0"/>
              <a:t>/</a:t>
            </a:r>
          </a:p>
        </p:txBody>
      </p:sp>
      <p:sp>
        <p:nvSpPr>
          <p:cNvPr id="3" name="Slide Number Placeholder 2"/>
          <p:cNvSpPr>
            <a:spLocks noGrp="1"/>
          </p:cNvSpPr>
          <p:nvPr>
            <p:ph type="sldNum" sz="quarter" idx="12"/>
          </p:nvPr>
        </p:nvSpPr>
        <p:spPr/>
        <p:txBody>
          <a:bodyPr/>
          <a:lstStyle/>
          <a:p>
            <a:fld id="{356A72F1-C897-1647-9CE8-BFFB19418015}" type="slidenum">
              <a:rPr lang="en-US" smtClean="0"/>
              <a:pPr/>
              <a:t>38</a:t>
            </a:fld>
            <a:endParaRPr lang="en-US"/>
          </a:p>
        </p:txBody>
      </p:sp>
    </p:spTree>
    <p:extLst>
      <p:ext uri="{BB962C8B-B14F-4D97-AF65-F5344CB8AC3E}">
        <p14:creationId xmlns:p14="http://schemas.microsoft.com/office/powerpoint/2010/main" val="307203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lstStyle/>
          <a:p>
            <a:r>
              <a:rPr lang="en-US" sz="1700" dirty="0" smtClean="0"/>
              <a:t>Next steps:</a:t>
            </a:r>
            <a:br>
              <a:rPr lang="en-US" sz="1700" dirty="0" smtClean="0"/>
            </a:br>
            <a:r>
              <a:rPr lang="en-US" sz="1700" dirty="0" smtClean="0"/>
              <a:t>Replace HSPA</a:t>
            </a:r>
            <a:endParaRPr lang="en-US" sz="1700" dirty="0"/>
          </a:p>
        </p:txBody>
      </p:sp>
      <p:sp>
        <p:nvSpPr>
          <p:cNvPr id="7" name="Content Placeholder 11"/>
          <p:cNvSpPr txBox="1">
            <a:spLocks/>
          </p:cNvSpPr>
          <p:nvPr/>
        </p:nvSpPr>
        <p:spPr>
          <a:xfrm>
            <a:off x="380999" y="457200"/>
            <a:ext cx="6272435" cy="6072099"/>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32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4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20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20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20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2000" kern="1200">
                <a:solidFill>
                  <a:schemeClr val="tx2"/>
                </a:solidFill>
                <a:latin typeface="+mn-lt"/>
                <a:ea typeface="+mn-ea"/>
                <a:cs typeface="+mn-cs"/>
              </a:defRPr>
            </a:lvl9pPr>
          </a:lstStyle>
          <a:p>
            <a:pPr marL="45720" indent="0">
              <a:buFont typeface="Wingdings 2" pitchFamily="18" charset="2"/>
              <a:buNone/>
            </a:pPr>
            <a:r>
              <a:rPr lang="en-US" i="1" dirty="0" smtClean="0"/>
              <a:t>“Currently the New Jersey High School Proficiency Assessment (HSPA) does not measure college or work readiness…Further, New Jersey colleges and universities do not use scores from the HSPA for admissions or placement, because the test does not reflect postsecondary placement requirements.” </a:t>
            </a:r>
            <a:r>
              <a:rPr lang="en-US" dirty="0" smtClean="0"/>
              <a:t>(HSRSC - 2008)</a:t>
            </a:r>
          </a:p>
        </p:txBody>
      </p:sp>
      <p:pic>
        <p:nvPicPr>
          <p:cNvPr id="2" name="Picture 1"/>
          <p:cNvPicPr>
            <a:picLocks noChangeAspect="1"/>
          </p:cNvPicPr>
          <p:nvPr/>
        </p:nvPicPr>
        <p:blipFill>
          <a:blip r:embed="rId3"/>
          <a:stretch>
            <a:fillRect/>
          </a:stretch>
        </p:blipFill>
        <p:spPr>
          <a:xfrm>
            <a:off x="6939603" y="5610226"/>
            <a:ext cx="2056842" cy="1104900"/>
          </a:xfrm>
          <a:prstGeom prst="rect">
            <a:avLst/>
          </a:prstGeom>
        </p:spPr>
      </p:pic>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Tree>
    <p:extLst>
      <p:ext uri="{BB962C8B-B14F-4D97-AF65-F5344CB8AC3E}">
        <p14:creationId xmlns:p14="http://schemas.microsoft.com/office/powerpoint/2010/main" val="301953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normAutofit fontScale="92500" lnSpcReduction="10000"/>
          </a:bodyPr>
          <a:lstStyle/>
          <a:p>
            <a:endParaRPr lang="en-US" dirty="0" smtClean="0"/>
          </a:p>
          <a:p>
            <a:r>
              <a:rPr lang="en-US" dirty="0" smtClean="0"/>
              <a:t>2015: New Jersey adopted the Partnership for Assessment of Readiness for College and Careers (PARCC) assessments in English Language Arts/Literacy and Mathematics.</a:t>
            </a:r>
            <a:endParaRPr lang="en-US" dirty="0"/>
          </a:p>
        </p:txBody>
      </p:sp>
      <p:sp>
        <p:nvSpPr>
          <p:cNvPr id="4" name="Title 3"/>
          <p:cNvSpPr>
            <a:spLocks noGrp="1"/>
          </p:cNvSpPr>
          <p:nvPr>
            <p:ph type="title"/>
          </p:nvPr>
        </p:nvSpPr>
        <p:spPr/>
        <p:txBody>
          <a:bodyPr anchor="t"/>
          <a:lstStyle/>
          <a:p>
            <a:r>
              <a:rPr lang="en-US" sz="1700" dirty="0" smtClean="0"/>
              <a:t>Improving</a:t>
            </a:r>
            <a:br>
              <a:rPr lang="en-US" sz="1700" dirty="0" smtClean="0"/>
            </a:br>
            <a:r>
              <a:rPr lang="en-US" sz="1700" dirty="0" smtClean="0"/>
              <a:t>student</a:t>
            </a:r>
            <a:br>
              <a:rPr lang="en-US" sz="1700" dirty="0" smtClean="0"/>
            </a:br>
            <a:r>
              <a:rPr lang="en-US" sz="1700" dirty="0" smtClean="0"/>
              <a:t>Assessment</a:t>
            </a:r>
            <a:endParaRPr lang="en-US" sz="1700" dirty="0"/>
          </a:p>
        </p:txBody>
      </p:sp>
      <p:sp>
        <p:nvSpPr>
          <p:cNvPr id="7" name="Content Placeholder 11"/>
          <p:cNvSpPr txBox="1">
            <a:spLocks/>
          </p:cNvSpPr>
          <p:nvPr/>
        </p:nvSpPr>
        <p:spPr>
          <a:xfrm>
            <a:off x="380999" y="457200"/>
            <a:ext cx="6272435" cy="6072099"/>
          </a:xfrm>
          <a:prstGeom prst="rect">
            <a:avLst/>
          </a:prstGeom>
        </p:spPr>
        <p:txBody>
          <a:bodyPr vert="horz" lIns="91440" tIns="45720" rIns="91440" bIns="45720" rtlCol="0">
            <a:normAutofit fontScale="92500" lnSpcReduction="20000"/>
          </a:bodyPr>
          <a:lstStyle>
            <a:lvl1pPr marL="274320" indent="-228600" algn="l" defTabSz="914400" rtl="0" eaLnBrk="1" latinLnBrk="0" hangingPunct="1">
              <a:spcBef>
                <a:spcPct val="20000"/>
              </a:spcBef>
              <a:buClr>
                <a:schemeClr val="accent1"/>
              </a:buClr>
              <a:buFont typeface="Wingdings 2" pitchFamily="18" charset="2"/>
              <a:buChar char=""/>
              <a:defRPr sz="32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4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20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20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20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20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2000" kern="1200">
                <a:solidFill>
                  <a:schemeClr val="tx2"/>
                </a:solidFill>
                <a:latin typeface="+mn-lt"/>
                <a:ea typeface="+mn-ea"/>
                <a:cs typeface="+mn-cs"/>
              </a:defRPr>
            </a:lvl9pPr>
          </a:lstStyle>
          <a:p>
            <a:pPr marL="45720" indent="0">
              <a:buFont typeface="Wingdings 2" pitchFamily="18" charset="2"/>
              <a:buNone/>
            </a:pPr>
            <a:r>
              <a:rPr lang="en-US" sz="3000" b="1" dirty="0" smtClean="0"/>
              <a:t>A System of Aligned Assessments</a:t>
            </a:r>
          </a:p>
          <a:p>
            <a:pPr marL="45720" indent="0">
              <a:buFont typeface="Wingdings 2" pitchFamily="18" charset="2"/>
              <a:buNone/>
            </a:pPr>
            <a:endParaRPr lang="en-US" b="1" dirty="0"/>
          </a:p>
          <a:p>
            <a:pPr marL="45720" indent="0">
              <a:buNone/>
            </a:pPr>
            <a:r>
              <a:rPr lang="en-US" i="1" dirty="0"/>
              <a:t>“Replace HSPA with a series of end of course assessments in </a:t>
            </a:r>
            <a:r>
              <a:rPr lang="en-US" i="1" dirty="0" smtClean="0"/>
              <a:t>math… </a:t>
            </a:r>
            <a:r>
              <a:rPr lang="en-US" i="1" dirty="0"/>
              <a:t>and a proficiency exam in language arts literacy that are aligned with the expectations of higher education and the workplace.</a:t>
            </a:r>
            <a:r>
              <a:rPr lang="en-US" i="1" dirty="0" smtClean="0"/>
              <a:t>” </a:t>
            </a:r>
            <a:r>
              <a:rPr lang="en-US" dirty="0" smtClean="0"/>
              <a:t>(HSRSC - 2008)</a:t>
            </a:r>
          </a:p>
          <a:p>
            <a:pPr marL="45720" indent="0">
              <a:buNone/>
            </a:pPr>
            <a:endParaRPr lang="en-US" dirty="0" smtClean="0"/>
          </a:p>
          <a:p>
            <a:pPr marL="45720" indent="0">
              <a:buNone/>
            </a:pPr>
            <a:r>
              <a:rPr lang="en-US" i="1" dirty="0" smtClean="0"/>
              <a:t>Current tests should be “replaced </a:t>
            </a:r>
            <a:r>
              <a:rPr lang="en-US" i="1" dirty="0"/>
              <a:t>with a system of end-of-course </a:t>
            </a:r>
            <a:r>
              <a:rPr lang="en-US" i="1" dirty="0" smtClean="0"/>
              <a:t>assessments.” </a:t>
            </a:r>
            <a:r>
              <a:rPr lang="en-US" dirty="0" smtClean="0"/>
              <a:t>(CCRT - 2012)</a:t>
            </a:r>
            <a:endParaRPr lang="en-US" dirty="0"/>
          </a:p>
          <a:p>
            <a:pPr marL="45720" indent="0">
              <a:buNone/>
            </a:pPr>
            <a:endParaRPr lang="en-US" dirty="0"/>
          </a:p>
        </p:txBody>
      </p:sp>
      <p:pic>
        <p:nvPicPr>
          <p:cNvPr id="8" name="Picture 7"/>
          <p:cNvPicPr>
            <a:picLocks noChangeAspect="1"/>
          </p:cNvPicPr>
          <p:nvPr/>
        </p:nvPicPr>
        <p:blipFill>
          <a:blip r:embed="rId3"/>
          <a:stretch>
            <a:fillRect/>
          </a:stretch>
        </p:blipFill>
        <p:spPr>
          <a:xfrm>
            <a:off x="6939603" y="5622926"/>
            <a:ext cx="2056842" cy="1104900"/>
          </a:xfrm>
          <a:prstGeom prst="rect">
            <a:avLst/>
          </a:prstGeom>
        </p:spPr>
      </p:pic>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Tree>
    <p:extLst>
      <p:ext uri="{BB962C8B-B14F-4D97-AF65-F5344CB8AC3E}">
        <p14:creationId xmlns:p14="http://schemas.microsoft.com/office/powerpoint/2010/main" val="299558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Autofit/>
          </a:bodyPr>
          <a:lstStyle/>
          <a:p>
            <a:r>
              <a:rPr lang="en-US" sz="2600" dirty="0" smtClean="0"/>
              <a:t>In 2015, New Jersey adopted the Partnership for Assessment of Readiness for College and Careers (PARCC) to replace HSPA and previous assessments in the elementary and middle school in language arts and mathematics.</a:t>
            </a:r>
          </a:p>
          <a:p>
            <a:r>
              <a:rPr lang="en-US" sz="2600" dirty="0" smtClean="0"/>
              <a:t>Students took PARCC English Language Arts and Literacy Assessments (ELA/L) in grades 3–11.</a:t>
            </a:r>
          </a:p>
          <a:p>
            <a:r>
              <a:rPr lang="en-US" sz="2600" dirty="0" smtClean="0"/>
              <a:t>Students took PARCC Mathematics Assessments in grades 3–8 and End of Course Assessments in Algebra I, Geometry, and Algebra II.</a:t>
            </a:r>
            <a:endParaRPr lang="en-US" sz="2600" dirty="0"/>
          </a:p>
        </p:txBody>
      </p:sp>
      <p:sp>
        <p:nvSpPr>
          <p:cNvPr id="5" name="Title 4"/>
          <p:cNvSpPr>
            <a:spLocks noGrp="1"/>
          </p:cNvSpPr>
          <p:nvPr>
            <p:ph type="title"/>
          </p:nvPr>
        </p:nvSpPr>
        <p:spPr/>
        <p:txBody>
          <a:bodyPr/>
          <a:lstStyle/>
          <a:p>
            <a:r>
              <a:rPr lang="en-US" dirty="0" smtClean="0"/>
              <a:t>New jersey’s statewide </a:t>
            </a:r>
            <a:br>
              <a:rPr lang="en-US" dirty="0" smtClean="0"/>
            </a:br>
            <a:r>
              <a:rPr lang="en-US" dirty="0" smtClean="0"/>
              <a:t>assessment program</a:t>
            </a:r>
            <a:endParaRPr lang="en-US" dirty="0"/>
          </a:p>
        </p:txBody>
      </p:sp>
      <p:sp>
        <p:nvSpPr>
          <p:cNvPr id="2" name="Slide Number Placeholder 1"/>
          <p:cNvSpPr>
            <a:spLocks noGrp="1"/>
          </p:cNvSpPr>
          <p:nvPr>
            <p:ph type="sldNum" sz="quarter" idx="12"/>
          </p:nvPr>
        </p:nvSpPr>
        <p:spPr/>
        <p:txBody>
          <a:bodyPr/>
          <a:lstStyle/>
          <a:p>
            <a:fld id="{356A72F1-C897-1647-9CE8-BFFB19418015}" type="slidenum">
              <a:rPr lang="en-US" smtClean="0"/>
              <a:pPr/>
              <a:t>6</a:t>
            </a:fld>
            <a:endParaRPr lang="en-US"/>
          </a:p>
        </p:txBody>
      </p:sp>
    </p:spTree>
    <p:extLst>
      <p:ext uri="{BB962C8B-B14F-4D97-AF65-F5344CB8AC3E}">
        <p14:creationId xmlns:p14="http://schemas.microsoft.com/office/powerpoint/2010/main" val="1946775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PARCC Consortium</a:t>
            </a:r>
            <a:endParaRPr lang="en-US" b="1" dirty="0"/>
          </a:p>
        </p:txBody>
      </p:sp>
      <p:sp>
        <p:nvSpPr>
          <p:cNvPr id="3" name="Content Placeholder 2"/>
          <p:cNvSpPr>
            <a:spLocks noGrp="1"/>
          </p:cNvSpPr>
          <p:nvPr>
            <p:ph idx="1"/>
          </p:nvPr>
        </p:nvSpPr>
        <p:spPr/>
        <p:txBody>
          <a:bodyPr>
            <a:normAutofit lnSpcReduction="10000"/>
          </a:bodyPr>
          <a:lstStyle/>
          <a:p>
            <a:r>
              <a:rPr lang="en-US" sz="2600" dirty="0"/>
              <a:t>The Partnership for Assessment of Readiness for College and Careers (PARCC) is a consortium of </a:t>
            </a:r>
            <a:r>
              <a:rPr lang="en-US" sz="2600" dirty="0" smtClean="0"/>
              <a:t>states that develop </a:t>
            </a:r>
            <a:r>
              <a:rPr lang="en-US" sz="2600" dirty="0"/>
              <a:t>assessments to measure student achievement </a:t>
            </a:r>
            <a:r>
              <a:rPr lang="en-US" sz="2600" dirty="0" smtClean="0"/>
              <a:t>in </a:t>
            </a:r>
            <a:r>
              <a:rPr lang="en-US" sz="2600" b="1" dirty="0" smtClean="0"/>
              <a:t>English </a:t>
            </a:r>
            <a:r>
              <a:rPr lang="en-US" sz="2600" b="1" dirty="0"/>
              <a:t>L</a:t>
            </a:r>
            <a:r>
              <a:rPr lang="en-US" sz="2600" b="1" dirty="0" smtClean="0"/>
              <a:t>anguage Arts/Literacy and Mathematics. </a:t>
            </a:r>
          </a:p>
          <a:p>
            <a:pPr>
              <a:buNone/>
            </a:pPr>
            <a:endParaRPr lang="en-US" sz="2600" b="1" dirty="0" smtClean="0"/>
          </a:p>
          <a:p>
            <a:r>
              <a:rPr lang="en-US" sz="2600" dirty="0" smtClean="0"/>
              <a:t>In addition to </a:t>
            </a:r>
            <a:r>
              <a:rPr lang="en-US" sz="2600" b="1" dirty="0" smtClean="0"/>
              <a:t>New Jersey</a:t>
            </a:r>
            <a:r>
              <a:rPr lang="en-US" sz="2600" dirty="0" smtClean="0"/>
              <a:t>, Arkansas, Colorado, District of Columbia, Illinois, Maryland, Massachusetts, Mississippi, New Mexico, Ohio, and Rhode Island participated in the 2014–2015 PARCC administrations.</a:t>
            </a:r>
          </a:p>
          <a:p>
            <a:endParaRPr lang="en-US" b="1" dirty="0" smtClean="0"/>
          </a:p>
        </p:txBody>
      </p:sp>
      <p:sp>
        <p:nvSpPr>
          <p:cNvPr id="4" name="Slide Number Placeholder 3"/>
          <p:cNvSpPr>
            <a:spLocks noGrp="1"/>
          </p:cNvSpPr>
          <p:nvPr>
            <p:ph type="sldNum" sz="quarter" idx="12"/>
          </p:nvPr>
        </p:nvSpPr>
        <p:spPr/>
        <p:txBody>
          <a:bodyPr/>
          <a:lstStyle/>
          <a:p>
            <a:fld id="{356A72F1-C897-1647-9CE8-BFFB19418015}" type="slidenum">
              <a:rPr lang="en-US" smtClean="0"/>
              <a:pPr/>
              <a:t>7</a:t>
            </a:fld>
            <a:endParaRPr lang="en-US"/>
          </a:p>
        </p:txBody>
      </p:sp>
    </p:spTree>
    <p:extLst>
      <p:ext uri="{BB962C8B-B14F-4D97-AF65-F5344CB8AC3E}">
        <p14:creationId xmlns:p14="http://schemas.microsoft.com/office/powerpoint/2010/main" val="3480815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Setting A New Baseline </a:t>
            </a:r>
            <a:endParaRPr lang="en-US" b="1" dirty="0"/>
          </a:p>
        </p:txBody>
      </p:sp>
      <p:sp>
        <p:nvSpPr>
          <p:cNvPr id="3" name="Content Placeholder 2"/>
          <p:cNvSpPr>
            <a:spLocks noGrp="1"/>
          </p:cNvSpPr>
          <p:nvPr>
            <p:ph idx="1"/>
          </p:nvPr>
        </p:nvSpPr>
        <p:spPr/>
        <p:txBody>
          <a:bodyPr>
            <a:normAutofit lnSpcReduction="10000"/>
          </a:bodyPr>
          <a:lstStyle/>
          <a:p>
            <a:r>
              <a:rPr lang="en-US" sz="2800" dirty="0" smtClean="0"/>
              <a:t>The PARCC assessments are based on the grades 3–8 and high school Common Core State Standards (CCSS).</a:t>
            </a:r>
          </a:p>
          <a:p>
            <a:r>
              <a:rPr lang="en-US" sz="2800" dirty="0" smtClean="0"/>
              <a:t>They focus on the skills students need in today’s world, including critical thinking, problem solving, and reasoning.</a:t>
            </a:r>
          </a:p>
          <a:p>
            <a:r>
              <a:rPr lang="en-US" sz="2800" dirty="0" smtClean="0"/>
              <a:t>Because the PARCC assessments measure these complex skills, which are different from previous state tests, scores on the PARCC test will look lower.</a:t>
            </a:r>
          </a:p>
          <a:p>
            <a:endParaRPr lang="en-US" dirty="0"/>
          </a:p>
        </p:txBody>
      </p:sp>
      <p:sp>
        <p:nvSpPr>
          <p:cNvPr id="4" name="Slide Number Placeholder 3"/>
          <p:cNvSpPr>
            <a:spLocks noGrp="1"/>
          </p:cNvSpPr>
          <p:nvPr>
            <p:ph type="sldNum" sz="quarter" idx="12"/>
          </p:nvPr>
        </p:nvSpPr>
        <p:spPr/>
        <p:txBody>
          <a:bodyPr/>
          <a:lstStyle/>
          <a:p>
            <a:fld id="{356A72F1-C897-1647-9CE8-BFFB19418015}" type="slidenum">
              <a:rPr lang="en-US" smtClean="0"/>
              <a:pPr/>
              <a:t>8</a:t>
            </a:fld>
            <a:endParaRPr lang="en-US"/>
          </a:p>
        </p:txBody>
      </p:sp>
    </p:spTree>
    <p:extLst>
      <p:ext uri="{BB962C8B-B14F-4D97-AF65-F5344CB8AC3E}">
        <p14:creationId xmlns:p14="http://schemas.microsoft.com/office/powerpoint/2010/main" val="3104115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837650230"/>
              </p:ext>
            </p:extLst>
          </p:nvPr>
        </p:nvGraphicFramePr>
        <p:xfrm>
          <a:off x="609600" y="304800"/>
          <a:ext cx="5867400" cy="741680"/>
        </p:xfrm>
        <a:graphic>
          <a:graphicData uri="http://schemas.openxmlformats.org/drawingml/2006/table">
            <a:tbl>
              <a:tblPr bandRow="1">
                <a:tableStyleId>{638B1855-1B75-4FBE-930C-398BA8C253C6}</a:tableStyleId>
              </a:tblPr>
              <a:tblGrid>
                <a:gridCol w="3314700"/>
                <a:gridCol w="2552700"/>
              </a:tblGrid>
              <a:tr h="370840">
                <a:tc>
                  <a:txBody>
                    <a:bodyPr/>
                    <a:lstStyle/>
                    <a:p>
                      <a:r>
                        <a:rPr lang="en-US" dirty="0" smtClean="0"/>
                        <a:t>2015 PARCC ELA/L</a:t>
                      </a:r>
                      <a:r>
                        <a:rPr lang="en-US" baseline="0" dirty="0" smtClean="0"/>
                        <a:t> Grade 4</a:t>
                      </a:r>
                      <a:endParaRPr lang="en-US" dirty="0"/>
                    </a:p>
                  </a:txBody>
                  <a:tcPr/>
                </a:tc>
                <a:tc>
                  <a:txBody>
                    <a:bodyPr/>
                    <a:lstStyle/>
                    <a:p>
                      <a:pPr algn="ctr"/>
                      <a:r>
                        <a:rPr lang="en-US" dirty="0" smtClean="0"/>
                        <a:t>51%</a:t>
                      </a:r>
                      <a:endParaRPr lang="en-US" dirty="0"/>
                    </a:p>
                  </a:txBody>
                  <a:tcPr/>
                </a:tc>
              </a:tr>
              <a:tr h="370840">
                <a:tc>
                  <a:txBody>
                    <a:bodyPr/>
                    <a:lstStyle/>
                    <a:p>
                      <a:r>
                        <a:rPr lang="en-US" dirty="0" smtClean="0"/>
                        <a:t>2013 NAEP Reading Grade</a:t>
                      </a:r>
                      <a:r>
                        <a:rPr lang="en-US" baseline="0" dirty="0" smtClean="0"/>
                        <a:t> 4</a:t>
                      </a:r>
                      <a:endParaRPr lang="en-US" dirty="0"/>
                    </a:p>
                  </a:txBody>
                  <a:tcPr/>
                </a:tc>
                <a:tc>
                  <a:txBody>
                    <a:bodyPr/>
                    <a:lstStyle/>
                    <a:p>
                      <a:pPr algn="ctr"/>
                      <a:r>
                        <a:rPr lang="en-US" dirty="0" smtClean="0"/>
                        <a:t>42%</a:t>
                      </a:r>
                      <a:endParaRPr lang="en-US" dirty="0"/>
                    </a:p>
                  </a:txBody>
                  <a:tcPr/>
                </a:tc>
              </a:tr>
            </a:tbl>
          </a:graphicData>
        </a:graphic>
      </p:graphicFrame>
      <p:sp>
        <p:nvSpPr>
          <p:cNvPr id="16" name="Text Placeholder 15"/>
          <p:cNvSpPr>
            <a:spLocks noGrp="1"/>
          </p:cNvSpPr>
          <p:nvPr>
            <p:ph type="body" sz="half" idx="2"/>
          </p:nvPr>
        </p:nvSpPr>
        <p:spPr/>
        <p:txBody>
          <a:bodyPr/>
          <a:lstStyle/>
          <a:p>
            <a:endParaRPr lang="en-US" dirty="0" smtClean="0"/>
          </a:p>
          <a:p>
            <a:r>
              <a:rPr lang="en-US" dirty="0" smtClean="0"/>
              <a:t>2015 SAT: 44% met College and Career Ready Benchmark</a:t>
            </a:r>
          </a:p>
          <a:p>
            <a:endParaRPr lang="en-US" dirty="0"/>
          </a:p>
          <a:p>
            <a:r>
              <a:rPr lang="en-US" dirty="0" smtClean="0"/>
              <a:t>2015 ACT: 43% met College and Career Ready Benchmark.</a:t>
            </a:r>
            <a:endParaRPr lang="en-US" dirty="0"/>
          </a:p>
        </p:txBody>
      </p:sp>
      <p:sp>
        <p:nvSpPr>
          <p:cNvPr id="4" name="Title 3"/>
          <p:cNvSpPr>
            <a:spLocks noGrp="1"/>
          </p:cNvSpPr>
          <p:nvPr>
            <p:ph type="title"/>
          </p:nvPr>
        </p:nvSpPr>
        <p:spPr/>
        <p:txBody>
          <a:bodyPr anchor="t"/>
          <a:lstStyle/>
          <a:p>
            <a:r>
              <a:rPr lang="en-US" dirty="0" smtClean="0"/>
              <a:t>PARCC Outcomes in context</a:t>
            </a:r>
            <a:endParaRPr lang="en-US" dirty="0"/>
          </a:p>
        </p:txBody>
      </p:sp>
      <p:graphicFrame>
        <p:nvGraphicFramePr>
          <p:cNvPr id="9" name="Content Placeholder 7"/>
          <p:cNvGraphicFramePr>
            <a:graphicFrameLocks/>
          </p:cNvGraphicFramePr>
          <p:nvPr>
            <p:extLst>
              <p:ext uri="{D42A27DB-BD31-4B8C-83A1-F6EECF244321}">
                <p14:modId xmlns:p14="http://schemas.microsoft.com/office/powerpoint/2010/main" val="277036229"/>
              </p:ext>
            </p:extLst>
          </p:nvPr>
        </p:nvGraphicFramePr>
        <p:xfrm>
          <a:off x="609600" y="1532500"/>
          <a:ext cx="5867400" cy="731520"/>
        </p:xfrm>
        <a:graphic>
          <a:graphicData uri="http://schemas.openxmlformats.org/drawingml/2006/table">
            <a:tbl>
              <a:tblPr bandRow="1">
                <a:tableStyleId>{E269D01E-BC32-4049-B463-5C60D7B0CCD2}</a:tableStyleId>
              </a:tblPr>
              <a:tblGrid>
                <a:gridCol w="3314700"/>
                <a:gridCol w="2552700"/>
              </a:tblGrid>
              <a:tr h="0">
                <a:tc>
                  <a:txBody>
                    <a:bodyPr/>
                    <a:lstStyle/>
                    <a:p>
                      <a:r>
                        <a:rPr lang="en-US" dirty="0" smtClean="0"/>
                        <a:t>2015 PARCC Math</a:t>
                      </a:r>
                      <a:r>
                        <a:rPr lang="en-US" baseline="0" dirty="0" smtClean="0"/>
                        <a:t> Grade 4</a:t>
                      </a:r>
                      <a:endParaRPr lang="en-US" dirty="0"/>
                    </a:p>
                  </a:txBody>
                  <a:tcPr/>
                </a:tc>
                <a:tc>
                  <a:txBody>
                    <a:bodyPr/>
                    <a:lstStyle/>
                    <a:p>
                      <a:pPr algn="ctr"/>
                      <a:r>
                        <a:rPr lang="en-US" dirty="0" smtClean="0"/>
                        <a:t>41%</a:t>
                      </a:r>
                      <a:endParaRPr lang="en-US" dirty="0"/>
                    </a:p>
                  </a:txBody>
                  <a:tcPr/>
                </a:tc>
              </a:tr>
              <a:tr h="0">
                <a:tc>
                  <a:txBody>
                    <a:bodyPr/>
                    <a:lstStyle/>
                    <a:p>
                      <a:r>
                        <a:rPr lang="en-US" dirty="0" smtClean="0"/>
                        <a:t>2013 NAEP Math Grade</a:t>
                      </a:r>
                      <a:r>
                        <a:rPr lang="en-US" baseline="0" dirty="0" smtClean="0"/>
                        <a:t> 4</a:t>
                      </a:r>
                      <a:endParaRPr lang="en-US" dirty="0"/>
                    </a:p>
                  </a:txBody>
                  <a:tcPr/>
                </a:tc>
                <a:tc>
                  <a:txBody>
                    <a:bodyPr/>
                    <a:lstStyle/>
                    <a:p>
                      <a:pPr algn="ctr"/>
                      <a:r>
                        <a:rPr lang="en-US" dirty="0" smtClean="0"/>
                        <a:t>49%</a:t>
                      </a:r>
                      <a:endParaRPr lang="en-US" dirty="0"/>
                    </a:p>
                  </a:txBody>
                  <a:tcPr/>
                </a:tc>
              </a:tr>
            </a:tbl>
          </a:graphicData>
        </a:graphic>
      </p:graphicFrame>
      <p:graphicFrame>
        <p:nvGraphicFramePr>
          <p:cNvPr id="10" name="Content Placeholder 7"/>
          <p:cNvGraphicFramePr>
            <a:graphicFrameLocks/>
          </p:cNvGraphicFramePr>
          <p:nvPr>
            <p:extLst>
              <p:ext uri="{D42A27DB-BD31-4B8C-83A1-F6EECF244321}">
                <p14:modId xmlns:p14="http://schemas.microsoft.com/office/powerpoint/2010/main" val="3311670855"/>
              </p:ext>
            </p:extLst>
          </p:nvPr>
        </p:nvGraphicFramePr>
        <p:xfrm>
          <a:off x="609600" y="2770890"/>
          <a:ext cx="5867400" cy="741680"/>
        </p:xfrm>
        <a:graphic>
          <a:graphicData uri="http://schemas.openxmlformats.org/drawingml/2006/table">
            <a:tbl>
              <a:tblPr bandRow="1">
                <a:tableStyleId>{306799F8-075E-4A3A-A7F6-7FBC6576F1A4}</a:tableStyleId>
              </a:tblPr>
              <a:tblGrid>
                <a:gridCol w="3238500"/>
                <a:gridCol w="2628900"/>
              </a:tblGrid>
              <a:tr h="370840">
                <a:tc>
                  <a:txBody>
                    <a:bodyPr/>
                    <a:lstStyle/>
                    <a:p>
                      <a:r>
                        <a:rPr lang="en-US" dirty="0" smtClean="0"/>
                        <a:t>2015 PARCC ELA/L</a:t>
                      </a:r>
                      <a:r>
                        <a:rPr lang="en-US" baseline="0" dirty="0" smtClean="0"/>
                        <a:t> Grade 8</a:t>
                      </a:r>
                      <a:endParaRPr lang="en-US" dirty="0"/>
                    </a:p>
                  </a:txBody>
                  <a:tcPr/>
                </a:tc>
                <a:tc>
                  <a:txBody>
                    <a:bodyPr/>
                    <a:lstStyle/>
                    <a:p>
                      <a:pPr algn="ctr"/>
                      <a:r>
                        <a:rPr lang="en-US" dirty="0" smtClean="0"/>
                        <a:t>52%</a:t>
                      </a:r>
                      <a:endParaRPr lang="en-US" dirty="0"/>
                    </a:p>
                  </a:txBody>
                  <a:tcPr/>
                </a:tc>
              </a:tr>
              <a:tr h="370840">
                <a:tc>
                  <a:txBody>
                    <a:bodyPr/>
                    <a:lstStyle/>
                    <a:p>
                      <a:r>
                        <a:rPr lang="en-US" dirty="0" smtClean="0"/>
                        <a:t>2013 NAEP Reading Grade</a:t>
                      </a:r>
                      <a:r>
                        <a:rPr lang="en-US" baseline="0" dirty="0" smtClean="0"/>
                        <a:t> 8</a:t>
                      </a:r>
                      <a:endParaRPr lang="en-US" dirty="0"/>
                    </a:p>
                  </a:txBody>
                  <a:tcPr/>
                </a:tc>
                <a:tc>
                  <a:txBody>
                    <a:bodyPr/>
                    <a:lstStyle/>
                    <a:p>
                      <a:pPr algn="ctr"/>
                      <a:r>
                        <a:rPr lang="en-US" dirty="0" smtClean="0"/>
                        <a:t>46%</a:t>
                      </a:r>
                      <a:endParaRPr lang="en-US" dirty="0"/>
                    </a:p>
                  </a:txBody>
                  <a:tcPr/>
                </a:tc>
              </a:tr>
            </a:tbl>
          </a:graphicData>
        </a:graphic>
      </p:graphicFrame>
      <p:graphicFrame>
        <p:nvGraphicFramePr>
          <p:cNvPr id="11" name="Content Placeholder 7"/>
          <p:cNvGraphicFramePr>
            <a:graphicFrameLocks/>
          </p:cNvGraphicFramePr>
          <p:nvPr>
            <p:extLst>
              <p:ext uri="{D42A27DB-BD31-4B8C-83A1-F6EECF244321}">
                <p14:modId xmlns:p14="http://schemas.microsoft.com/office/powerpoint/2010/main" val="3554521268"/>
              </p:ext>
            </p:extLst>
          </p:nvPr>
        </p:nvGraphicFramePr>
        <p:xfrm>
          <a:off x="609600" y="4081886"/>
          <a:ext cx="5867400" cy="741680"/>
        </p:xfrm>
        <a:graphic>
          <a:graphicData uri="http://schemas.openxmlformats.org/drawingml/2006/table">
            <a:tbl>
              <a:tblPr bandRow="1">
                <a:tableStyleId>{18603FDC-E32A-4AB5-989C-0864C3EAD2B8}</a:tableStyleId>
              </a:tblPr>
              <a:tblGrid>
                <a:gridCol w="3251200"/>
                <a:gridCol w="2616200"/>
              </a:tblGrid>
              <a:tr h="370840">
                <a:tc>
                  <a:txBody>
                    <a:bodyPr/>
                    <a:lstStyle/>
                    <a:p>
                      <a:r>
                        <a:rPr lang="en-US" dirty="0" smtClean="0"/>
                        <a:t>2015 PARCC ELA/L</a:t>
                      </a:r>
                      <a:r>
                        <a:rPr lang="en-US" baseline="0" dirty="0" smtClean="0"/>
                        <a:t> Grade 11</a:t>
                      </a:r>
                      <a:endParaRPr lang="en-US" dirty="0"/>
                    </a:p>
                  </a:txBody>
                  <a:tcPr/>
                </a:tc>
                <a:tc>
                  <a:txBody>
                    <a:bodyPr/>
                    <a:lstStyle/>
                    <a:p>
                      <a:pPr algn="ctr"/>
                      <a:r>
                        <a:rPr lang="en-US" dirty="0" smtClean="0"/>
                        <a:t>41%</a:t>
                      </a:r>
                      <a:endParaRPr lang="en-US" dirty="0"/>
                    </a:p>
                  </a:txBody>
                  <a:tcPr/>
                </a:tc>
              </a:tr>
              <a:tr h="370840">
                <a:tc>
                  <a:txBody>
                    <a:bodyPr/>
                    <a:lstStyle/>
                    <a:p>
                      <a:r>
                        <a:rPr lang="en-US" dirty="0" smtClean="0"/>
                        <a:t>2013 NAEP Reading Grade</a:t>
                      </a:r>
                      <a:r>
                        <a:rPr lang="en-US" baseline="0" dirty="0" smtClean="0"/>
                        <a:t> 12</a:t>
                      </a:r>
                      <a:endParaRPr lang="en-US" dirty="0"/>
                    </a:p>
                  </a:txBody>
                  <a:tcPr/>
                </a:tc>
                <a:tc>
                  <a:txBody>
                    <a:bodyPr/>
                    <a:lstStyle/>
                    <a:p>
                      <a:pPr algn="ctr"/>
                      <a:r>
                        <a:rPr lang="en-US" dirty="0" smtClean="0"/>
                        <a:t>41%</a:t>
                      </a:r>
                      <a:endParaRPr lang="en-US" dirty="0"/>
                    </a:p>
                  </a:txBody>
                  <a:tcPr/>
                </a:tc>
              </a:tr>
            </a:tbl>
          </a:graphicData>
        </a:graphic>
      </p:graphicFrame>
      <p:sp>
        <p:nvSpPr>
          <p:cNvPr id="12" name="TextBox 11"/>
          <p:cNvSpPr txBox="1"/>
          <p:nvPr/>
        </p:nvSpPr>
        <p:spPr>
          <a:xfrm>
            <a:off x="2503980" y="4454234"/>
            <a:ext cx="184666" cy="369332"/>
          </a:xfrm>
          <a:prstGeom prst="rect">
            <a:avLst/>
          </a:prstGeom>
          <a:noFill/>
        </p:spPr>
        <p:txBody>
          <a:bodyPr wrap="none" rtlCol="0">
            <a:spAutoFit/>
          </a:bodyPr>
          <a:lstStyle/>
          <a:p>
            <a:endParaRPr lang="en-US" dirty="0"/>
          </a:p>
        </p:txBody>
      </p:sp>
      <p:graphicFrame>
        <p:nvGraphicFramePr>
          <p:cNvPr id="14" name="Content Placeholder 7"/>
          <p:cNvGraphicFramePr>
            <a:graphicFrameLocks/>
          </p:cNvGraphicFramePr>
          <p:nvPr>
            <p:extLst>
              <p:ext uri="{D42A27DB-BD31-4B8C-83A1-F6EECF244321}">
                <p14:modId xmlns:p14="http://schemas.microsoft.com/office/powerpoint/2010/main" val="3428395983"/>
              </p:ext>
            </p:extLst>
          </p:nvPr>
        </p:nvGraphicFramePr>
        <p:xfrm>
          <a:off x="609600" y="5390274"/>
          <a:ext cx="5867400" cy="736600"/>
        </p:xfrm>
        <a:graphic>
          <a:graphicData uri="http://schemas.openxmlformats.org/drawingml/2006/table">
            <a:tbl>
              <a:tblPr bandRow="1">
                <a:tableStyleId>{D113A9D2-9D6B-4929-AA2D-F23B5EE8CBE7}</a:tableStyleId>
              </a:tblPr>
              <a:tblGrid>
                <a:gridCol w="3175000"/>
                <a:gridCol w="2692400"/>
              </a:tblGrid>
              <a:tr h="0">
                <a:tc>
                  <a:txBody>
                    <a:bodyPr/>
                    <a:lstStyle/>
                    <a:p>
                      <a:r>
                        <a:rPr lang="en-US" dirty="0" smtClean="0"/>
                        <a:t>2015 PARCC Algebra</a:t>
                      </a:r>
                      <a:r>
                        <a:rPr lang="en-US" baseline="0" dirty="0" smtClean="0"/>
                        <a:t> I</a:t>
                      </a:r>
                      <a:endParaRPr lang="en-US" dirty="0"/>
                    </a:p>
                  </a:txBody>
                  <a:tcPr/>
                </a:tc>
                <a:tc>
                  <a:txBody>
                    <a:bodyPr/>
                    <a:lstStyle/>
                    <a:p>
                      <a:pPr algn="ctr"/>
                      <a:r>
                        <a:rPr lang="en-US" dirty="0" smtClean="0"/>
                        <a:t>36%</a:t>
                      </a:r>
                      <a:endParaRPr lang="en-US" dirty="0"/>
                    </a:p>
                  </a:txBody>
                  <a:tcPr/>
                </a:tc>
              </a:tr>
              <a:tr h="370840">
                <a:tc>
                  <a:txBody>
                    <a:bodyPr/>
                    <a:lstStyle/>
                    <a:p>
                      <a:r>
                        <a:rPr lang="en-US" dirty="0" smtClean="0"/>
                        <a:t>2011 ADP</a:t>
                      </a:r>
                      <a:r>
                        <a:rPr lang="en-US" baseline="0" dirty="0" smtClean="0"/>
                        <a:t> Algebra I</a:t>
                      </a:r>
                      <a:endParaRPr lang="en-US" dirty="0"/>
                    </a:p>
                  </a:txBody>
                  <a:tcPr/>
                </a:tc>
                <a:tc>
                  <a:txBody>
                    <a:bodyPr/>
                    <a:lstStyle/>
                    <a:p>
                      <a:pPr algn="ctr"/>
                      <a:r>
                        <a:rPr lang="en-US" dirty="0" smtClean="0"/>
                        <a:t>35%</a:t>
                      </a:r>
                      <a:endParaRPr lang="en-US" dirty="0"/>
                    </a:p>
                  </a:txBody>
                  <a:tcPr/>
                </a:tc>
              </a:tr>
            </a:tbl>
          </a:graphicData>
        </a:graphic>
      </p:graphicFrame>
      <p:sp>
        <p:nvSpPr>
          <p:cNvPr id="2" name="TextBox 1"/>
          <p:cNvSpPr txBox="1"/>
          <p:nvPr/>
        </p:nvSpPr>
        <p:spPr>
          <a:xfrm>
            <a:off x="609600" y="6281095"/>
            <a:ext cx="5275803" cy="400110"/>
          </a:xfrm>
          <a:prstGeom prst="rect">
            <a:avLst/>
          </a:prstGeom>
          <a:noFill/>
        </p:spPr>
        <p:txBody>
          <a:bodyPr wrap="none" rtlCol="0">
            <a:spAutoFit/>
          </a:bodyPr>
          <a:lstStyle/>
          <a:p>
            <a:r>
              <a:rPr lang="en-US" sz="1000" dirty="0" smtClean="0"/>
              <a:t>NAEP: National Assessment of </a:t>
            </a:r>
            <a:r>
              <a:rPr lang="en-US" sz="1000" dirty="0"/>
              <a:t>Educational Progress https://</a:t>
            </a:r>
            <a:r>
              <a:rPr lang="en-US" sz="1000" dirty="0" err="1"/>
              <a:t>nces.ed.gov</a:t>
            </a:r>
            <a:r>
              <a:rPr lang="en-US" sz="1000" dirty="0"/>
              <a:t>/</a:t>
            </a:r>
            <a:r>
              <a:rPr lang="en-US" sz="1000" dirty="0" err="1"/>
              <a:t>nationsreportcard</a:t>
            </a:r>
            <a:r>
              <a:rPr lang="en-US" sz="1000" dirty="0"/>
              <a:t>/</a:t>
            </a:r>
            <a:endParaRPr lang="en-US" sz="1000" dirty="0" smtClean="0"/>
          </a:p>
          <a:p>
            <a:r>
              <a:rPr lang="en-US" sz="1000" dirty="0" smtClean="0"/>
              <a:t>ADP: American </a:t>
            </a:r>
            <a:r>
              <a:rPr lang="en-US" sz="1000" dirty="0"/>
              <a:t>Diploma Project http://</a:t>
            </a:r>
            <a:r>
              <a:rPr lang="en-US" sz="1000" dirty="0" err="1"/>
              <a:t>www.achieve.org</a:t>
            </a:r>
            <a:r>
              <a:rPr lang="en-US" sz="1000" dirty="0"/>
              <a:t>/</a:t>
            </a:r>
            <a:r>
              <a:rPr lang="en-US" sz="1000" dirty="0" err="1"/>
              <a:t>adp</a:t>
            </a:r>
            <a:r>
              <a:rPr lang="en-US" sz="1000" dirty="0"/>
              <a:t>-network</a:t>
            </a:r>
          </a:p>
        </p:txBody>
      </p:sp>
      <p:sp>
        <p:nvSpPr>
          <p:cNvPr id="3" name="Slide Number Placeholder 2"/>
          <p:cNvSpPr>
            <a:spLocks noGrp="1"/>
          </p:cNvSpPr>
          <p:nvPr>
            <p:ph type="sldNum" sz="quarter" idx="12"/>
          </p:nvPr>
        </p:nvSpPr>
        <p:spPr/>
        <p:txBody>
          <a:bodyPr/>
          <a:lstStyle/>
          <a:p>
            <a:fld id="{2754ED01-E2A0-4C1E-8E21-014B99041579}" type="slidenum">
              <a:rPr lang="en-US" smtClean="0"/>
              <a:pPr/>
              <a:t>9</a:t>
            </a:fld>
            <a:endParaRPr lang="en-US" dirty="0"/>
          </a:p>
        </p:txBody>
      </p:sp>
    </p:spTree>
    <p:extLst>
      <p:ext uri="{BB962C8B-B14F-4D97-AF65-F5344CB8AC3E}">
        <p14:creationId xmlns:p14="http://schemas.microsoft.com/office/powerpoint/2010/main" val="22912949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2188</TotalTime>
  <Words>2307</Words>
  <Application>Microsoft Office PowerPoint</Application>
  <PresentationFormat>On-screen Show (4:3)</PresentationFormat>
  <Paragraphs>684</Paragraphs>
  <Slides>38</Slides>
  <Notes>22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Grid</vt:lpstr>
      <vt:lpstr>PARCC Results:  Year One  Montgomery township  school district   Damian Pappa director of data assessment &amp; accountability  January 19, 2016</vt:lpstr>
      <vt:lpstr>Vision for public education in New Jersey</vt:lpstr>
      <vt:lpstr>Raising standards</vt:lpstr>
      <vt:lpstr>Next steps: Replace HSPA</vt:lpstr>
      <vt:lpstr>Improving student Assessment</vt:lpstr>
      <vt:lpstr>New jersey’s statewide  assessment program</vt:lpstr>
      <vt:lpstr>PARCC Consortium</vt:lpstr>
      <vt:lpstr>Setting A New Baseline </vt:lpstr>
      <vt:lpstr>PARCC Outcomes in context</vt:lpstr>
      <vt:lpstr>Spring 2015 Administration</vt:lpstr>
      <vt:lpstr>Spring 2015  Performance Based Assessment (PBA)</vt:lpstr>
      <vt:lpstr>Spring 2015  PARCC End Of Year (EOY)</vt:lpstr>
      <vt:lpstr>English language arts &amp; literacy Assessment</vt:lpstr>
      <vt:lpstr>Mathematics assessment</vt:lpstr>
      <vt:lpstr>PARCC Performance levels</vt:lpstr>
      <vt:lpstr>2015 PARCC Consortium  grade-level Outcomes English language arts/literacy</vt:lpstr>
      <vt:lpstr>2015 New Jersey PARCC grade-level Outcomes English language arts/literacy</vt:lpstr>
      <vt:lpstr>2015 Montgomery township school District  PARCC GRADE-LEVEL Outcomes English language arts/literacy</vt:lpstr>
      <vt:lpstr> 2015 English Language arts literacy   percentage(%) of Students  meeting and exceeding expectations </vt:lpstr>
      <vt:lpstr> 2015 English Language arts literacy   percentage(%) of Students  meeting and exceeding expectations </vt:lpstr>
      <vt:lpstr> 2015 English Language arts literacy   percentage(%) of Students  meeting and exceeding expectations </vt:lpstr>
      <vt:lpstr> 2015 English Language arts literacy   percentage(%) of Students  meeting and exceeding expectations </vt:lpstr>
      <vt:lpstr>2015 Parcc consortium  grade-level Outcomes  Mathematics</vt:lpstr>
      <vt:lpstr>2015 New Jersey  PARCC grade-level Outcomes  Mathematics</vt:lpstr>
      <vt:lpstr>2015 Montgomery township school District  PARCC GRADE-LEVEL Outcomes mathematics</vt:lpstr>
      <vt:lpstr> 2015 Mathematics  percentage(%) of students  meeting and exceeding expectations </vt:lpstr>
      <vt:lpstr> 2015 Mathematics  percentage(%) of students  meeting and exceeding expectations </vt:lpstr>
      <vt:lpstr> 2015 Mathematics  percentage(%) of students  meeting and exceeding expectations </vt:lpstr>
      <vt:lpstr> 2015 Mathematics  percentage(%) of students  meeting and exceeding expectations </vt:lpstr>
      <vt:lpstr>Questions to Guide PARCC Data Reflection</vt:lpstr>
      <vt:lpstr>Year One data analysis Plan: Drilling down</vt:lpstr>
      <vt:lpstr>Resources for Parents</vt:lpstr>
      <vt:lpstr>Resources for Parents</vt:lpstr>
      <vt:lpstr>Resources for Parents</vt:lpstr>
      <vt:lpstr>Video: Understanding the score report</vt:lpstr>
      <vt:lpstr>Parent Guide to the Score Reports</vt:lpstr>
      <vt:lpstr>How to help your child</vt:lpstr>
      <vt:lpstr>Additional resources for parents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Bari Erlichson</dc:creator>
  <cp:lastModifiedBy>student logon</cp:lastModifiedBy>
  <cp:revision>139</cp:revision>
  <cp:lastPrinted>2016-01-04T15:29:09Z</cp:lastPrinted>
  <dcterms:created xsi:type="dcterms:W3CDTF">2015-10-11T00:51:08Z</dcterms:created>
  <dcterms:modified xsi:type="dcterms:W3CDTF">2016-01-15T13:09:29Z</dcterms:modified>
</cp:coreProperties>
</file>