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handoutMasterIdLst>
    <p:handoutMasterId r:id="rId15"/>
  </p:handoutMasterIdLst>
  <p:sldIdLst>
    <p:sldId id="327" r:id="rId2"/>
    <p:sldId id="359" r:id="rId3"/>
    <p:sldId id="398" r:id="rId4"/>
    <p:sldId id="319" r:id="rId5"/>
    <p:sldId id="391" r:id="rId6"/>
    <p:sldId id="394" r:id="rId7"/>
    <p:sldId id="397" r:id="rId8"/>
    <p:sldId id="392" r:id="rId9"/>
    <p:sldId id="393" r:id="rId10"/>
    <p:sldId id="396" r:id="rId11"/>
    <p:sldId id="344" r:id="rId12"/>
    <p:sldId id="384" r:id="rId13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29427F-1644-4648-81DB-6448D21FC733}">
          <p14:sldIdLst>
            <p14:sldId id="327"/>
            <p14:sldId id="359"/>
            <p14:sldId id="398"/>
            <p14:sldId id="319"/>
            <p14:sldId id="391"/>
            <p14:sldId id="394"/>
            <p14:sldId id="397"/>
            <p14:sldId id="392"/>
            <p14:sldId id="393"/>
            <p14:sldId id="396"/>
          </p14:sldIdLst>
        </p14:section>
        <p14:section name="Untitled Section" id="{9409DE03-50CF-4795-B088-8364B5885B71}">
          <p14:sldIdLst>
            <p14:sldId id="344"/>
            <p14:sldId id="38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9900"/>
    <a:srgbClr val="FF0000"/>
    <a:srgbClr val="3333FF"/>
    <a:srgbClr val="99CC00"/>
    <a:srgbClr val="FFCC00"/>
    <a:srgbClr val="FEF3E8"/>
    <a:srgbClr val="FC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8" autoAdjust="0"/>
    <p:restoredTop sz="94660"/>
  </p:normalViewPr>
  <p:slideViewPr>
    <p:cSldViewPr>
      <p:cViewPr>
        <p:scale>
          <a:sx n="108" d="100"/>
          <a:sy n="108" d="100"/>
        </p:scale>
        <p:origin x="118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548C37-722D-4828-A59A-C97F53B8EF38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A7BBD-FD17-41B0-81FC-EF2A40B411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8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10D187-36FD-4BFB-8AC0-E502B01ABB9A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F342ED-092F-44EA-AB86-9BF2A4ADC6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4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Volleyball numbers similar to assistant swimming, practice 6</a:t>
            </a:r>
            <a:r>
              <a:rPr lang="en-US" baseline="0" dirty="0" smtClean="0"/>
              <a:t> days/week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342ED-092F-44EA-AB86-9BF2A4ADC66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5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342ED-092F-44EA-AB86-9BF2A4ADC66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68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1"/>
            </a:gs>
            <a:gs pos="8200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FDD9FA-1E3D-478E-87DA-2CE338F601C5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821A31-5801-4EAE-8C1E-8E366B7E74C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006600"/>
                </a:solidFill>
              </a:rPr>
              <a:t>Human Resources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6600"/>
                </a:solidFill>
              </a:rPr>
              <a:t>Proposed Personnel Adjustments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dirty="0" smtClean="0">
                <a:solidFill>
                  <a:srgbClr val="006600"/>
                </a:solidFill>
              </a:rPr>
              <a:t>2015-2016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February 24, 2015</a:t>
            </a:r>
          </a:p>
          <a:p>
            <a:r>
              <a:rPr lang="en-US" dirty="0" smtClean="0"/>
              <a:t>Kelly M. Mattis</a:t>
            </a:r>
          </a:p>
          <a:p>
            <a:r>
              <a:rPr lang="en-US" dirty="0" smtClean="0"/>
              <a:t>Director of Human Resources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48200"/>
            <a:ext cx="1254258" cy="131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4876800"/>
            <a:ext cx="9448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006600"/>
                </a:solidFill>
              </a:rPr>
              <a:t>Personnel Adjustments</a:t>
            </a:r>
            <a:br>
              <a:rPr lang="en-US" sz="2800" dirty="0" smtClean="0">
                <a:solidFill>
                  <a:srgbClr val="006600"/>
                </a:solidFill>
              </a:rPr>
            </a:br>
            <a:r>
              <a:rPr lang="en-US" sz="2800" dirty="0" smtClean="0">
                <a:solidFill>
                  <a:srgbClr val="006600"/>
                </a:solidFill>
              </a:rPr>
              <a:t>Special Education &amp; ELL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PERSONNEL ADDITIONS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71152"/>
              </p:ext>
            </p:extLst>
          </p:nvPr>
        </p:nvGraphicFramePr>
        <p:xfrm>
          <a:off x="502920" y="1295400"/>
          <a:ext cx="8107680" cy="3422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Worksheet" r:id="rId4" imgW="8534535" imgH="3343191" progId="Excel.Sheet.12">
                  <p:embed/>
                </p:oleObj>
              </mc:Choice>
              <mc:Fallback>
                <p:oleObj name="Worksheet" r:id="rId4" imgW="8534535" imgH="33431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2920" y="1295400"/>
                        <a:ext cx="8107680" cy="342290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6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0"/>
            <a:ext cx="8183880" cy="1295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6600"/>
                </a:solidFill>
              </a:rPr>
              <a:t>Co-Curricular Recommendations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83880" cy="4495800"/>
          </a:xfrm>
        </p:spPr>
        <p:txBody>
          <a:bodyPr>
            <a:normAutofit fontScale="925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Coaching and Advisor Positions</a:t>
            </a:r>
          </a:p>
          <a:p>
            <a:pPr marL="347472" lvl="1" indent="0">
              <a:buClr>
                <a:schemeClr val="tx1"/>
              </a:buClr>
              <a:buNone/>
            </a:pPr>
            <a:endParaRPr lang="en-US" sz="1300" dirty="0" smtClean="0">
              <a:solidFill>
                <a:srgbClr val="006600"/>
              </a:solidFill>
            </a:endParaRPr>
          </a:p>
          <a:p>
            <a:pPr marL="347472" lvl="1" indent="0"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MHS</a:t>
            </a:r>
            <a:r>
              <a:rPr lang="en-US" u="sng" dirty="0" smtClean="0">
                <a:solidFill>
                  <a:srgbClr val="006600"/>
                </a:solidFill>
              </a:rPr>
              <a:t> </a:t>
            </a:r>
            <a:r>
              <a:rPr lang="en-US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-$4,600</a:t>
            </a:r>
          </a:p>
          <a:p>
            <a:pPr marL="347472" lvl="1" indent="0">
              <a:buClr>
                <a:schemeClr val="tx1"/>
              </a:buClr>
              <a:buNone/>
            </a:pPr>
            <a:endParaRPr lang="en-US" sz="1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7472" lvl="1" indent="0" algn="ctr">
              <a:buClr>
                <a:schemeClr val="tx1"/>
              </a:buClr>
              <a:buNone/>
            </a:pPr>
            <a:r>
              <a:rPr lang="en-US" sz="2600" b="1" i="1" dirty="0" smtClean="0"/>
              <a:t>Junior Varsity Volleyball Program</a:t>
            </a:r>
          </a:p>
          <a:p>
            <a:pPr lvl="3">
              <a:buClr>
                <a:schemeClr val="tx1"/>
              </a:buClr>
            </a:pPr>
            <a:r>
              <a:rPr lang="en-US" sz="2200" dirty="0">
                <a:solidFill>
                  <a:srgbClr val="006600"/>
                </a:solidFill>
              </a:rPr>
              <a:t>P</a:t>
            </a:r>
            <a:r>
              <a:rPr lang="en-US" sz="2200" dirty="0" smtClean="0">
                <a:solidFill>
                  <a:srgbClr val="006600"/>
                </a:solidFill>
              </a:rPr>
              <a:t>rogram succession plan-entering 4</a:t>
            </a:r>
            <a:r>
              <a:rPr lang="en-US" sz="2200" baseline="30000" dirty="0" smtClean="0">
                <a:solidFill>
                  <a:srgbClr val="006600"/>
                </a:solidFill>
              </a:rPr>
              <a:t>th</a:t>
            </a:r>
            <a:r>
              <a:rPr lang="en-US" sz="2200" dirty="0" smtClean="0">
                <a:solidFill>
                  <a:srgbClr val="006600"/>
                </a:solidFill>
              </a:rPr>
              <a:t> year of takeover plan</a:t>
            </a:r>
          </a:p>
          <a:p>
            <a:pPr lvl="3">
              <a:buClr>
                <a:schemeClr val="tx1"/>
              </a:buClr>
            </a:pPr>
            <a:r>
              <a:rPr lang="en-US" sz="2200" dirty="0" smtClean="0">
                <a:solidFill>
                  <a:srgbClr val="006600"/>
                </a:solidFill>
              </a:rPr>
              <a:t>Participation-14 girls</a:t>
            </a:r>
          </a:p>
          <a:p>
            <a:pPr marL="603504" lvl="2" indent="0">
              <a:buClr>
                <a:schemeClr val="tx1"/>
              </a:buClr>
              <a:buNone/>
            </a:pPr>
            <a:endParaRPr lang="en-US" dirty="0" smtClean="0">
              <a:solidFill>
                <a:srgbClr val="006600"/>
              </a:solidFill>
            </a:endParaRPr>
          </a:p>
          <a:p>
            <a:pPr marL="347472" lvl="1" indent="0"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n-US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LMS- $1,540</a:t>
            </a:r>
          </a:p>
          <a:p>
            <a:pPr marL="347472" lvl="1" indent="0">
              <a:buClr>
                <a:schemeClr val="tx1"/>
              </a:buClr>
              <a:buNone/>
            </a:pPr>
            <a:endParaRPr lang="en-US" sz="1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3504" lvl="2" indent="0">
              <a:buClr>
                <a:schemeClr val="tx1"/>
              </a:buClr>
              <a:buNone/>
            </a:pPr>
            <a:r>
              <a:rPr lang="en-US" dirty="0" smtClean="0">
                <a:solidFill>
                  <a:srgbClr val="006600"/>
                </a:solidFill>
              </a:rPr>
              <a:t>   </a:t>
            </a:r>
            <a:r>
              <a:rPr lang="en-US" sz="2600" b="1" i="1" dirty="0" smtClean="0"/>
              <a:t>Math/Science Club Advisor Grade 5</a:t>
            </a:r>
          </a:p>
          <a:p>
            <a:pPr lvl="3">
              <a:buClr>
                <a:schemeClr val="tx1"/>
              </a:buClr>
            </a:pPr>
            <a:r>
              <a:rPr lang="en-US" sz="2200" dirty="0" smtClean="0">
                <a:solidFill>
                  <a:srgbClr val="006600"/>
                </a:solidFill>
              </a:rPr>
              <a:t>Participation-projected interest of 70-100 students</a:t>
            </a:r>
          </a:p>
          <a:p>
            <a:pPr marL="603504" lvl="2" indent="0">
              <a:buClr>
                <a:srgbClr val="006600"/>
              </a:buClr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603504" lvl="2" indent="0">
              <a:buClr>
                <a:srgbClr val="006600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9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4038600"/>
            <a:ext cx="824484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Total Personnel Budget Projection Fund Summary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458200" cy="3505200"/>
          </a:xfrm>
        </p:spPr>
        <p:txBody>
          <a:bodyPr/>
          <a:lstStyle/>
          <a:p>
            <a:pPr>
              <a:buClr>
                <a:srgbClr val="006600"/>
              </a:buClr>
            </a:pPr>
            <a:endParaRPr lang="en-US" u="sng" dirty="0" smtClean="0"/>
          </a:p>
          <a:p>
            <a:pPr marL="0" indent="0" algn="ctr">
              <a:buClr>
                <a:srgbClr val="006600"/>
              </a:buClr>
              <a:buNone/>
            </a:pPr>
            <a:endParaRPr lang="en-US" b="1" u="sng" dirty="0" smtClean="0">
              <a:solidFill>
                <a:srgbClr val="006600"/>
              </a:solidFill>
            </a:endParaRPr>
          </a:p>
          <a:p>
            <a:pPr marL="0" indent="0" algn="ctr">
              <a:buClr>
                <a:srgbClr val="006600"/>
              </a:buClr>
              <a:buNone/>
            </a:pPr>
            <a:r>
              <a:rPr lang="en-US" b="1" u="sng" dirty="0" smtClean="0">
                <a:solidFill>
                  <a:srgbClr val="006600"/>
                </a:solidFill>
              </a:rPr>
              <a:t>2014-2015 = 		$62,567,665</a:t>
            </a:r>
          </a:p>
          <a:p>
            <a:pPr marL="0" lvl="0" indent="0" algn="ctr">
              <a:buClr>
                <a:srgbClr val="006600"/>
              </a:buClr>
              <a:buNone/>
            </a:pPr>
            <a:r>
              <a:rPr lang="en-US" b="1" u="sng" dirty="0" smtClean="0">
                <a:solidFill>
                  <a:srgbClr val="006600"/>
                </a:solidFill>
              </a:rPr>
              <a:t>2015-2016 </a:t>
            </a:r>
            <a:r>
              <a:rPr lang="en-US" b="1" u="sng" dirty="0">
                <a:solidFill>
                  <a:srgbClr val="006600"/>
                </a:solidFill>
              </a:rPr>
              <a:t>= 		$</a:t>
            </a:r>
            <a:r>
              <a:rPr lang="en-US" b="1" u="sng" dirty="0" smtClean="0">
                <a:solidFill>
                  <a:srgbClr val="006600"/>
                </a:solidFill>
              </a:rPr>
              <a:t>64,478,285</a:t>
            </a:r>
            <a:endParaRPr lang="en-US" b="1" u="sng" dirty="0">
              <a:solidFill>
                <a:srgbClr val="006600"/>
              </a:solidFill>
            </a:endParaRPr>
          </a:p>
          <a:p>
            <a:pPr marL="0" indent="0">
              <a:buClr>
                <a:srgbClr val="006600"/>
              </a:buClr>
              <a:buNone/>
            </a:pPr>
            <a:endParaRPr lang="en-US" dirty="0"/>
          </a:p>
          <a:p>
            <a:pPr marL="0" indent="0">
              <a:buClr>
                <a:srgbClr val="006600"/>
              </a:buClr>
              <a:buNone/>
            </a:pPr>
            <a:r>
              <a:rPr lang="en-US" b="1" i="1" dirty="0" smtClean="0">
                <a:solidFill>
                  <a:srgbClr val="006600"/>
                </a:solidFill>
              </a:rPr>
              <a:t>Difference: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$1,910,620 increase (3.05%)</a:t>
            </a:r>
          </a:p>
        </p:txBody>
      </p:sp>
    </p:spTree>
    <p:extLst>
      <p:ext uri="{BB962C8B-B14F-4D97-AF65-F5344CB8AC3E}">
        <p14:creationId xmlns:p14="http://schemas.microsoft.com/office/powerpoint/2010/main" val="266117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37" y="5029200"/>
            <a:ext cx="8183880" cy="82296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6600"/>
                </a:solidFill>
              </a:rPr>
              <a:t>District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006600"/>
                </a:solidFill>
              </a:rPr>
              <a:t>Goals</a:t>
            </a:r>
            <a:endParaRPr lang="en-US" sz="4400" dirty="0">
              <a:solidFill>
                <a:srgbClr val="00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343400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GOAL 1: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0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None/>
            </a:pPr>
            <a:endParaRPr lang="en-US" sz="105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600"/>
              </a:spcBef>
              <a:buClr>
                <a:srgbClr val="3891A7"/>
              </a:buClr>
              <a:buNone/>
            </a:pP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To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develop specific communication protocols with parents, staff and </a:t>
            </a: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community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members that are consistent in message and reflect the vision </a:t>
            </a: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of the district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to engage each child in reaching his/her fullest potential.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None/>
            </a:pPr>
            <a:endParaRPr lang="en-US" sz="105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GOAL 2: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0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endParaRPr lang="en-US" sz="105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To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review, evaluate and assess current programs and staffing structures to </a:t>
            </a: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determine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gaps/needs; make specific recommendations to the Board to </a:t>
            </a: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address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in a fiscally responsible and efficient manner in the following areas: </a:t>
            </a: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special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education, student/staff attendance and the organizational </a:t>
            </a: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management structure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of the district.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3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72" y="5029200"/>
            <a:ext cx="8183880" cy="82296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6600"/>
                </a:solidFill>
              </a:rPr>
              <a:t>District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006600"/>
                </a:solidFill>
              </a:rPr>
              <a:t>Goals</a:t>
            </a:r>
            <a:endParaRPr lang="en-US" sz="4400" dirty="0">
              <a:solidFill>
                <a:srgbClr val="00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81000" y="914400"/>
            <a:ext cx="8315024" cy="3962400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r>
              <a:rPr lang="en-US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GOAL 3: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	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To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identify and implement social-emotional programming appropriate for all </a:t>
            </a: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schools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by June 2015 and identify the appropriate assessments to measure the </a:t>
            </a: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efficacy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of the </a:t>
            </a: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programs.</a:t>
            </a:r>
          </a:p>
          <a:p>
            <a:pPr marL="0" lvl="0" indent="0" algn="just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endParaRPr lang="en-US" sz="2000" b="1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/>
              <a:cs typeface="Arial" pitchFamily="34" charset="0"/>
            </a:endParaRPr>
          </a:p>
          <a:p>
            <a:pPr marL="0" lvl="0" indent="0" algn="just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r>
              <a:rPr lang="en-US" sz="2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/>
                <a:cs typeface="Arial" pitchFamily="34" charset="0"/>
              </a:rPr>
              <a:t>                                         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GOAL 4:  </a:t>
            </a: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endParaRPr lang="en-US" sz="20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Gill Sans MT"/>
              </a:rPr>
              <a:t>To </a:t>
            </a:r>
            <a:r>
              <a:rPr lang="en-US" sz="2000" dirty="0">
                <a:solidFill>
                  <a:srgbClr val="006600"/>
                </a:solidFill>
                <a:latin typeface="Gill Sans MT"/>
              </a:rPr>
              <a:t>explore the feasibility of full day kindergarten for the 2016-2017 school year.</a:t>
            </a:r>
            <a:endParaRPr lang="en-US" sz="2000" b="1" dirty="0">
              <a:solidFill>
                <a:srgbClr val="006600"/>
              </a:solidFill>
              <a:latin typeface="Cambria" panose="02040503050406030204" pitchFamily="18" charset="0"/>
            </a:endParaRPr>
          </a:p>
          <a:p>
            <a:pPr marL="0" lvl="0" indent="0">
              <a:spcBef>
                <a:spcPts val="600"/>
              </a:spcBef>
              <a:buClr>
                <a:srgbClr val="3891A7"/>
              </a:buClr>
              <a:buNone/>
              <a:tabLst>
                <a:tab pos="914400" algn="l"/>
              </a:tabLst>
            </a:pPr>
            <a:endParaRPr lang="en-US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1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6600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</a:rPr>
              <a:t>Policy 2312—Class Size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62000" y="838200"/>
            <a:ext cx="3676851" cy="54101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Grade Level</a:t>
            </a:r>
          </a:p>
          <a:p>
            <a:pPr marL="0" indent="0">
              <a:buNone/>
            </a:pPr>
            <a:endParaRPr lang="en-US" b="1" dirty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K-2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Grades 3-8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Grades 9-12 General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Grades 9-12 Science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Grades 9-12 English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Literacy Support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54880" y="838200"/>
            <a:ext cx="3931920" cy="39536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Class Size Averages*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20-22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23-25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23-27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24</a:t>
            </a:r>
            <a:endParaRPr lang="en-US" b="1" dirty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22</a:t>
            </a: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6600"/>
              </a:solidFill>
            </a:endParaRPr>
          </a:p>
          <a:p>
            <a:pPr>
              <a:buClr>
                <a:srgbClr val="006600"/>
              </a:buCl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6600"/>
                </a:solidFill>
              </a:rPr>
              <a:t>10</a:t>
            </a:r>
          </a:p>
          <a:p>
            <a:pPr marL="0" indent="0">
              <a:buNone/>
            </a:pPr>
            <a:endParaRPr lang="en-US" b="1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rgbClr val="006600"/>
                </a:solidFill>
              </a:rPr>
              <a:t>*outlined in Regulation 2312</a:t>
            </a:r>
            <a:endParaRPr lang="en-US" sz="2000" b="1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724400"/>
            <a:ext cx="818388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6600"/>
                </a:solidFill>
              </a:rPr>
              <a:t>Proposed Reallocation of Staff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9" y="685800"/>
            <a:ext cx="8175859" cy="4267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b="1" dirty="0">
                <a:solidFill>
                  <a:srgbClr val="006600"/>
                </a:solidFill>
              </a:rPr>
              <a:t>Personnel to Support Approved </a:t>
            </a:r>
            <a:r>
              <a:rPr lang="en-US" b="1" dirty="0" smtClean="0">
                <a:solidFill>
                  <a:srgbClr val="006600"/>
                </a:solidFill>
              </a:rPr>
              <a:t>Courses and Maintain Appropriate Class Sizes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>
              <a:solidFill>
                <a:srgbClr val="006600"/>
              </a:solidFill>
            </a:endParaRPr>
          </a:p>
          <a:p>
            <a:pPr marL="347472" lvl="1" indent="-457200">
              <a:buClrTx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>
                <a:solidFill>
                  <a:srgbClr val="006600"/>
                </a:solidFill>
              </a:rPr>
              <a:t>OHES </a:t>
            </a:r>
            <a:r>
              <a:rPr lang="en-US" dirty="0" smtClean="0">
                <a:solidFill>
                  <a:srgbClr val="006600"/>
                </a:solidFill>
              </a:rPr>
              <a:t>Teachers</a:t>
            </a:r>
          </a:p>
          <a:p>
            <a:pPr marL="347472" lvl="1" indent="-457200">
              <a:buClrTx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</a:t>
            </a:r>
            <a:r>
              <a:rPr lang="en-US" dirty="0" smtClean="0">
                <a:solidFill>
                  <a:srgbClr val="006600"/>
                </a:solidFill>
              </a:rPr>
              <a:t> UMS Health/PE Teacher</a:t>
            </a:r>
          </a:p>
          <a:p>
            <a:pPr marL="347472" lvl="1" indent="-457200" defTabSz="274320">
              <a:buClrTx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>
                <a:solidFill>
                  <a:srgbClr val="006600"/>
                </a:solidFill>
              </a:rPr>
              <a:t>UMS </a:t>
            </a:r>
            <a:r>
              <a:rPr lang="en-US" dirty="0" smtClean="0">
                <a:solidFill>
                  <a:srgbClr val="006600"/>
                </a:solidFill>
              </a:rPr>
              <a:t>Teachers-College </a:t>
            </a:r>
            <a:r>
              <a:rPr lang="en-US" dirty="0">
                <a:solidFill>
                  <a:srgbClr val="006600"/>
                </a:solidFill>
              </a:rPr>
              <a:t>and Career Readiness </a:t>
            </a:r>
            <a:r>
              <a:rPr lang="en-US" dirty="0" smtClean="0">
                <a:solidFill>
                  <a:srgbClr val="006600"/>
                </a:solidFill>
              </a:rPr>
              <a:t>and        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</a:rPr>
              <a:t>	 Active </a:t>
            </a:r>
            <a:r>
              <a:rPr lang="en-US" dirty="0">
                <a:solidFill>
                  <a:srgbClr val="006600"/>
                </a:solidFill>
              </a:rPr>
              <a:t>Citizenship</a:t>
            </a:r>
          </a:p>
          <a:p>
            <a:pPr marL="347472" lvl="1" indent="-457200">
              <a:buClrTx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</a:t>
            </a:r>
            <a:r>
              <a:rPr lang="en-US" dirty="0" smtClean="0">
                <a:solidFill>
                  <a:srgbClr val="006600"/>
                </a:solidFill>
              </a:rPr>
              <a:t> UMS </a:t>
            </a:r>
            <a:r>
              <a:rPr lang="en-US" dirty="0">
                <a:solidFill>
                  <a:srgbClr val="006600"/>
                </a:solidFill>
              </a:rPr>
              <a:t>Web Design and </a:t>
            </a:r>
            <a:r>
              <a:rPr lang="en-US" dirty="0" smtClean="0">
                <a:solidFill>
                  <a:srgbClr val="006600"/>
                </a:solidFill>
              </a:rPr>
              <a:t>Coding Teacher</a:t>
            </a:r>
            <a:endParaRPr lang="en-US" dirty="0">
              <a:solidFill>
                <a:srgbClr val="006600"/>
              </a:solidFill>
            </a:endParaRPr>
          </a:p>
          <a:p>
            <a:pPr marL="347472" lvl="1" indent="-457200">
              <a:buClrTx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</a:t>
            </a:r>
            <a:r>
              <a:rPr lang="en-US" dirty="0" smtClean="0">
                <a:solidFill>
                  <a:srgbClr val="006600"/>
                </a:solidFill>
              </a:rPr>
              <a:t> UMS </a:t>
            </a:r>
            <a:r>
              <a:rPr lang="en-US" dirty="0">
                <a:solidFill>
                  <a:srgbClr val="006600"/>
                </a:solidFill>
              </a:rPr>
              <a:t>Music </a:t>
            </a:r>
            <a:r>
              <a:rPr lang="en-US" dirty="0" smtClean="0">
                <a:solidFill>
                  <a:srgbClr val="006600"/>
                </a:solidFill>
              </a:rPr>
              <a:t>Technology Teacher</a:t>
            </a:r>
          </a:p>
          <a:p>
            <a:pPr marL="347472" lvl="1" indent="0">
              <a:buClr>
                <a:schemeClr val="tx1"/>
              </a:buClr>
              <a:buNone/>
            </a:pPr>
            <a:endParaRPr lang="en-US" sz="1200" dirty="0"/>
          </a:p>
          <a:p>
            <a:pPr marL="347472" lvl="1" indent="0">
              <a:buClr>
                <a:schemeClr val="tx1"/>
              </a:buClr>
              <a:buNone/>
            </a:pPr>
            <a:endParaRPr lang="en-US" dirty="0"/>
          </a:p>
          <a:p>
            <a:pPr marL="0" indent="0">
              <a:buClr>
                <a:schemeClr val="tx1"/>
              </a:buClr>
              <a:buNone/>
            </a:pPr>
            <a:r>
              <a:rPr lang="en-US" i="1" dirty="0" smtClean="0"/>
              <a:t>All (8) positions reallocated from existing staff. No additional costs.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866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800600"/>
            <a:ext cx="8183880" cy="99364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6600"/>
                </a:solidFill>
              </a:rPr>
              <a:t>2015-2016 Personnel Adjustments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</a:rPr>
              <a:t> 	  </a:t>
            </a: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REALLOCATED PERSONNEL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751490" cy="374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800600"/>
            <a:ext cx="818388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6600"/>
                </a:solidFill>
              </a:rPr>
              <a:t>2015-2016 Personnel Adjustments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609600"/>
            <a:ext cx="8183880" cy="3880104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PERSONNEL ADDITIONS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1766247"/>
            <a:ext cx="8077200" cy="272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1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" y="4718304"/>
            <a:ext cx="8382000" cy="105156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6600"/>
                </a:solidFill>
              </a:rPr>
              <a:t>Required Personnel Additions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38200"/>
            <a:ext cx="8183880" cy="41910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2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ORCHARD ELEMENTARY SCHOOL</a:t>
            </a:r>
          </a:p>
          <a:p>
            <a:pPr marL="0" indent="0" algn="ctr">
              <a:buClr>
                <a:schemeClr val="tx1"/>
              </a:buClr>
              <a:buNone/>
            </a:pPr>
            <a:endParaRPr lang="en-US" sz="1200" b="1" u="sng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US" sz="1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6600"/>
                </a:solidFill>
              </a:rPr>
              <a:t>1 </a:t>
            </a:r>
            <a:r>
              <a:rPr lang="en-US" dirty="0">
                <a:solidFill>
                  <a:srgbClr val="006600"/>
                </a:solidFill>
              </a:rPr>
              <a:t>In-Class Support Teacher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6600"/>
                </a:solidFill>
              </a:rPr>
              <a:t>3 Personal Teacher Instructional Aides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6600"/>
                </a:solidFill>
              </a:rPr>
              <a:t>1 English Language Learner </a:t>
            </a:r>
            <a:r>
              <a:rPr lang="en-US" dirty="0" smtClean="0">
                <a:solidFill>
                  <a:srgbClr val="006600"/>
                </a:solidFill>
              </a:rPr>
              <a:t>Teacher (ELL)</a:t>
            </a:r>
            <a:endParaRPr lang="en-US" dirty="0">
              <a:solidFill>
                <a:srgbClr val="006600"/>
              </a:solidFill>
            </a:endParaRP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2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VILLAGE ELEMENTARY SCHOOL</a:t>
            </a:r>
          </a:p>
          <a:p>
            <a:pPr marL="0" indent="0" algn="ctr">
              <a:buClr>
                <a:schemeClr val="tx1"/>
              </a:buClr>
              <a:buNone/>
            </a:pPr>
            <a:endParaRPr lang="en-US" sz="1200" b="1" u="sng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US" sz="11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6600"/>
                </a:solidFill>
              </a:rPr>
              <a:t>1 In-Class Support </a:t>
            </a:r>
            <a:r>
              <a:rPr lang="en-US" dirty="0" smtClean="0">
                <a:solidFill>
                  <a:srgbClr val="006600"/>
                </a:solidFill>
              </a:rPr>
              <a:t>Teacher</a:t>
            </a:r>
          </a:p>
          <a:p>
            <a:pPr marL="347472" lvl="1" indent="0">
              <a:buClr>
                <a:schemeClr val="tx1"/>
              </a:buClr>
              <a:buNone/>
            </a:pPr>
            <a:endParaRPr lang="en-US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2315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6600"/>
                </a:solidFill>
              </a:rPr>
              <a:t>Required Personnel Additions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732242"/>
            <a:ext cx="9235440" cy="44958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MIDDLE SCHOOL</a:t>
            </a:r>
          </a:p>
          <a:p>
            <a:pPr marL="0" indent="0" algn="ctr">
              <a:buClr>
                <a:schemeClr val="tx1"/>
              </a:buClr>
              <a:buNone/>
            </a:pPr>
            <a:endParaRPr lang="en-US" sz="14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6600"/>
                </a:solidFill>
              </a:rPr>
              <a:t>2 In-Class Support Teachers</a:t>
            </a:r>
          </a:p>
          <a:p>
            <a:pPr lvl="3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6600"/>
                </a:solidFill>
              </a:rPr>
              <a:t>1 Teacher Instructional Aide</a:t>
            </a:r>
          </a:p>
          <a:p>
            <a:pPr marL="347472" lvl="1" indent="0">
              <a:buClr>
                <a:schemeClr val="tx1"/>
              </a:buClr>
              <a:buNone/>
            </a:pPr>
            <a:endParaRPr lang="en-US" sz="1600" dirty="0" smtClean="0">
              <a:solidFill>
                <a:srgbClr val="006600"/>
              </a:solidFill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en-US" sz="24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SCHOOL</a:t>
            </a:r>
          </a:p>
          <a:p>
            <a:pPr marL="0" indent="0" algn="ctr">
              <a:buClr>
                <a:schemeClr val="tx1"/>
              </a:buClr>
              <a:buNone/>
            </a:pPr>
            <a:endParaRPr lang="en-US" sz="2400" b="1" u="sng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6600"/>
                </a:solidFill>
              </a:rPr>
              <a:t>.4 English Language Learner Teacher (ELL)</a:t>
            </a:r>
          </a:p>
          <a:p>
            <a:pPr lvl="3"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6600"/>
                </a:solidFill>
              </a:rPr>
              <a:t>.08 Speech Teacher</a:t>
            </a:r>
          </a:p>
          <a:p>
            <a:pPr lvl="3">
              <a:buClr>
                <a:prstClr val="black"/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6600"/>
                </a:solidFill>
              </a:rPr>
              <a:t>.6 Transition Coordinator</a:t>
            </a:r>
          </a:p>
          <a:p>
            <a:pPr>
              <a:buClrTx/>
            </a:pPr>
            <a:endParaRPr lang="en-US" dirty="0" smtClean="0">
              <a:solidFill>
                <a:srgbClr val="006600"/>
              </a:solidFill>
            </a:endParaRPr>
          </a:p>
          <a:p>
            <a:pPr marL="347472" lvl="1" indent="0">
              <a:buClrTx/>
              <a:buNone/>
            </a:pPr>
            <a:endParaRPr lang="en-US" dirty="0" smtClean="0">
              <a:solidFill>
                <a:srgbClr val="006600"/>
              </a:solidFill>
            </a:endParaRPr>
          </a:p>
          <a:p>
            <a:pPr marL="0" indent="0">
              <a:buClrTx/>
              <a:buNone/>
            </a:pP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3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&amp;#x0D;&amp;#x0A;&amp;#x0D;&amp;#x0A;Special Education &amp;#x0D;&amp;#x0A;Budget Session&amp;#x0D;&amp;#x0A;Proposed 2014-2015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District Goals&amp;quot;&quot;/&gt;&lt;property id=&quot;20307&quot; value=&quot;299&quot;/&gt;&lt;/object&gt;&lt;object type=&quot;3&quot; unique_id=&quot;10006&quot;&gt;&lt;property id=&quot;20148&quot; value=&quot;5&quot;/&gt;&lt;property id=&quot;20300&quot; value=&quot;Slide 3 - &amp;quot;Law &amp;quot;&quot;/&gt;&lt;property id=&quot;20307&quot; value=&quot;283&quot;/&gt;&lt;/object&gt;&lt;object type=&quot;3&quot; unique_id=&quot;10007&quot;&gt;&lt;property id=&quot;20148&quot; value=&quot;5&quot;/&gt;&lt;property id=&quot;20300&quot; value=&quot;Slide 4 - &amp;quot;Providing FAPE: Dual Obligations&amp;quot;&quot;/&gt;&lt;property id=&quot;20307&quot; value=&quot;296&quot;/&gt;&lt;/object&gt;&lt;object type=&quot;3&quot; unique_id=&quot;10008&quot;&gt;&lt;property id=&quot;20148&quot; value=&quot;5&quot;/&gt;&lt;property id=&quot;20300&quot; value=&quot;Slide 5 - &amp;quot;IDEA&amp;quot;&quot;/&gt;&lt;property id=&quot;20307&quot; value=&quot;300&quot;/&gt;&lt;/object&gt;&lt;object type=&quot;3&quot; unique_id=&quot;10009&quot;&gt;&lt;property id=&quot;20148&quot; value=&quot;5&quot;/&gt;&lt;property id=&quot;20300&quot; value=&quot;Slide 6 - &amp;quot;Eligibility: Three Prongs&amp;quot;&quot;/&gt;&lt;property id=&quot;20307&quot; value=&quot;308&quot;/&gt;&lt;/object&gt;&lt;object type=&quot;3&quot; unique_id=&quot;10010&quot;&gt;&lt;property id=&quot;20148&quot; value=&quot;5&quot;/&gt;&lt;property id=&quot;20300&quot; value=&quot;Slide 7 - &amp;quot;Classifications by Disability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Placement&amp;quot;&quot;/&gt;&lt;property id=&quot;20307&quot; value=&quot;297&quot;/&gt;&lt;/object&gt;&lt;object type=&quot;3&quot; unique_id=&quot;10012&quot;&gt;&lt;property id=&quot;20148&quot; value=&quot;5&quot;/&gt;&lt;property id=&quot;20300&quot; value=&quot;Slide 9 - &amp;quot;New State Mandates Funded by Local Budget&amp;quot;&quot;/&gt;&lt;property id=&quot;20307&quot; value=&quot;301&quot;/&gt;&lt;/object&gt;&lt;object type=&quot;3&quot; unique_id=&quot;10013&quot;&gt;&lt;property id=&quot;20148&quot; value=&quot;5&quot;/&gt;&lt;property id=&quot;20300&quot; value=&quot;Slide 10 - &amp;quot;Dyslexia Laws&amp;quot;&quot;/&gt;&lt;property id=&quot;20307&quot; value=&quot;309&quot;/&gt;&lt;/object&gt;&lt;object type=&quot;3&quot; unique_id=&quot;10014&quot;&gt;&lt;property id=&quot;20148&quot; value=&quot;5&quot;/&gt;&lt;property id=&quot;20300&quot; value=&quot;Slide 11 - &amp;quot;Janet’s Law&amp;quot;&quot;/&gt;&lt;property id=&quot;20307&quot; value=&quot;292&quot;/&gt;&lt;/object&gt;&lt;object type=&quot;3&quot; unique_id=&quot;10015&quot;&gt;&lt;property id=&quot;20148&quot; value=&quot;5&quot;/&gt;&lt;property id=&quot;20300&quot; value=&quot;Slide 12&quot;/&gt;&lt;property id=&quot;20307&quot; value=&quot;288&quot;/&gt;&lt;/object&gt;&lt;object type=&quot;3&quot; unique_id=&quot;10016&quot;&gt;&lt;property id=&quot;20148&quot; value=&quot;5&quot;/&gt;&lt;property id=&quot;20300&quot; value=&quot;Slide 13&quot;/&gt;&lt;property id=&quot;20307&quot; value=&quot;289&quot;/&gt;&lt;/object&gt;&lt;object type=&quot;3&quot; unique_id=&quot;10017&quot;&gt;&lt;property id=&quot;20148&quot; value=&quot;5&quot;/&gt;&lt;property id=&quot;20300&quot; value=&quot;Slide 14 - &amp;quot;Special Education Funding Sources&amp;quot;&quot;/&gt;&lt;property id=&quot;20307&quot; value=&quot;304&quot;/&gt;&lt;/object&gt;&lt;object type=&quot;3&quot; unique_id=&quot;10018&quot;&gt;&lt;property id=&quot;20148&quot; value=&quot;5&quot;/&gt;&lt;property id=&quot;20300&quot; value=&quot;Slide 15 - &amp;quot;IDEA Grant&amp;quot;&quot;/&gt;&lt;property id=&quot;20307&quot; value=&quot;305&quot;/&gt;&lt;/object&gt;&lt;object type=&quot;3&quot; unique_id=&quot;10019&quot;&gt;&lt;property id=&quot;20148&quot; value=&quot;5&quot;/&gt;&lt;property id=&quot;20300&quot; value=&quot;Slide 16 - &amp;quot;Past, Present and Future Budget&amp;quot;&quot;/&gt;&lt;property id=&quot;20307&quot; value=&quot;290&quot;/&gt;&lt;/object&gt;&lt;object type=&quot;3&quot; unique_id=&quot;10020&quot;&gt;&lt;property id=&quot;20148&quot; value=&quot;5&quot;/&gt;&lt;property id=&quot;20300&quot; value=&quot;Slide 17&quot;/&gt;&lt;property id=&quot;20307&quot; value=&quot;281&quot;/&gt;&lt;/object&gt;&lt;object type=&quot;3&quot; unique_id=&quot;10021&quot;&gt;&lt;property id=&quot;20148&quot; value=&quot;5&quot;/&gt;&lt;property id=&quot;20300&quot; value=&quot;Slide 18 - &amp;quot;Budget Breakdown &amp;quot;&quot;/&gt;&lt;property id=&quot;20307&quot; value=&quot;286&quot;/&gt;&lt;/object&gt;&lt;object type=&quot;3&quot; unique_id=&quot;10022&quot;&gt;&lt;property id=&quot;20148&quot; value=&quot;5&quot;/&gt;&lt;property id=&quot;20300&quot; value=&quot;Slide 19&quot;/&gt;&lt;property id=&quot;20307&quot; value=&quot;321&quot;/&gt;&lt;/object&gt;&lt;object type=&quot;3&quot; unique_id=&quot;10023&quot;&gt;&lt;property id=&quot;20148&quot; value=&quot;5&quot;/&gt;&lt;property id=&quot;20300&quot; value=&quot;Slide 20&quot;/&gt;&lt;property id=&quot;20307&quot; value=&quot;322&quot;/&gt;&lt;/object&gt;&lt;object type=&quot;3&quot; unique_id=&quot;10024&quot;&gt;&lt;property id=&quot;20148&quot; value=&quot;5&quot;/&gt;&lt;property id=&quot;20300&quot; value=&quot;Slide 21 - &amp;quot;Extraordinary Aid&amp;quot;&quot;/&gt;&lt;property id=&quot;20307&quot; value=&quot;295&quot;/&gt;&lt;/object&gt;&lt;object type=&quot;3&quot; unique_id=&quot;10025&quot;&gt;&lt;property id=&quot;20148&quot; value=&quot;5&quot;/&gt;&lt;property id=&quot;20300&quot; value=&quot;Slide 22 - &amp;quot;Proposed Staff 14-15&amp;quot;&quot;/&gt;&lt;property id=&quot;20307&quot; value=&quot;323&quot;/&gt;&lt;/object&gt;&lt;object type=&quot;3&quot; unique_id=&quot;10026&quot;&gt;&lt;property id=&quot;20148&quot; value=&quot;5&quot;/&gt;&lt;property id=&quot;20300&quot; value=&quot;Slide 23 - &amp;quot;Rationale&amp;quot;&quot;/&gt;&lt;property id=&quot;20307&quot; value=&quot;324&quot;/&gt;&lt;/object&gt;&lt;object type=&quot;3&quot; unique_id=&quot;10027&quot;&gt;&lt;property id=&quot;20148&quot; value=&quot;5&quot;/&gt;&lt;property id=&quot;20300&quot; value=&quot;Slide 24 - &amp;quot;Proposed Staffing Additions&amp;quot;&quot;/&gt;&lt;property id=&quot;20307&quot; value=&quot;287&quot;/&gt;&lt;/object&gt;&lt;object type=&quot;3&quot; unique_id=&quot;10028&quot;&gt;&lt;property id=&quot;20148&quot; value=&quot;5&quot;/&gt;&lt;property id=&quot;20300&quot; value=&quot;Slide 25 - &amp;quot;Proposed Staffing Additions&amp;quot;&quot;/&gt;&lt;property id=&quot;20307&quot; value=&quot;306&quot;/&gt;&lt;/object&gt;&lt;object type=&quot;3&quot; unique_id=&quot;10029&quot;&gt;&lt;property id=&quot;20148&quot; value=&quot;5&quot;/&gt;&lt;property id=&quot;20300&quot; value=&quot;Slide 26&quot;/&gt;&lt;property id=&quot;20307&quot; value=&quot;325&quot;/&gt;&lt;/object&gt;&lt;object type=&quot;3&quot; unique_id=&quot;10030&quot;&gt;&lt;property id=&quot;20148&quot; value=&quot;5&quot;/&gt;&lt;property id=&quot;20300&quot; value=&quot;Slide 27&quot;/&gt;&lt;property id=&quot;20307&quot; value=&quot;326&quot;/&gt;&lt;/object&gt;&lt;object type=&quot;3&quot; unique_id=&quot;10031&quot;&gt;&lt;property id=&quot;20148&quot; value=&quot;5&quot;/&gt;&lt;property id=&quot;20300&quot; value=&quot;Slide 28 - &amp;quot;&amp;#x0D;&amp;#x0A;&amp;#x0D;&amp;#x0A;&amp;#x0D;&amp;#x0A;Human Resources&amp;#x0D;&amp;#x0A;Budget Session&amp;#x0D;&amp;#x0A;Proposed 2014-2015&amp;#x0D;&amp;#x0A;&amp;quot;&quot;/&gt;&lt;property id=&quot;20307&quot; value=&quot;327&quot;/&gt;&lt;/object&gt;&lt;object type=&quot;3&quot; unique_id=&quot;10032&quot;&gt;&lt;property id=&quot;20148&quot; value=&quot;5&quot;/&gt;&lt;property id=&quot;20300&quot; value=&quot;Slide 29 - &amp;quot;Enrollment Trend&amp;quot;&quot;/&gt;&lt;property id=&quot;20307&quot; value=&quot;330&quot;/&gt;&lt;/object&gt;&lt;object type=&quot;3&quot; unique_id=&quot;10033&quot;&gt;&lt;property id=&quot;20148&quot; value=&quot;5&quot;/&gt;&lt;property id=&quot;20300&quot; value=&quot;Slide 30 - &amp;quot;Enrollment Trend&amp;quot;&quot;/&gt;&lt;property id=&quot;20307&quot; value=&quot;331&quot;/&gt;&lt;/object&gt;&lt;object type=&quot;3&quot; unique_id=&quot;10034&quot;&gt;&lt;property id=&quot;20148&quot; value=&quot;5&quot;/&gt;&lt;property id=&quot;20300&quot; value=&quot;Slide 31 - &amp;quot;Total District Enrollment Trend&amp;quot;&quot;/&gt;&lt;property id=&quot;20307&quot; value=&quot;332&quot;/&gt;&lt;/object&gt;&lt;object type=&quot;3&quot; unique_id=&quot;10035&quot;&gt;&lt;property id=&quot;20148&quot; value=&quot;5&quot;/&gt;&lt;property id=&quot;20300&quot; value=&quot;Slide 32 - &amp;quot;Policy: Class Size &amp;quot;&quot;/&gt;&lt;property id=&quot;20307&quot; value=&quot;319&quot;/&gt;&lt;/object&gt;&lt;object type=&quot;3&quot; unique_id=&quot;10036&quot;&gt;&lt;property id=&quot;20148&quot; value=&quot;5&quot;/&gt;&lt;property id=&quot;20300&quot; value=&quot;Slide 33 - &amp;quot;Personnel Adjustments&amp;#x0D;&amp;#x0A;2014-2015&amp;quot;&quot;/&gt;&lt;property id=&quot;20307&quot; value=&quot;320&quot;/&gt;&lt;/object&gt;&lt;object type=&quot;3&quot; unique_id=&quot;10037&quot;&gt;&lt;property id=&quot;20148&quot; value=&quot;5&quot;/&gt;&lt;property id=&quot;20300&quot; value=&quot;Slide 34 - &amp;quot;Recommended Additions to Personnel&amp;#x0D;&amp;#x0A;Certificated Staff&amp;#x0D;&amp;#x0A;2014-2015&amp;#x0D;&amp;#x0A;School Year&amp;quot;&quot;/&gt;&lt;property id=&quot;20307&quot; value=&quot;334&quot;/&gt;&lt;/object&gt;&lt;object type=&quot;3&quot; unique_id=&quot;10038&quot;&gt;&lt;property id=&quot;20148&quot; value=&quot;5&quot;/&gt;&lt;property id=&quot;20300&quot; value=&quot;Slide 35 - &amp;quot;Montgomery Township &amp;#x0D;&amp;#x0A;High School&amp;quot;&quot;/&gt;&lt;property id=&quot;20307&quot; value=&quot;329&quot;/&gt;&lt;/object&gt;&lt;object type=&quot;3&quot; unique_id=&quot;10039&quot;&gt;&lt;property id=&quot;20148&quot; value=&quot;5&quot;/&gt;&lt;property id=&quot;20300&quot; value=&quot;Slide 36 - &amp;quot;Upper Middle School&amp;quot;&quot;/&gt;&lt;property id=&quot;20307&quot; value=&quot;310&quot;/&gt;&lt;/object&gt;&lt;object type=&quot;3&quot; unique_id=&quot;10040&quot;&gt;&lt;property id=&quot;20148&quot; value=&quot;5&quot;/&gt;&lt;property id=&quot;20300&quot; value=&quot;Slide 37 - &amp;quot;Upper Middle School&amp;quot;&quot;/&gt;&lt;property id=&quot;20307&quot; value=&quot;338&quot;/&gt;&lt;/object&gt;&lt;object type=&quot;3&quot; unique_id=&quot;10041&quot;&gt;&lt;property id=&quot;20148&quot; value=&quot;5&quot;/&gt;&lt;property id=&quot;20300&quot; value=&quot;Slide 38 - &amp;quot;Upper Middle High School&amp;quot;&quot;/&gt;&lt;property id=&quot;20307&quot; value=&quot;339&quot;/&gt;&lt;/object&gt;&lt;object type=&quot;3&quot; unique_id=&quot;10042&quot;&gt;&lt;property id=&quot;20148&quot; value=&quot;5&quot;/&gt;&lt;property id=&quot;20300&quot; value=&quot;Slide 39 - &amp;quot;Upper Middle School&amp;quot;&quot;/&gt;&lt;property id=&quot;20307&quot; value=&quot;340&quot;/&gt;&lt;/object&gt;&lt;object type=&quot;3&quot; unique_id=&quot;10043&quot;&gt;&lt;property id=&quot;20148&quot; value=&quot;5&quot;/&gt;&lt;property id=&quot;20300&quot; value=&quot;Slide 40 - &amp;quot;Upper Middle School&amp;quot;&quot;/&gt;&lt;property id=&quot;20307&quot; value=&quot;341&quot;/&gt;&lt;/object&gt;&lt;object type=&quot;3&quot; unique_id=&quot;10044&quot;&gt;&lt;property id=&quot;20148&quot; value=&quot;5&quot;/&gt;&lt;property id=&quot;20300&quot; value=&quot;Slide 41 - &amp;quot;Extra-Curricular Recommendations&amp;quot;&quot;/&gt;&lt;property id=&quot;20307&quot; value=&quot;344&quot;/&gt;&lt;/object&gt;&lt;object type=&quot;3&quot; unique_id=&quot;10045&quot;&gt;&lt;property id=&quot;20148&quot; value=&quot;5&quot;/&gt;&lt;property id=&quot;20300&quot; value=&quot;Slide 42 - &amp;quot;Montgomery Township &amp;#x0D;&amp;#x0A;High School&amp;quot;&quot;/&gt;&lt;property id=&quot;20307&quot; value=&quot;346&quot;/&gt;&lt;/object&gt;&lt;object type=&quot;3&quot; unique_id=&quot;10046&quot;&gt;&lt;property id=&quot;20148&quot; value=&quot;5&quot;/&gt;&lt;property id=&quot;20300&quot; value=&quot;Slide 43 - &amp;quot;Montgomery Township &amp;#x0D;&amp;#x0A;High School&amp;quot;&quot;/&gt;&lt;property id=&quot;20307&quot; value=&quot;347&quot;/&gt;&lt;/object&gt;&lt;object type=&quot;3&quot; unique_id=&quot;10047&quot;&gt;&lt;property id=&quot;20148&quot; value=&quot;5&quot;/&gt;&lt;property id=&quot;20300&quot; value=&quot;Slide 44 - &amp;quot;Montgomery Township&amp;#x0D;&amp;#x0A;High School&amp;quot;&quot;/&gt;&lt;property id=&quot;20307&quot; value=&quot;348&quot;/&gt;&lt;/object&gt;&lt;object type=&quot;3&quot; unique_id=&quot;10048&quot;&gt;&lt;property id=&quot;20148&quot; value=&quot;5&quot;/&gt;&lt;property id=&quot;20300&quot; value=&quot;Slide 45 - &amp;quot;Upper Middle School&amp;quot;&quot;/&gt;&lt;property id=&quot;20307&quot; value=&quot;349&quot;/&gt;&lt;/object&gt;&lt;object type=&quot;3&quot; unique_id=&quot;10049&quot;&gt;&lt;property id=&quot;20148&quot; value=&quot;5&quot;/&gt;&lt;property id=&quot;20300&quot; value=&quot;Slide 46 - &amp;quot;Recommended Additions to Personnel&amp;#x0D;&amp;#x0A;Non-Certificated Staff&amp;quot;&quot;/&gt;&lt;property id=&quot;20307&quot; value=&quot;342&quot;/&gt;&lt;/object&gt;&lt;object type=&quot;3&quot; unique_id=&quot;10050&quot;&gt;&lt;property id=&quot;20148&quot; value=&quot;5&quot;/&gt;&lt;property id=&quot;20300&quot; value=&quot;Slide 47 - &amp;quot;Non-Certificated Staff Recommendations&amp;quot;&quot;/&gt;&lt;property id=&quot;20307&quot; value=&quot;311&quot;/&gt;&lt;/object&gt;&lt;object type=&quot;3&quot; unique_id=&quot;10051&quot;&gt;&lt;property id=&quot;20148&quot; value=&quot;5&quot;/&gt;&lt;property id=&quot;20300&quot; value=&quot;Slide 48 - &amp;quot;Certificated Staff Needs&amp;quot;&quot;/&gt;&lt;property id=&quot;20307&quot; value=&quot;350&quot;/&gt;&lt;/object&gt;&lt;object type=&quot;3&quot; unique_id=&quot;10052&quot;&gt;&lt;property id=&quot;20148&quot; value=&quot;5&quot;/&gt;&lt;property id=&quot;20300&quot; value=&quot;Slide 49 - &amp;quot;Non-Certificated Staff Needs&amp;quot;&quot;/&gt;&lt;property id=&quot;20307&quot; value=&quot;351&quot;/&gt;&lt;/object&gt;&lt;object type=&quot;3&quot; unique_id=&quot;10053&quot;&gt;&lt;property id=&quot;20148&quot; value=&quot;5&quot;/&gt;&lt;property id=&quot;20300&quot; value=&quot;Slide 50 - &amp;quot;Personnel Recommendations&amp;quot;&quot;/&gt;&lt;property id=&quot;20307&quot; value=&quot;315&quot;/&gt;&lt;/object&gt;&lt;object type=&quot;3&quot; unique_id=&quot;10054&quot;&gt;&lt;property id=&quot;20148&quot; value=&quot;5&quot;/&gt;&lt;property id=&quot;20300&quot; value=&quot;Slide 51&quot;/&gt;&lt;property id=&quot;20307&quot; value=&quot;31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</TotalTime>
  <Words>176</Words>
  <Application>Microsoft Office PowerPoint</Application>
  <PresentationFormat>On-screen Show (4:3)</PresentationFormat>
  <Paragraphs>116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Aspect</vt:lpstr>
      <vt:lpstr>Worksheet</vt:lpstr>
      <vt:lpstr>   Human Resources Proposed Personnel Adjustments 2015-2016 </vt:lpstr>
      <vt:lpstr>District Goals</vt:lpstr>
      <vt:lpstr>District Goals</vt:lpstr>
      <vt:lpstr> Policy 2312—Class Size </vt:lpstr>
      <vt:lpstr>Proposed Reallocation of Staff</vt:lpstr>
      <vt:lpstr>2015-2016 Personnel Adjustments</vt:lpstr>
      <vt:lpstr>2015-2016 Personnel Adjustments</vt:lpstr>
      <vt:lpstr>Required Personnel Additions</vt:lpstr>
      <vt:lpstr>Required Personnel Additions</vt:lpstr>
      <vt:lpstr>Personnel Adjustments Special Education &amp; ELL</vt:lpstr>
      <vt:lpstr>Co-Curricular Recommendations</vt:lpstr>
      <vt:lpstr>Total Personnel Budget Projection Fund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Session Special Education</dc:title>
  <dc:creator>Gartenberg, Nancy</dc:creator>
  <cp:lastModifiedBy>student logon</cp:lastModifiedBy>
  <cp:revision>291</cp:revision>
  <cp:lastPrinted>2014-02-24T21:52:05Z</cp:lastPrinted>
  <dcterms:created xsi:type="dcterms:W3CDTF">2012-12-14T23:44:38Z</dcterms:created>
  <dcterms:modified xsi:type="dcterms:W3CDTF">2015-02-24T18:57:06Z</dcterms:modified>
</cp:coreProperties>
</file>