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93" r:id="rId1"/>
  </p:sldMasterIdLst>
  <p:notesMasterIdLst>
    <p:notesMasterId r:id="rId33"/>
  </p:notesMasterIdLst>
  <p:handoutMasterIdLst>
    <p:handoutMasterId r:id="rId34"/>
  </p:handoutMasterIdLst>
  <p:sldIdLst>
    <p:sldId id="256" r:id="rId2"/>
    <p:sldId id="369" r:id="rId3"/>
    <p:sldId id="370" r:id="rId4"/>
    <p:sldId id="298" r:id="rId5"/>
    <p:sldId id="268" r:id="rId6"/>
    <p:sldId id="322" r:id="rId7"/>
    <p:sldId id="401" r:id="rId8"/>
    <p:sldId id="356" r:id="rId9"/>
    <p:sldId id="289" r:id="rId10"/>
    <p:sldId id="269" r:id="rId11"/>
    <p:sldId id="329" r:id="rId12"/>
    <p:sldId id="402" r:id="rId13"/>
    <p:sldId id="285" r:id="rId14"/>
    <p:sldId id="390" r:id="rId15"/>
    <p:sldId id="391" r:id="rId16"/>
    <p:sldId id="392" r:id="rId17"/>
    <p:sldId id="363" r:id="rId18"/>
    <p:sldId id="272" r:id="rId19"/>
    <p:sldId id="302" r:id="rId20"/>
    <p:sldId id="397" r:id="rId21"/>
    <p:sldId id="358" r:id="rId22"/>
    <p:sldId id="360" r:id="rId23"/>
    <p:sldId id="393" r:id="rId24"/>
    <p:sldId id="398" r:id="rId25"/>
    <p:sldId id="292" r:id="rId26"/>
    <p:sldId id="399" r:id="rId27"/>
    <p:sldId id="382" r:id="rId28"/>
    <p:sldId id="400" r:id="rId29"/>
    <p:sldId id="383" r:id="rId30"/>
    <p:sldId id="371" r:id="rId31"/>
    <p:sldId id="403" r:id="rId32"/>
  </p:sldIdLst>
  <p:sldSz cx="9144000" cy="6858000" type="screen4x3"/>
  <p:notesSz cx="9083675" cy="6858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013F"/>
    <a:srgbClr val="341387"/>
    <a:srgbClr val="EAE3FB"/>
    <a:srgbClr val="CE32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176" autoAdjust="0"/>
    <p:restoredTop sz="90929"/>
  </p:normalViewPr>
  <p:slideViewPr>
    <p:cSldViewPr snapToGrid="0">
      <p:cViewPr varScale="1">
        <p:scale>
          <a:sx n="48" d="100"/>
          <a:sy n="48" d="100"/>
        </p:scale>
        <p:origin x="-259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1828800" cy="18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37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46675" y="0"/>
            <a:ext cx="3937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77000"/>
            <a:ext cx="3937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46675" y="6477000"/>
            <a:ext cx="3937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7642063-C467-4AA3-BA83-6320B496A8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9283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81600" y="0"/>
            <a:ext cx="3886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06700" y="533400"/>
            <a:ext cx="3454400" cy="2590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19200" y="3276600"/>
            <a:ext cx="66294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77000"/>
            <a:ext cx="396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1600" y="6477000"/>
            <a:ext cx="3886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8DA80B0-79C8-4FEF-A483-80FF582D1A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7396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55B8CA3-A4C0-4F78-A99D-1F202D06D885}" type="slidenum">
              <a:rPr lang="en-US" altLang="en-US" sz="1200" smtClean="0"/>
              <a:pPr/>
              <a:t>1</a:t>
            </a:fld>
            <a:endParaRPr lang="en-US" altLang="en-US" sz="1200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05CD7FE-3B75-42FF-8D9D-221C5B03738E}" type="slidenum">
              <a:rPr lang="en-US" altLang="en-US" sz="1200" smtClean="0"/>
              <a:pPr/>
              <a:t>18</a:t>
            </a:fld>
            <a:endParaRPr lang="en-US" altLang="en-US" sz="1200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79A42CD-3895-43E2-8672-5B53A8187D5B}" type="slidenum">
              <a:rPr lang="en-US" altLang="en-US" sz="1200" smtClean="0"/>
              <a:pPr/>
              <a:t>19</a:t>
            </a:fld>
            <a:endParaRPr lang="en-US" altLang="en-US" sz="1200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A443B1C-B525-44FF-85D2-4533C0183854}" type="slidenum">
              <a:rPr lang="en-US" altLang="en-US" sz="1200" smtClean="0"/>
              <a:pPr/>
              <a:t>25</a:t>
            </a:fld>
            <a:endParaRPr lang="en-US" altLang="en-US" sz="1200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2F3366E-28D8-4EC4-B0C6-76F0C2CAE1C9}" type="slidenum">
              <a:rPr lang="en-US" altLang="en-US" sz="1200" smtClean="0"/>
              <a:pPr/>
              <a:t>4</a:t>
            </a:fld>
            <a:endParaRPr lang="en-US" altLang="en-US" sz="1200" smtClean="0"/>
          </a:p>
        </p:txBody>
      </p:sp>
      <p:sp>
        <p:nvSpPr>
          <p:cNvPr id="38915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8916" name="Rectangle 2051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3D063CE-7BEF-400C-A6C1-B6FF289726EC}" type="slidenum">
              <a:rPr lang="en-US" altLang="en-US" sz="1200" smtClean="0"/>
              <a:pPr/>
              <a:t>5</a:t>
            </a:fld>
            <a:endParaRPr lang="en-US" altLang="en-US" sz="1200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59A1410-539C-46E8-B6DD-0600CAA17B80}" type="slidenum">
              <a:rPr lang="en-US" altLang="en-US" sz="1200" smtClean="0"/>
              <a:pPr/>
              <a:t>6</a:t>
            </a:fld>
            <a:endParaRPr lang="en-US" altLang="en-US" sz="1200" smtClean="0"/>
          </a:p>
        </p:txBody>
      </p:sp>
      <p:sp>
        <p:nvSpPr>
          <p:cNvPr id="4096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59A1410-539C-46E8-B6DD-0600CAA17B80}" type="slidenum">
              <a:rPr lang="en-US" altLang="en-US" sz="1200" smtClean="0"/>
              <a:pPr/>
              <a:t>7</a:t>
            </a:fld>
            <a:endParaRPr lang="en-US" altLang="en-US" sz="1200" smtClean="0"/>
          </a:p>
        </p:txBody>
      </p:sp>
      <p:sp>
        <p:nvSpPr>
          <p:cNvPr id="4096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85BDC15-2BD9-42B8-90E5-EA68DCEF72FB}" type="slidenum">
              <a:rPr lang="en-US" altLang="en-US" sz="1200" smtClean="0"/>
              <a:pPr/>
              <a:t>9</a:t>
            </a:fld>
            <a:endParaRPr lang="en-US" altLang="en-US" sz="1200" smtClean="0"/>
          </a:p>
        </p:txBody>
      </p:sp>
      <p:sp>
        <p:nvSpPr>
          <p:cNvPr id="4301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354BCEA-16CC-4A56-866E-493B43A7214A}" type="slidenum">
              <a:rPr lang="en-US" altLang="en-US" sz="1200" smtClean="0"/>
              <a:pPr/>
              <a:t>10</a:t>
            </a:fld>
            <a:endParaRPr lang="en-US" altLang="en-US" sz="1200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0F5E65B-A12F-4713-9DFA-8647A8CDA36B}" type="slidenum">
              <a:rPr lang="en-US" altLang="en-US" sz="1200" smtClean="0"/>
              <a:pPr/>
              <a:t>11</a:t>
            </a:fld>
            <a:endParaRPr lang="en-US" altLang="en-US" sz="1200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AB51484-BE0A-4790-BDA7-A54C438D1940}" type="slidenum">
              <a:rPr lang="en-US" altLang="en-US" sz="1200" smtClean="0"/>
              <a:pPr/>
              <a:t>13</a:t>
            </a:fld>
            <a:endParaRPr lang="en-US" altLang="en-US" sz="1200" smtClean="0"/>
          </a:p>
        </p:txBody>
      </p:sp>
      <p:sp>
        <p:nvSpPr>
          <p:cNvPr id="44035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2051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560B0ED-8170-49EE-9EBF-E32CE0569F0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FCFC65-D160-42BB-B34F-90D905B1E4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A784C472-56EA-4F36-968B-9A83BCEC97D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57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90600" y="18288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996DED-B65A-4CE4-91BC-181654A92D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7091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57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990600" y="18288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198916-2926-4344-A59F-E8FADBCA02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809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4DBE05-5E98-4B30-B43E-EC8772E801E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178C0DC5-864E-46C4-BC39-C994EAA8C7F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76EDE5-3AEF-4900-9365-4E1FABFF4AD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8FD3F0-E8E1-46B5-9AC1-BD24FA419CA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8F5E6B-7762-448F-B40D-15A405DEB6A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F3134A-54E0-4C06-BBE1-01EA00BA735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E77DF7E-C572-44BB-BF9F-CDCCE0DA5CD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650E0A-50A6-4B16-9580-F13CC0238C9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DE71449-69EF-4322-A949-DEEA2EE91F0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emf"/><Relationship Id="rId5" Type="http://schemas.openxmlformats.org/officeDocument/2006/relationships/package" Target="../embeddings/Microsoft_Excel_Worksheet2.xlsx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6.emf"/><Relationship Id="rId4" Type="http://schemas.openxmlformats.org/officeDocument/2006/relationships/package" Target="../embeddings/Microsoft_Excel_Worksheet3.xlsx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7.emf"/><Relationship Id="rId4" Type="http://schemas.openxmlformats.org/officeDocument/2006/relationships/package" Target="../embeddings/Microsoft_Excel_Worksheet4.xlsx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8.emf"/><Relationship Id="rId4" Type="http://schemas.openxmlformats.org/officeDocument/2006/relationships/package" Target="../embeddings/Microsoft_Excel_Worksheet5.xlsx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9.emf"/><Relationship Id="rId5" Type="http://schemas.openxmlformats.org/officeDocument/2006/relationships/package" Target="../embeddings/Microsoft_Excel_Worksheet6.xlsx"/><Relationship Id="rId4" Type="http://schemas.openxmlformats.org/officeDocument/2006/relationships/oleObject" Target="../embeddings/oleObject6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0.emf"/><Relationship Id="rId4" Type="http://schemas.openxmlformats.org/officeDocument/2006/relationships/package" Target="../embeddings/Microsoft_Excel_Worksheet7.xlsx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1.emf"/><Relationship Id="rId4" Type="http://schemas.openxmlformats.org/officeDocument/2006/relationships/package" Target="../embeddings/Microsoft_Excel_Worksheet8.xlsx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2.emf"/><Relationship Id="rId4" Type="http://schemas.openxmlformats.org/officeDocument/2006/relationships/oleObject" Target="../embeddings/Microsoft_Excel_97-2003_Worksheet1.xls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3.emf"/><Relationship Id="rId4" Type="http://schemas.openxmlformats.org/officeDocument/2006/relationships/package" Target="../embeddings/Microsoft_Excel_Worksheet9.xlsx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4.emf"/><Relationship Id="rId5" Type="http://schemas.openxmlformats.org/officeDocument/2006/relationships/package" Target="../embeddings/Microsoft_Excel_Worksheet10.xlsx"/><Relationship Id="rId4" Type="http://schemas.openxmlformats.org/officeDocument/2006/relationships/oleObject" Target="../embeddings/oleObject11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5.emf"/><Relationship Id="rId4" Type="http://schemas.openxmlformats.org/officeDocument/2006/relationships/package" Target="../embeddings/Microsoft_Excel_Worksheet11.xlsx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16.emf"/><Relationship Id="rId4" Type="http://schemas.openxmlformats.org/officeDocument/2006/relationships/package" Target="../embeddings/Microsoft_Excel_Worksheet12.xlsx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17.emf"/><Relationship Id="rId4" Type="http://schemas.openxmlformats.org/officeDocument/2006/relationships/package" Target="../embeddings/Microsoft_Excel_Worksheet13.xlsx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5" Type="http://schemas.openxmlformats.org/officeDocument/2006/relationships/package" Target="../embeddings/Microsoft_Excel_Worksheet1.xlsx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77291" y="5909310"/>
            <a:ext cx="4754880" cy="491490"/>
          </a:xfrm>
        </p:spPr>
        <p:txBody>
          <a:bodyPr>
            <a:normAutofit fontScale="62500" lnSpcReduction="20000"/>
          </a:bodyPr>
          <a:lstStyle/>
          <a:p>
            <a:endParaRPr lang="en-US" altLang="en-US" dirty="0" smtClean="0"/>
          </a:p>
          <a:p>
            <a:pPr algn="ctr"/>
            <a:r>
              <a:rPr lang="en-US" altLang="en-US" sz="2600" dirty="0" smtClean="0"/>
              <a:t>February 10, 2015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14350" y="1200150"/>
            <a:ext cx="6324600" cy="4286250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 altLang="en-US" dirty="0" smtClean="0"/>
              <a:t>Demographic Study for the </a:t>
            </a:r>
            <a:br>
              <a:rPr lang="en-US" altLang="en-US" dirty="0" smtClean="0"/>
            </a:br>
            <a:r>
              <a:rPr lang="en-US" altLang="en-US" dirty="0" smtClean="0"/>
              <a:t>Montgomery Township </a:t>
            </a:r>
            <a:br>
              <a:rPr lang="en-US" altLang="en-US" dirty="0" smtClean="0"/>
            </a:br>
            <a:r>
              <a:rPr lang="en-US" altLang="en-US" dirty="0" smtClean="0"/>
              <a:t>School </a:t>
            </a:r>
            <a:r>
              <a:rPr lang="en-US" altLang="en-US" dirty="0" err="1" smtClean="0"/>
              <a:t>DIStrict</a:t>
            </a:r>
            <a:endParaRPr lang="en-US" altLang="en-US" dirty="0" smtClean="0"/>
          </a:p>
        </p:txBody>
      </p:sp>
      <p:pic>
        <p:nvPicPr>
          <p:cNvPr id="10244" name="Picture 3" descr="Description: ..\..\Marketing\LOGOLLC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527" y="2922878"/>
            <a:ext cx="1718946" cy="583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457200"/>
            <a:ext cx="7442200" cy="971550"/>
          </a:xfrm>
        </p:spPr>
        <p:txBody>
          <a:bodyPr/>
          <a:lstStyle/>
          <a:p>
            <a:pPr algn="ctr"/>
            <a:r>
              <a:rPr lang="en-US" altLang="en-US" dirty="0" smtClean="0"/>
              <a:t>Historical Enrollment </a:t>
            </a:r>
            <a:br>
              <a:rPr lang="en-US" altLang="en-US" dirty="0" smtClean="0"/>
            </a:br>
            <a:r>
              <a:rPr lang="en-US" altLang="en-US" dirty="0" smtClean="0"/>
              <a:t> 2005-06 to 2014-15</a:t>
            </a:r>
          </a:p>
        </p:txBody>
      </p:sp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6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7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9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1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1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15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18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295279"/>
              </p:ext>
            </p:extLst>
          </p:nvPr>
        </p:nvGraphicFramePr>
        <p:xfrm>
          <a:off x="227013" y="1738313"/>
          <a:ext cx="8689975" cy="488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" name="Worksheet" r:id="rId5" imgW="8715375" imgH="4886325" progId="Excel.Sheet.12">
                  <p:embed/>
                </p:oleObj>
              </mc:Choice>
              <mc:Fallback>
                <p:oleObj name="Worksheet" r:id="rId5" imgW="8715375" imgH="4886325" progId="Excel.Sheet.12">
                  <p:embed/>
                  <p:pic>
                    <p:nvPicPr>
                      <p:cNvPr id="0" name="Object 1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013" y="1738313"/>
                        <a:ext cx="8689975" cy="4886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mtClean="0"/>
              <a:t>Historical Enrollment by Level</a:t>
            </a:r>
          </a:p>
        </p:txBody>
      </p:sp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6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7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4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659470"/>
              </p:ext>
            </p:extLst>
          </p:nvPr>
        </p:nvGraphicFramePr>
        <p:xfrm>
          <a:off x="388618" y="1668780"/>
          <a:ext cx="8458206" cy="49377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09701"/>
                <a:gridCol w="1409701"/>
                <a:gridCol w="1409701"/>
                <a:gridCol w="1409701"/>
                <a:gridCol w="1409701"/>
                <a:gridCol w="1409701"/>
              </a:tblGrid>
              <a:tr h="987552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PK-2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3-4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5-6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7-8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9-12</a:t>
                      </a:r>
                      <a:endParaRPr lang="en-US" dirty="0"/>
                    </a:p>
                  </a:txBody>
                  <a:tcPr anchor="ctr"/>
                </a:tc>
              </a:tr>
              <a:tr h="98755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2005-06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1,103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821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835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830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1,525</a:t>
                      </a:r>
                      <a:endParaRPr lang="en-US" sz="2400" dirty="0"/>
                    </a:p>
                  </a:txBody>
                  <a:tcPr anchor="ctr"/>
                </a:tc>
              </a:tr>
              <a:tr h="98755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2014-15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824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647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747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820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1,714</a:t>
                      </a:r>
                      <a:endParaRPr lang="en-US" sz="2400" dirty="0"/>
                    </a:p>
                  </a:txBody>
                  <a:tcPr anchor="ctr"/>
                </a:tc>
              </a:tr>
              <a:tr h="98755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Change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-279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-174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-88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-10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+189</a:t>
                      </a:r>
                      <a:endParaRPr lang="en-US" sz="2400" dirty="0"/>
                    </a:p>
                  </a:txBody>
                  <a:tcPr anchor="ctr"/>
                </a:tc>
              </a:tr>
              <a:tr h="98755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Peak Year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2005-06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2006-07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2007-08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2010-11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2012-13</a:t>
                      </a:r>
                      <a:endParaRPr lang="en-US" sz="2400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Private and parochial enrollment</a:t>
            </a:r>
            <a:br>
              <a:rPr lang="en-US" dirty="0" smtClean="0"/>
            </a:br>
            <a:r>
              <a:rPr lang="en-US" dirty="0" smtClean="0"/>
              <a:t>2009-10 to 2014-15</a:t>
            </a:r>
            <a:endParaRPr lang="en-US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85922"/>
              </p:ext>
            </p:extLst>
          </p:nvPr>
        </p:nvGraphicFramePr>
        <p:xfrm>
          <a:off x="242887" y="1691640"/>
          <a:ext cx="8658225" cy="487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087" name="Worksheet" r:id="rId4" imgW="8686800" imgH="4876912" progId="Excel.Sheet.12">
                  <p:embed/>
                </p:oleObj>
              </mc:Choice>
              <mc:Fallback>
                <p:oleObj name="Worksheet" r:id="rId4" imgW="8686800" imgH="4876912" progId="Excel.Shee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887" y="1691640"/>
                        <a:ext cx="8658225" cy="487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83713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205740" y="1588770"/>
            <a:ext cx="8721090" cy="501777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altLang="en-US" sz="3000" dirty="0" smtClean="0"/>
              <a:t> </a:t>
            </a:r>
            <a:r>
              <a:rPr lang="en-US" altLang="en-US" sz="3600" dirty="0" smtClean="0"/>
              <a:t>Ratios are calculated for each grade progression. (Ex. 100 1</a:t>
            </a:r>
            <a:r>
              <a:rPr lang="en-US" altLang="en-US" sz="3600" baseline="30000" dirty="0" smtClean="0"/>
              <a:t>st</a:t>
            </a:r>
            <a:r>
              <a:rPr lang="en-US" altLang="en-US" sz="3600" dirty="0" smtClean="0"/>
              <a:t> graders in 2013-14 become 95 2</a:t>
            </a:r>
            <a:r>
              <a:rPr lang="en-US" altLang="en-US" sz="3600" baseline="30000" dirty="0" smtClean="0"/>
              <a:t>nd</a:t>
            </a:r>
            <a:r>
              <a:rPr lang="en-US" altLang="en-US" sz="3600" dirty="0" smtClean="0"/>
              <a:t> graders in 2014-15 = 0.95)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altLang="en-US" sz="3600" dirty="0" smtClean="0"/>
              <a:t> Survival ratios were computed for ten historical years. Nine of 13 average ratios were </a:t>
            </a:r>
            <a:r>
              <a:rPr lang="en-US" altLang="en-US" sz="3600" u="sng" dirty="0" smtClean="0"/>
              <a:t>above</a:t>
            </a:r>
            <a:r>
              <a:rPr lang="en-US" altLang="en-US" sz="3600" dirty="0" smtClean="0"/>
              <a:t> 1.000. Ratios below 1.000 were at HS.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altLang="en-US" sz="3600" dirty="0" smtClean="0"/>
              <a:t> Averages were then computed and used to project future enrollments.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 smtClean="0"/>
              <a:t>Enrollment Projection Method</a:t>
            </a:r>
            <a:br>
              <a:rPr lang="en-US" altLang="en-US" dirty="0" smtClean="0"/>
            </a:br>
            <a:r>
              <a:rPr lang="en-US" altLang="en-US" dirty="0" smtClean="0"/>
              <a:t>Cohort Survival Ratio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1" y="1719070"/>
            <a:ext cx="8641080" cy="4944619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en-US" sz="3600" dirty="0" smtClean="0"/>
              <a:t> </a:t>
            </a:r>
            <a:r>
              <a:rPr lang="en-US" altLang="en-US" sz="3200" dirty="0"/>
              <a:t>Negative </a:t>
            </a:r>
            <a:r>
              <a:rPr lang="en-US" altLang="en-US" sz="3200" dirty="0" smtClean="0"/>
              <a:t>first grade replacement (FGR) has </a:t>
            </a:r>
            <a:r>
              <a:rPr lang="en-US" altLang="en-US" sz="3200" dirty="0"/>
              <a:t>occurred </a:t>
            </a:r>
            <a:r>
              <a:rPr lang="en-US" altLang="en-US" sz="3200" dirty="0" smtClean="0"/>
              <a:t>for past 7 years, ranging from 79-176.5 students per year. 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en-US" altLang="en-US" sz="3200" dirty="0" smtClean="0"/>
              <a:t> Negative FGR- </a:t>
            </a:r>
            <a:r>
              <a:rPr lang="en-US" altLang="en-US" sz="3200" dirty="0"/>
              <a:t>Number of graduating </a:t>
            </a:r>
            <a:r>
              <a:rPr lang="en-US" altLang="en-US" sz="3200" dirty="0" smtClean="0"/>
              <a:t>12</a:t>
            </a:r>
            <a:r>
              <a:rPr lang="en-US" altLang="en-US" sz="3200" baseline="30000" dirty="0" smtClean="0"/>
              <a:t>th</a:t>
            </a:r>
            <a:r>
              <a:rPr lang="en-US" altLang="en-US" sz="3200" dirty="0" smtClean="0"/>
              <a:t> </a:t>
            </a:r>
            <a:r>
              <a:rPr lang="en-US" altLang="en-US" sz="3200" dirty="0"/>
              <a:t>grade students is greater than the number of </a:t>
            </a:r>
            <a:r>
              <a:rPr lang="en-US" altLang="en-US" sz="3200" dirty="0" smtClean="0"/>
              <a:t>1</a:t>
            </a:r>
            <a:r>
              <a:rPr lang="en-US" altLang="en-US" sz="3200" baseline="30000" dirty="0" smtClean="0"/>
              <a:t>st</a:t>
            </a:r>
            <a:r>
              <a:rPr lang="en-US" altLang="en-US" sz="3200" dirty="0" smtClean="0"/>
              <a:t> grade students </a:t>
            </a:r>
            <a:r>
              <a:rPr lang="en-US" altLang="en-US" sz="3200" dirty="0"/>
              <a:t>replacing them in the next year. </a:t>
            </a:r>
            <a:endParaRPr lang="en-US" altLang="en-US" sz="3200" dirty="0" smtClean="0"/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en-US" sz="3200" dirty="0"/>
              <a:t> </a:t>
            </a:r>
            <a:r>
              <a:rPr lang="en-US" sz="3200" dirty="0" smtClean="0"/>
              <a:t>Negative FGR was 141.5 students in 2014-15, as 399.5 12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 graders graduated in 2013-14 and were replaced by 258 1</a:t>
            </a:r>
            <a:r>
              <a:rPr lang="en-US" sz="3200" baseline="30000" dirty="0" smtClean="0"/>
              <a:t>st</a:t>
            </a:r>
            <a:r>
              <a:rPr lang="en-US" sz="3200" dirty="0" smtClean="0"/>
              <a:t> graders in 2014-15. 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grade replacement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83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Historical </a:t>
            </a:r>
            <a:br>
              <a:rPr lang="en-US" altLang="en-US" dirty="0"/>
            </a:br>
            <a:r>
              <a:rPr lang="en-US" altLang="en-US" dirty="0" smtClean="0"/>
              <a:t>first grade Replacement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7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9694673"/>
              </p:ext>
            </p:extLst>
          </p:nvPr>
        </p:nvGraphicFramePr>
        <p:xfrm>
          <a:off x="238125" y="1828483"/>
          <a:ext cx="8667750" cy="471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706" name="Worksheet" r:id="rId4" imgW="8696213" imgH="4714875" progId="Excel.Sheet.12">
                  <p:embed/>
                </p:oleObj>
              </mc:Choice>
              <mc:Fallback>
                <p:oleObj name="Worksheet" r:id="rId4" imgW="8696213" imgH="4714875" progId="Excel.Sheet.12">
                  <p:embed/>
                  <p:pic>
                    <p:nvPicPr>
                      <p:cNvPr id="0" name="Object 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125" y="1828483"/>
                        <a:ext cx="8667750" cy="4714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8741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Enrollment change vs. </a:t>
            </a:r>
            <a:br>
              <a:rPr lang="en-US" dirty="0"/>
            </a:br>
            <a:r>
              <a:rPr lang="en-US" altLang="en-US" dirty="0" smtClean="0"/>
              <a:t>First grade </a:t>
            </a:r>
            <a:r>
              <a:rPr lang="en-US" dirty="0" smtClean="0"/>
              <a:t>replacement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7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4405555"/>
              </p:ext>
            </p:extLst>
          </p:nvPr>
        </p:nvGraphicFramePr>
        <p:xfrm>
          <a:off x="197643" y="1704658"/>
          <a:ext cx="8748713" cy="4964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29" name="Worksheet" r:id="rId4" imgW="8763112" imgH="4791187" progId="Excel.Sheet.12">
                  <p:embed/>
                </p:oleObj>
              </mc:Choice>
              <mc:Fallback>
                <p:oleObj name="Worksheet" r:id="rId4" imgW="8763112" imgH="4791187" progId="Excel.Sheet.12">
                  <p:embed/>
                  <p:pic>
                    <p:nvPicPr>
                      <p:cNvPr id="0" name="Object 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643" y="1704658"/>
                        <a:ext cx="8748713" cy="49641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8998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4310" y="1719070"/>
            <a:ext cx="8801099" cy="494462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800" dirty="0" smtClean="0"/>
              <a:t> </a:t>
            </a:r>
            <a:r>
              <a:rPr lang="en-US" sz="4000" dirty="0" smtClean="0"/>
              <a:t>Births </a:t>
            </a:r>
            <a:r>
              <a:rPr lang="en-US" sz="4000" dirty="0"/>
              <a:t>in </a:t>
            </a:r>
            <a:r>
              <a:rPr lang="en-US" sz="4000" dirty="0" smtClean="0"/>
              <a:t>Montgomery </a:t>
            </a:r>
            <a:r>
              <a:rPr lang="en-US" sz="4000" dirty="0"/>
              <a:t>have </a:t>
            </a:r>
            <a:r>
              <a:rPr lang="en-US" sz="4000" dirty="0" smtClean="0"/>
              <a:t>been declining: 269 in 2003, 149 in 2011.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4000" dirty="0" smtClean="0"/>
              <a:t> Rocky Hill births range from 2-10 per year.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4000" dirty="0" smtClean="0"/>
              <a:t> Births are used to project kindergarten students 5 years later.</a:t>
            </a:r>
            <a:endParaRPr lang="en-US" sz="3600" dirty="0" smtClean="0"/>
          </a:p>
          <a:p>
            <a:pPr marL="4572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Births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35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125730" y="0"/>
            <a:ext cx="8789670" cy="1600200"/>
          </a:xfrm>
        </p:spPr>
        <p:txBody>
          <a:bodyPr/>
          <a:lstStyle/>
          <a:p>
            <a:pPr algn="ctr"/>
            <a:r>
              <a:rPr lang="en-US" altLang="en-US" dirty="0" smtClean="0"/>
              <a:t>Birth Rates and Birth-to-Kindergarten Survival Ratios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1862629"/>
              </p:ext>
            </p:extLst>
          </p:nvPr>
        </p:nvGraphicFramePr>
        <p:xfrm>
          <a:off x="205740" y="1714500"/>
          <a:ext cx="8766812" cy="48691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30087"/>
                <a:gridCol w="1507345"/>
                <a:gridCol w="1507345"/>
                <a:gridCol w="1507345"/>
                <a:gridCol w="1507345"/>
                <a:gridCol w="1507345"/>
              </a:tblGrid>
              <a:tr h="106997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none" strike="noStrike" dirty="0">
                          <a:effectLst/>
                        </a:rPr>
                        <a:t>Birth </a:t>
                      </a:r>
                      <a:r>
                        <a:rPr lang="en-US" sz="1800" u="none" strike="noStrike" dirty="0" smtClean="0">
                          <a:effectLst/>
                        </a:rPr>
                        <a:t>Year</a:t>
                      </a:r>
                      <a:endParaRPr lang="en-US" sz="1800" b="1" u="sng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none" strike="noStrike" dirty="0">
                          <a:effectLst/>
                        </a:rPr>
                        <a:t>Births</a:t>
                      </a:r>
                      <a:endParaRPr lang="en-US" sz="1800" u="sng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none" strike="noStrike" dirty="0">
                          <a:effectLst/>
                        </a:rPr>
                        <a:t>Montgomery Township</a:t>
                      </a:r>
                      <a:endParaRPr lang="en-US" sz="1800" b="1" u="sng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none" strike="noStrike" dirty="0">
                          <a:effectLst/>
                        </a:rPr>
                        <a:t>Births</a:t>
                      </a:r>
                      <a:endParaRPr lang="en-US" sz="1800" u="sng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none" strike="noStrike" dirty="0">
                          <a:effectLst/>
                        </a:rPr>
                        <a:t>Rocky Hill Borough</a:t>
                      </a:r>
                      <a:endParaRPr lang="en-US" sz="1800" b="1" u="sng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none" strike="noStrike">
                          <a:effectLst/>
                        </a:rPr>
                        <a:t>Total Number</a:t>
                      </a:r>
                      <a:endParaRPr lang="en-US" sz="1800" u="sng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none" strike="noStrike">
                          <a:effectLst/>
                        </a:rPr>
                        <a:t>of Births</a:t>
                      </a:r>
                      <a:endParaRPr lang="en-US" sz="1800" b="1" u="sng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none" strike="noStrike">
                          <a:effectLst/>
                        </a:rPr>
                        <a:t>Kindergarten Students Five Years Later</a:t>
                      </a:r>
                      <a:endParaRPr lang="en-US" sz="1800" b="1" u="sng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none" strike="noStrike">
                          <a:effectLst/>
                        </a:rPr>
                        <a:t>Birth-to-Kindergarten Survival Ratio</a:t>
                      </a:r>
                      <a:endParaRPr lang="en-US" sz="1800" b="1" u="sng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/>
                </a:tc>
              </a:tr>
              <a:tr h="316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2000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249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255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285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1.1176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/>
                </a:tc>
              </a:tr>
              <a:tr h="316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2001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251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9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260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302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1.1615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/>
                </a:tc>
              </a:tr>
              <a:tr h="316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2002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262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8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270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252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0.9333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/>
                </a:tc>
              </a:tr>
              <a:tr h="316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2003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269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8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277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293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1.0578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/>
                </a:tc>
              </a:tr>
              <a:tr h="316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2004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245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10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255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243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0.9529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/>
                </a:tc>
              </a:tr>
              <a:tr h="316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2005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226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233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237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1.0172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/>
                </a:tc>
              </a:tr>
              <a:tr h="316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2006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206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214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220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1.0280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/>
                </a:tc>
              </a:tr>
              <a:tr h="316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2007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189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196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202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1.0306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/>
                </a:tc>
              </a:tr>
              <a:tr h="316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2008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187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193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212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1.0984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/>
                </a:tc>
              </a:tr>
              <a:tr h="316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2009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160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167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246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</a:rPr>
                        <a:t>1.4731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/>
                </a:tc>
              </a:tr>
              <a:tr h="316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2010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150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154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N/A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N/A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/>
                </a:tc>
              </a:tr>
              <a:tr h="316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2011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149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151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N/A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N/A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" y="137160"/>
            <a:ext cx="8778240" cy="1348740"/>
          </a:xfrm>
        </p:spPr>
        <p:txBody>
          <a:bodyPr/>
          <a:lstStyle/>
          <a:p>
            <a:pPr algn="ctr"/>
            <a:r>
              <a:rPr lang="en-US" altLang="en-US" dirty="0" smtClean="0"/>
              <a:t>Historical Births </a:t>
            </a:r>
            <a:br>
              <a:rPr lang="en-US" altLang="en-US" dirty="0" smtClean="0"/>
            </a:br>
            <a:r>
              <a:rPr lang="en-US" altLang="en-US" dirty="0" smtClean="0"/>
              <a:t>2000-2011</a:t>
            </a:r>
          </a:p>
        </p:txBody>
      </p:sp>
      <p:sp>
        <p:nvSpPr>
          <p:cNvPr id="2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6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7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4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7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7042201"/>
              </p:ext>
            </p:extLst>
          </p:nvPr>
        </p:nvGraphicFramePr>
        <p:xfrm>
          <a:off x="194310" y="1635125"/>
          <a:ext cx="8778240" cy="50285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37" name="Worksheet" r:id="rId5" imgW="8572500" imgH="4848337" progId="Excel.Sheet.12">
                  <p:embed/>
                </p:oleObj>
              </mc:Choice>
              <mc:Fallback>
                <p:oleObj name="Worksheet" r:id="rId5" imgW="8572500" imgH="4848337" progId="Excel.Sheet.12">
                  <p:embed/>
                  <p:pic>
                    <p:nvPicPr>
                      <p:cNvPr id="0" name="Object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310" y="1635125"/>
                        <a:ext cx="8778240" cy="502856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4853179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Provide demographic services for school districts in the New York-New Jersey metropolitan area.</a:t>
            </a:r>
          </a:p>
          <a:p>
            <a:r>
              <a:rPr lang="en-US" sz="3600" dirty="0" smtClean="0"/>
              <a:t>Performed </a:t>
            </a:r>
            <a:r>
              <a:rPr lang="en-US" sz="3600" dirty="0"/>
              <a:t>demographic </a:t>
            </a:r>
            <a:r>
              <a:rPr lang="en-US" sz="3600" dirty="0" smtClean="0"/>
              <a:t>studies for approximately 100 school districts in NY &amp; NJ.</a:t>
            </a:r>
          </a:p>
          <a:p>
            <a:r>
              <a:rPr lang="en-US" sz="3600" dirty="0" smtClean="0"/>
              <a:t>Demographic consultant for the NYC Public Schools since 2006.</a:t>
            </a:r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Statistical Forecasting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41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37161"/>
            <a:ext cx="8381260" cy="1325880"/>
          </a:xfrm>
        </p:spPr>
        <p:txBody>
          <a:bodyPr/>
          <a:lstStyle/>
          <a:p>
            <a:r>
              <a:rPr lang="en-US" dirty="0"/>
              <a:t>Age Pyramid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Montgomery </a:t>
            </a:r>
            <a:r>
              <a:rPr lang="en-US" dirty="0"/>
              <a:t>Township </a:t>
            </a:r>
            <a:br>
              <a:rPr lang="en-US" dirty="0"/>
            </a:br>
            <a:r>
              <a:rPr lang="en-US" dirty="0" smtClean="0"/>
              <a:t>2000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445516"/>
              </p:ext>
            </p:extLst>
          </p:nvPr>
        </p:nvGraphicFramePr>
        <p:xfrm>
          <a:off x="185737" y="1679893"/>
          <a:ext cx="8772525" cy="5057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04" name="Worksheet" r:id="rId4" imgW="8772525" imgH="5048362" progId="Excel.Sheet.12">
                  <p:embed/>
                </p:oleObj>
              </mc:Choice>
              <mc:Fallback>
                <p:oleObj name="Worksheet" r:id="rId4" imgW="8772525" imgH="5048362" progId="Excel.Sheet.12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737" y="1679893"/>
                        <a:ext cx="8772525" cy="5057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9463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"/>
            <a:ext cx="8381260" cy="1360170"/>
          </a:xfrm>
        </p:spPr>
        <p:txBody>
          <a:bodyPr/>
          <a:lstStyle/>
          <a:p>
            <a:r>
              <a:rPr lang="en-US" dirty="0" smtClean="0"/>
              <a:t>Age Pyramid </a:t>
            </a:r>
            <a:br>
              <a:rPr lang="en-US" dirty="0" smtClean="0"/>
            </a:br>
            <a:r>
              <a:rPr lang="en-US" dirty="0" smtClean="0"/>
              <a:t>Montgomery Township </a:t>
            </a:r>
            <a:br>
              <a:rPr lang="en-US" dirty="0" smtClean="0"/>
            </a:br>
            <a:r>
              <a:rPr lang="en-US" dirty="0" smtClean="0"/>
              <a:t>2010</a:t>
            </a:r>
            <a:endParaRPr lang="en-US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5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6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4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7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388035"/>
              </p:ext>
            </p:extLst>
          </p:nvPr>
        </p:nvGraphicFramePr>
        <p:xfrm>
          <a:off x="244475" y="1655763"/>
          <a:ext cx="8596313" cy="494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83" name="Worksheet" r:id="rId4" imgW="8610488" imgH="4943475" progId="Excel.Sheet.12">
                  <p:embed/>
                </p:oleObj>
              </mc:Choice>
              <mc:Fallback>
                <p:oleObj name="Worksheet" r:id="rId4" imgW="8610488" imgH="4943475" progId="Excel.Sheet.12">
                  <p:embed/>
                  <p:pic>
                    <p:nvPicPr>
                      <p:cNvPr id="0" name="Object 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475" y="1655763"/>
                        <a:ext cx="8596313" cy="4943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9099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"/>
            <a:ext cx="8381260" cy="1474469"/>
          </a:xfrm>
        </p:spPr>
        <p:txBody>
          <a:bodyPr/>
          <a:lstStyle/>
          <a:p>
            <a:r>
              <a:rPr lang="en-US" dirty="0"/>
              <a:t>Age </a:t>
            </a:r>
            <a:r>
              <a:rPr lang="en-US" dirty="0" smtClean="0"/>
              <a:t>Pyramid</a:t>
            </a:r>
            <a:br>
              <a:rPr lang="en-US" dirty="0" smtClean="0"/>
            </a:br>
            <a:r>
              <a:rPr lang="en-US" dirty="0" smtClean="0"/>
              <a:t>New Jersey </a:t>
            </a:r>
            <a:br>
              <a:rPr lang="en-US" dirty="0" smtClean="0"/>
            </a:br>
            <a:r>
              <a:rPr lang="en-US" dirty="0" smtClean="0"/>
              <a:t>2010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2897240"/>
              </p:ext>
            </p:extLst>
          </p:nvPr>
        </p:nvGraphicFramePr>
        <p:xfrm>
          <a:off x="0" y="1617345"/>
          <a:ext cx="8910638" cy="5122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405" name="Worksheet" r:id="rId4" imgW="8353379" imgH="5124377" progId="Excel.Sheet.8">
                  <p:embed/>
                </p:oleObj>
              </mc:Choice>
              <mc:Fallback>
                <p:oleObj name="Worksheet" r:id="rId4" imgW="8353379" imgH="5124377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617345"/>
                        <a:ext cx="8910638" cy="5122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9145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60020" y="1719070"/>
            <a:ext cx="8801101" cy="492176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 498 new housing units (295 detached SF, 112 TH, 91 affordable apts.)</a:t>
            </a:r>
          </a:p>
          <a:p>
            <a:r>
              <a:rPr lang="en-US" sz="3600" dirty="0" smtClean="0"/>
              <a:t> Various stages of approval or under construction.</a:t>
            </a:r>
          </a:p>
          <a:p>
            <a:r>
              <a:rPr lang="en-US" sz="3600" dirty="0" smtClean="0"/>
              <a:t> Potential for 511 children from these developments</a:t>
            </a:r>
          </a:p>
          <a:p>
            <a:pPr marL="45720" indent="0">
              <a:buNone/>
            </a:pPr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housing in </a:t>
            </a:r>
            <a:br>
              <a:rPr lang="en-US" dirty="0" smtClean="0"/>
            </a:br>
            <a:r>
              <a:rPr lang="en-US" dirty="0" err="1" smtClean="0"/>
              <a:t>montgomery</a:t>
            </a:r>
            <a:r>
              <a:rPr lang="en-US" dirty="0" smtClean="0"/>
              <a:t> township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4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Housing distribution by decade</a:t>
            </a:r>
            <a:endParaRPr lang="en-US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4470560"/>
              </p:ext>
            </p:extLst>
          </p:nvPr>
        </p:nvGraphicFramePr>
        <p:xfrm>
          <a:off x="285750" y="1737678"/>
          <a:ext cx="8572500" cy="490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51" name="Worksheet" r:id="rId4" imgW="8601075" imgH="4905487" progId="Excel.Sheet.12">
                  <p:embed/>
                </p:oleObj>
              </mc:Choice>
              <mc:Fallback>
                <p:oleObj name="Worksheet" r:id="rId4" imgW="8601075" imgH="4905487" progId="Excel.Sheet.12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" y="1737678"/>
                        <a:ext cx="8572500" cy="4905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1184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1600200"/>
            <a:ext cx="7772400" cy="4572000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endParaRPr lang="en-US" altLang="en-US" b="1" smtClean="0"/>
          </a:p>
          <a:p>
            <a:pPr>
              <a:buFont typeface="Monotype Sorts" pitchFamily="2" charset="2"/>
              <a:buNone/>
            </a:pPr>
            <a:endParaRPr lang="en-US" altLang="en-US" b="1" smtClean="0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 smtClean="0"/>
              <a:t>Baseline Enrollment Projections</a:t>
            </a:r>
            <a:br>
              <a:rPr lang="en-US" altLang="en-US" dirty="0" smtClean="0"/>
            </a:br>
            <a:r>
              <a:rPr lang="en-US" altLang="en-US" dirty="0" smtClean="0"/>
              <a:t>half-day kindergarten</a:t>
            </a:r>
          </a:p>
        </p:txBody>
      </p:sp>
      <p:sp>
        <p:nvSpPr>
          <p:cNvPr id="2" name="Rectangle 1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14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17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1603519"/>
              </p:ext>
            </p:extLst>
          </p:nvPr>
        </p:nvGraphicFramePr>
        <p:xfrm>
          <a:off x="308610" y="1760220"/>
          <a:ext cx="8561069" cy="48199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59" name="Worksheet" r:id="rId5" imgW="8353313" imgH="4648312" progId="Excel.Sheet.12">
                  <p:embed/>
                </p:oleObj>
              </mc:Choice>
              <mc:Fallback>
                <p:oleObj name="Worksheet" r:id="rId5" imgW="8353313" imgH="4648312" progId="Excel.Sheet.12">
                  <p:embed/>
                  <p:pic>
                    <p:nvPicPr>
                      <p:cNvPr id="0" name="Object 1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610" y="1760220"/>
                        <a:ext cx="8561069" cy="481996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Baseline Enrollment Projections</a:t>
            </a:r>
            <a:br>
              <a:rPr lang="en-US" altLang="en-US" dirty="0"/>
            </a:br>
            <a:r>
              <a:rPr lang="en-US" altLang="en-US" dirty="0" smtClean="0"/>
              <a:t>full-day </a:t>
            </a:r>
            <a:r>
              <a:rPr lang="en-US" altLang="en-US" dirty="0"/>
              <a:t>kindergarten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1674471"/>
              </p:ext>
            </p:extLst>
          </p:nvPr>
        </p:nvGraphicFramePr>
        <p:xfrm>
          <a:off x="160338" y="1836738"/>
          <a:ext cx="8534400" cy="479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69" name="Worksheet" r:id="rId4" imgW="8534512" imgH="4791187" progId="Excel.Sheet.12">
                  <p:embed/>
                </p:oleObj>
              </mc:Choice>
              <mc:Fallback>
                <p:oleObj name="Worksheet" r:id="rId4" imgW="8534512" imgH="479118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0338" y="1836738"/>
                        <a:ext cx="8534400" cy="4791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2696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Adjusted Enrollment projections</a:t>
            </a:r>
            <a:br>
              <a:rPr lang="en-US" dirty="0" smtClean="0"/>
            </a:br>
            <a:r>
              <a:rPr lang="en-US" dirty="0" smtClean="0"/>
              <a:t>half-day kindergarten</a:t>
            </a:r>
            <a:endParaRPr lang="en-US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5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156428"/>
              </p:ext>
            </p:extLst>
          </p:nvPr>
        </p:nvGraphicFramePr>
        <p:xfrm>
          <a:off x="323056" y="1793875"/>
          <a:ext cx="8497888" cy="468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79" name="Worksheet" r:id="rId4" imgW="8524763" imgH="4686300" progId="Excel.Sheet.12">
                  <p:embed/>
                </p:oleObj>
              </mc:Choice>
              <mc:Fallback>
                <p:oleObj name="Worksheet" r:id="rId4" imgW="8524763" imgH="4686300" progId="Excel.Sheet.12">
                  <p:embed/>
                  <p:pic>
                    <p:nvPicPr>
                      <p:cNvPr id="0" name="Object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056" y="1793875"/>
                        <a:ext cx="8497888" cy="4686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8054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Adjusted Enrollment projections</a:t>
            </a:r>
            <a:br>
              <a:rPr lang="en-US" dirty="0" smtClean="0"/>
            </a:br>
            <a:r>
              <a:rPr lang="en-US" dirty="0" smtClean="0"/>
              <a:t>full-day kindergarten</a:t>
            </a:r>
            <a:endParaRPr lang="en-US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9157735"/>
              </p:ext>
            </p:extLst>
          </p:nvPr>
        </p:nvGraphicFramePr>
        <p:xfrm>
          <a:off x="304800" y="1632585"/>
          <a:ext cx="8534400" cy="5133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91" name="Worksheet" r:id="rId4" imgW="8534512" imgH="5134087" progId="Excel.Sheet.12">
                  <p:embed/>
                </p:oleObj>
              </mc:Choice>
              <mc:Fallback>
                <p:oleObj name="Worksheet" r:id="rId4" imgW="8534512" imgH="513408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4800" y="1632585"/>
                        <a:ext cx="8534400" cy="5133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5155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71450"/>
            <a:ext cx="8381260" cy="1337310"/>
          </a:xfrm>
        </p:spPr>
        <p:txBody>
          <a:bodyPr/>
          <a:lstStyle/>
          <a:p>
            <a:r>
              <a:rPr lang="en-US" dirty="0" smtClean="0"/>
              <a:t>Adjusted Enrollment </a:t>
            </a:r>
            <a:br>
              <a:rPr lang="en-US" dirty="0" smtClean="0"/>
            </a:br>
            <a:r>
              <a:rPr lang="en-US" dirty="0" smtClean="0"/>
              <a:t>by grade configuration</a:t>
            </a:r>
            <a:br>
              <a:rPr lang="en-US" dirty="0" smtClean="0"/>
            </a:br>
            <a:r>
              <a:rPr lang="en-US" dirty="0" smtClean="0"/>
              <a:t>half-day kindergarten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2886100"/>
              </p:ext>
            </p:extLst>
          </p:nvPr>
        </p:nvGraphicFramePr>
        <p:xfrm>
          <a:off x="217175" y="1760220"/>
          <a:ext cx="8698224" cy="48036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75470"/>
                <a:gridCol w="741724"/>
                <a:gridCol w="742643"/>
                <a:gridCol w="741724"/>
                <a:gridCol w="742643"/>
                <a:gridCol w="742643"/>
                <a:gridCol w="741724"/>
                <a:gridCol w="742643"/>
                <a:gridCol w="741724"/>
                <a:gridCol w="742643"/>
                <a:gridCol w="742643"/>
              </a:tblGrid>
              <a:tr h="54690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HISTORICAL</a:t>
                      </a:r>
                      <a:endParaRPr lang="en-US" sz="1800" b="1" dirty="0">
                        <a:effectLst/>
                        <a:latin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PK-2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3-4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5-6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7-8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9-12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4690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2014-15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824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647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747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820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1,714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7227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PROJECTED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CSR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5-YR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CSR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6-YR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300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CSR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5-YR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CSR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6-YR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300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CSR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5-YR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CSR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6-YR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300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CSR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5-YR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CSR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6-YR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300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CSR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5-YR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CSR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6-YR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300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4690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2015-16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864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879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612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613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752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751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819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816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1,714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1,705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4690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2016-17 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848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883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620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622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726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722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798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795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1,691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1,674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4690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2017-18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782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839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678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680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674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671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792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786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1,683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1,662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4690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2018-19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776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834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663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687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678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677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762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753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1,654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1,628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4690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2019-20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779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837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579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627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737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736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704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697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1,631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1,600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732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4864609"/>
          </a:xfrm>
        </p:spPr>
        <p:txBody>
          <a:bodyPr>
            <a:normAutofit/>
          </a:bodyPr>
          <a:lstStyle/>
          <a:p>
            <a:r>
              <a:rPr lang="en-US" sz="3000" dirty="0" smtClean="0"/>
              <a:t>Executive Director</a:t>
            </a:r>
          </a:p>
          <a:p>
            <a:r>
              <a:rPr lang="en-US" sz="3000" dirty="0" smtClean="0"/>
              <a:t>Doctorate from Rutgers University Graduate School of Education in Educational Statistics and Measurement</a:t>
            </a:r>
          </a:p>
          <a:p>
            <a:r>
              <a:rPr lang="en-US" sz="3000" dirty="0" smtClean="0"/>
              <a:t>Numerous publications on school demography and presentations nationally</a:t>
            </a:r>
          </a:p>
          <a:p>
            <a:r>
              <a:rPr lang="en-US" sz="3000" dirty="0" smtClean="0"/>
              <a:t>Testified as an expert witness in school demography in several Administrative Law court hearings.</a:t>
            </a:r>
            <a:endParaRPr lang="en-US" sz="3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Richard s. grip </a:t>
            </a:r>
            <a:r>
              <a:rPr lang="en-US" dirty="0" err="1" smtClean="0"/>
              <a:t>ed.d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04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440" y="401567"/>
            <a:ext cx="8381260" cy="1054394"/>
          </a:xfrm>
        </p:spPr>
        <p:txBody>
          <a:bodyPr/>
          <a:lstStyle/>
          <a:p>
            <a:r>
              <a:rPr lang="en-US" dirty="0" smtClean="0"/>
              <a:t>Capacity analysis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2538731"/>
              </p:ext>
            </p:extLst>
          </p:nvPr>
        </p:nvGraphicFramePr>
        <p:xfrm>
          <a:off x="217172" y="1680212"/>
          <a:ext cx="8675368" cy="4914897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981982"/>
                <a:gridCol w="1338118"/>
                <a:gridCol w="1339050"/>
                <a:gridCol w="1338118"/>
                <a:gridCol w="1339050"/>
                <a:gridCol w="1339050"/>
              </a:tblGrid>
              <a:tr h="80134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School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Capacity</a:t>
                      </a:r>
                      <a:endParaRPr lang="en-US" sz="1600" b="1" dirty="0"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Actual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Enrollment  2014-15</a:t>
                      </a:r>
                      <a:endParaRPr lang="en-US" sz="1600" b="1"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Difference</a:t>
                      </a:r>
                      <a:endParaRPr lang="en-US" sz="1600" b="1"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Projected </a:t>
                      </a:r>
                      <a:r>
                        <a:rPr lang="en-US" sz="1600" dirty="0" smtClean="0">
                          <a:effectLst/>
                        </a:rPr>
                        <a:t>Enrollment  2019-20</a:t>
                      </a:r>
                      <a:endParaRPr lang="en-US" sz="1600" b="1" dirty="0"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Difference</a:t>
                      </a:r>
                      <a:endParaRPr lang="en-US" sz="1600" b="1"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8147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Orchard Hill Elementary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 (PK-2)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1,199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824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+375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837</a:t>
                      </a:r>
                      <a:endParaRPr lang="en-US" sz="20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+362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876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Village Elementary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(3-4)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855</a:t>
                      </a:r>
                      <a:endParaRPr lang="en-US" sz="20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647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+208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627</a:t>
                      </a:r>
                      <a:endParaRPr lang="en-US" sz="20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+228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8147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Montgomery Lower Middle School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(5-6)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1,345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747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+598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737</a:t>
                      </a:r>
                      <a:endParaRPr lang="en-US" sz="20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+608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8147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Montgomery Upper Middle School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(7-8)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1,000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820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+180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704</a:t>
                      </a:r>
                      <a:endParaRPr lang="en-US" sz="20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+296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8147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Montgomery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High School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(9-12)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1,693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1,714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</a:rPr>
                        <a:t>-21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1,631</a:t>
                      </a:r>
                      <a:endParaRPr lang="en-US" sz="20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+62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055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60020"/>
            <a:ext cx="8381260" cy="1337310"/>
          </a:xfrm>
        </p:spPr>
        <p:txBody>
          <a:bodyPr/>
          <a:lstStyle/>
          <a:p>
            <a:r>
              <a:rPr lang="en-US" dirty="0"/>
              <a:t>Adjusted Enrollment </a:t>
            </a:r>
            <a:br>
              <a:rPr lang="en-US" dirty="0"/>
            </a:br>
            <a:r>
              <a:rPr lang="en-US" dirty="0"/>
              <a:t>by grade configuration</a:t>
            </a:r>
            <a:br>
              <a:rPr lang="en-US" dirty="0"/>
            </a:br>
            <a:r>
              <a:rPr lang="en-US" dirty="0" smtClean="0"/>
              <a:t>full-day </a:t>
            </a:r>
            <a:r>
              <a:rPr lang="en-US" dirty="0"/>
              <a:t>kindergarten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5833287"/>
              </p:ext>
            </p:extLst>
          </p:nvPr>
        </p:nvGraphicFramePr>
        <p:xfrm>
          <a:off x="194302" y="1680212"/>
          <a:ext cx="8778247" cy="50063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87203"/>
                <a:gridCol w="748547"/>
                <a:gridCol w="749476"/>
                <a:gridCol w="748547"/>
                <a:gridCol w="749476"/>
                <a:gridCol w="749476"/>
                <a:gridCol w="748547"/>
                <a:gridCol w="749476"/>
                <a:gridCol w="748547"/>
                <a:gridCol w="749476"/>
                <a:gridCol w="749476"/>
              </a:tblGrid>
              <a:tr h="57034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HISTORICAL</a:t>
                      </a:r>
                      <a:endParaRPr lang="en-US" sz="1800" b="1" dirty="0">
                        <a:effectLst/>
                        <a:latin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PK-2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3-4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5-6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7-8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9-12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7034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2014-15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824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647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747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820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1,714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1394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PROJECTED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CSR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5-YR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CSR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6-YR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300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CSR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5-YR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CSR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6-YR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300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CSR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5-YR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CSR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6-YR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300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CSR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5-YR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CSR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6-YR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300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CSR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5-YR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CSR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6-YR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300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7034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2015-16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905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924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613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613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752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751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819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816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1,714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1,705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7034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2016-17 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894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932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620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622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727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722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798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795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1,691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1,675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7034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2017-18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836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896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678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681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675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671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792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786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1,683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1,662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7034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2018-19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831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892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670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693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678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677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762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753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1,654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1,628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7034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2019-20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833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896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593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639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737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736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704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697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1,632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1,600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451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1027"/>
          <p:cNvSpPr>
            <a:spLocks noGrp="1" noChangeArrowheads="1"/>
          </p:cNvSpPr>
          <p:nvPr>
            <p:ph idx="1"/>
          </p:nvPr>
        </p:nvSpPr>
        <p:spPr>
          <a:xfrm>
            <a:off x="182880" y="1676400"/>
            <a:ext cx="8789670" cy="496443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altLang="en-US" sz="3200" dirty="0" smtClean="0">
                <a:latin typeface="Georgia" panose="02040502050405020303" pitchFamily="18" charset="0"/>
              </a:rPr>
              <a:t> </a:t>
            </a:r>
            <a:r>
              <a:rPr lang="en-US" altLang="en-US" sz="2800" dirty="0" smtClean="0"/>
              <a:t>Project </a:t>
            </a:r>
            <a:r>
              <a:rPr lang="en-US" altLang="en-US" sz="2800" dirty="0"/>
              <a:t>grade-by-grade enrollments </a:t>
            </a:r>
            <a:r>
              <a:rPr lang="en-US" altLang="en-US" sz="2800" dirty="0" smtClean="0"/>
              <a:t>from 2015-16 </a:t>
            </a:r>
            <a:r>
              <a:rPr lang="en-US" altLang="en-US" sz="2800" dirty="0"/>
              <a:t>through </a:t>
            </a:r>
            <a:r>
              <a:rPr lang="en-US" altLang="en-US" sz="2800" dirty="0" smtClean="0"/>
              <a:t>2019-20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altLang="en-US" sz="2800" dirty="0" smtClean="0"/>
              <a:t> Analyze </a:t>
            </a:r>
            <a:r>
              <a:rPr lang="en-US" altLang="en-US" sz="2800" dirty="0"/>
              <a:t>district historical enrollments, </a:t>
            </a:r>
            <a:r>
              <a:rPr lang="en-US" altLang="en-US" sz="2800" dirty="0" smtClean="0"/>
              <a:t>birth and fertility rates, </a:t>
            </a:r>
            <a:r>
              <a:rPr lang="en-US" altLang="en-US" sz="2800" dirty="0"/>
              <a:t>community </a:t>
            </a:r>
            <a:r>
              <a:rPr lang="en-US" altLang="en-US" sz="2800" dirty="0" smtClean="0"/>
              <a:t>population trends and age structure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altLang="en-US" sz="2800" dirty="0" smtClean="0"/>
              <a:t> Impact of new developments on enrollment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altLang="en-US" sz="2800" dirty="0" smtClean="0"/>
              <a:t> Project enrollments for existing half-day kindergarten program as well as expanding to full-day</a:t>
            </a:r>
          </a:p>
          <a:p>
            <a:pPr marL="45720" indent="0">
              <a:lnSpc>
                <a:spcPct val="90000"/>
              </a:lnSpc>
              <a:buNone/>
            </a:pPr>
            <a:endParaRPr lang="en-US" altLang="en-US" sz="3000" dirty="0" smtClean="0"/>
          </a:p>
        </p:txBody>
      </p:sp>
      <p:sp>
        <p:nvSpPr>
          <p:cNvPr id="1126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mtClean="0"/>
              <a:t>Purpose of the Study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" y="148590"/>
            <a:ext cx="8789670" cy="1337310"/>
          </a:xfrm>
        </p:spPr>
        <p:txBody>
          <a:bodyPr/>
          <a:lstStyle/>
          <a:p>
            <a:pPr algn="ctr"/>
            <a:r>
              <a:rPr lang="en-US" altLang="en-US" sz="2800" dirty="0" smtClean="0"/>
              <a:t>Montgomery Township and Rocky hill</a:t>
            </a:r>
            <a:br>
              <a:rPr lang="en-US" altLang="en-US" sz="2800" dirty="0" smtClean="0"/>
            </a:br>
            <a:r>
              <a:rPr lang="en-US" altLang="en-US" sz="2800" dirty="0" smtClean="0"/>
              <a:t>Historical and Projected Populations 1940-2040</a:t>
            </a:r>
          </a:p>
        </p:txBody>
      </p:sp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2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6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7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4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7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7219496"/>
              </p:ext>
            </p:extLst>
          </p:nvPr>
        </p:nvGraphicFramePr>
        <p:xfrm>
          <a:off x="149225" y="1747838"/>
          <a:ext cx="8726488" cy="4938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40" name="Worksheet" r:id="rId5" imgW="8753363" imgH="4772025" progId="Excel.Sheet.12">
                  <p:embed/>
                </p:oleObj>
              </mc:Choice>
              <mc:Fallback>
                <p:oleObj name="Worksheet" r:id="rId5" imgW="8753363" imgH="4772025" progId="Excel.Sheet.12">
                  <p:embed/>
                  <p:pic>
                    <p:nvPicPr>
                      <p:cNvPr id="0" name="Object 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225" y="1747838"/>
                        <a:ext cx="8726488" cy="49387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148590" y="1676400"/>
            <a:ext cx="8812530" cy="498729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altLang="en-US" sz="2800" dirty="0" smtClean="0"/>
              <a:t> 67.7% White, 25.6% Asian, 2.8% Black, 4.6% Hispanic (84.6% White in 2000)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altLang="en-US" sz="2800" dirty="0" smtClean="0"/>
              <a:t> 30.8% of population is under 18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altLang="en-US" sz="2800" dirty="0"/>
              <a:t> </a:t>
            </a:r>
            <a:r>
              <a:rPr lang="en-US" altLang="en-US" sz="2800" dirty="0" smtClean="0"/>
              <a:t>Median age = 40.8 years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altLang="en-US" sz="2800" dirty="0" smtClean="0"/>
              <a:t> 23% of </a:t>
            </a:r>
            <a:r>
              <a:rPr lang="en-US" altLang="en-US" sz="2800" dirty="0"/>
              <a:t>population is </a:t>
            </a:r>
            <a:r>
              <a:rPr lang="en-US" altLang="en-US" sz="2800" dirty="0" smtClean="0"/>
              <a:t>foreign-born (NJ=21%). India is largest source, representing 34.5% of foreign-born pop.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altLang="en-US" sz="2800" dirty="0" smtClean="0"/>
              <a:t> Bachelor’s Degree or Higher = 76.0%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altLang="en-US" sz="2800" dirty="0" smtClean="0"/>
              <a:t> Median family income = $165,313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altLang="en-US" sz="2800" dirty="0" smtClean="0"/>
              <a:t> 7,902 housing units, of which 88.4% are 1-unit </a:t>
            </a:r>
            <a:r>
              <a:rPr lang="en-US" altLang="en-US" sz="2800" dirty="0"/>
              <a:t>homes (attached or detached</a:t>
            </a:r>
            <a:r>
              <a:rPr lang="en-US" altLang="en-US" sz="2800" dirty="0" smtClean="0"/>
              <a:t>)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altLang="en-US" sz="2800" dirty="0" smtClean="0"/>
              <a:t> Nearly 20% of housing units are renter-occupied.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altLang="en-US" sz="2800" dirty="0" smtClean="0"/>
              <a:t> Median value of owner-occupied unit = $591,100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3400" dirty="0" smtClean="0"/>
              <a:t>Montgomery Township</a:t>
            </a:r>
            <a:br>
              <a:rPr lang="en-US" altLang="en-US" sz="3400" dirty="0" smtClean="0"/>
            </a:br>
            <a:r>
              <a:rPr lang="en-US" altLang="en-US" sz="3400" dirty="0" smtClean="0"/>
              <a:t>Demographic Profile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148590" y="1676400"/>
            <a:ext cx="8812530" cy="498729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altLang="en-US" sz="2800" dirty="0" smtClean="0"/>
              <a:t> 91.6% White, 3.1% Two or more races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altLang="en-US" sz="2800" dirty="0" smtClean="0"/>
              <a:t> 23.2% of population is under 18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altLang="en-US" sz="2800" dirty="0"/>
              <a:t> </a:t>
            </a:r>
            <a:r>
              <a:rPr lang="en-US" altLang="en-US" sz="2800" dirty="0" smtClean="0"/>
              <a:t>Median age = 45.9 years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altLang="en-US" sz="2800" dirty="0" smtClean="0"/>
              <a:t> 8% of </a:t>
            </a:r>
            <a:r>
              <a:rPr lang="en-US" altLang="en-US" sz="2800" dirty="0"/>
              <a:t>population is </a:t>
            </a:r>
            <a:r>
              <a:rPr lang="en-US" altLang="en-US" sz="2800" dirty="0" smtClean="0"/>
              <a:t>foreign-born. NJ=21%.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altLang="en-US" sz="2800" dirty="0" smtClean="0"/>
              <a:t> Bachelor’s Degree or Higher = 65.9%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altLang="en-US" sz="2800" dirty="0" smtClean="0"/>
              <a:t> Median family income = $115,000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altLang="en-US" sz="2800" dirty="0" smtClean="0"/>
              <a:t> 292 housing units, of which 84.5% are 1-unit </a:t>
            </a:r>
            <a:r>
              <a:rPr lang="en-US" altLang="en-US" sz="2800" dirty="0"/>
              <a:t>homes (attached or detached</a:t>
            </a:r>
            <a:r>
              <a:rPr lang="en-US" altLang="en-US" sz="2800" dirty="0" smtClean="0"/>
              <a:t>)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altLang="en-US" sz="2800" dirty="0" smtClean="0"/>
              <a:t> 20.4% of housing units are renter-occupied.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altLang="en-US" sz="2800" dirty="0" smtClean="0"/>
              <a:t> Median value of owner-occupied unit = $443,300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3400" dirty="0" smtClean="0"/>
              <a:t>Borough of Rocky hill</a:t>
            </a:r>
            <a:br>
              <a:rPr lang="en-US" altLang="en-US" sz="3400" dirty="0" smtClean="0"/>
            </a:br>
            <a:r>
              <a:rPr lang="en-US" altLang="en-US" sz="3400" dirty="0" smtClean="0"/>
              <a:t>Demographic Profile</a:t>
            </a:r>
          </a:p>
        </p:txBody>
      </p:sp>
    </p:spTree>
    <p:extLst>
      <p:ext uri="{BB962C8B-B14F-4D97-AF65-F5344CB8AC3E}">
        <p14:creationId xmlns:p14="http://schemas.microsoft.com/office/powerpoint/2010/main" val="259222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School locations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1600201"/>
            <a:ext cx="8869680" cy="5132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39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148590" y="1588770"/>
            <a:ext cx="8789670" cy="504063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altLang="en-US" sz="2800" dirty="0" smtClean="0"/>
              <a:t> </a:t>
            </a:r>
            <a:r>
              <a:rPr lang="en-US" altLang="en-US" sz="3600" dirty="0" smtClean="0">
                <a:cs typeface="Times New Roman" pitchFamily="18" charset="0"/>
              </a:rPr>
              <a:t>District’s October 2014 enrollment was 4,752.</a:t>
            </a:r>
            <a:r>
              <a:rPr lang="en-US" altLang="en-US" sz="3600" dirty="0" smtClean="0"/>
              <a:t>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altLang="en-US" sz="3600" dirty="0" smtClean="0"/>
              <a:t> Enrollment peaked in 2008-09 with 5,305.5 students and has declined for 6 consecutive years.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altLang="en-US" sz="3600" dirty="0"/>
              <a:t> </a:t>
            </a:r>
            <a:r>
              <a:rPr lang="en-US" altLang="en-US" sz="3600" dirty="0" smtClean="0"/>
              <a:t>Loss of 362 students since 2005-06.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altLang="en-US" sz="3600" dirty="0" smtClean="0"/>
              <a:t> Cohort-Survival Ratio Method (CSR) was used to project enrollment five years into the future.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 smtClean="0"/>
              <a:t>Historical enrollment trends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5366</TotalTime>
  <Words>1046</Words>
  <Application>Microsoft Office PowerPoint</Application>
  <PresentationFormat>On-screen Show (4:3)</PresentationFormat>
  <Paragraphs>439</Paragraphs>
  <Slides>31</Slides>
  <Notes>12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Grid</vt:lpstr>
      <vt:lpstr>Worksheet</vt:lpstr>
      <vt:lpstr>Demographic Study for the  Montgomery Township  School DIStrict</vt:lpstr>
      <vt:lpstr>Statistical Forecasting</vt:lpstr>
      <vt:lpstr>Richard s. grip ed.d.</vt:lpstr>
      <vt:lpstr>Purpose of the Study</vt:lpstr>
      <vt:lpstr>Montgomery Township and Rocky hill Historical and Projected Populations 1940-2040</vt:lpstr>
      <vt:lpstr>Montgomery Township Demographic Profile</vt:lpstr>
      <vt:lpstr>Borough of Rocky hill Demographic Profile</vt:lpstr>
      <vt:lpstr>School locations</vt:lpstr>
      <vt:lpstr>Historical enrollment trends</vt:lpstr>
      <vt:lpstr>Historical Enrollment   2005-06 to 2014-15</vt:lpstr>
      <vt:lpstr>Historical Enrollment by Level</vt:lpstr>
      <vt:lpstr>Private and parochial enrollment 2009-10 to 2014-15</vt:lpstr>
      <vt:lpstr>Enrollment Projection Method Cohort Survival Ratio</vt:lpstr>
      <vt:lpstr>First grade replacement</vt:lpstr>
      <vt:lpstr>Historical  first grade Replacement</vt:lpstr>
      <vt:lpstr>Total Enrollment change vs.  First grade replacement</vt:lpstr>
      <vt:lpstr>Births</vt:lpstr>
      <vt:lpstr>Birth Rates and Birth-to-Kindergarten Survival Ratios</vt:lpstr>
      <vt:lpstr>Historical Births  2000-2011</vt:lpstr>
      <vt:lpstr>Age Pyramid  Montgomery Township  2000</vt:lpstr>
      <vt:lpstr>Age Pyramid  Montgomery Township  2010</vt:lpstr>
      <vt:lpstr>Age Pyramid New Jersey  2010</vt:lpstr>
      <vt:lpstr>New housing in  montgomery township</vt:lpstr>
      <vt:lpstr>Housing distribution by decade</vt:lpstr>
      <vt:lpstr>Baseline Enrollment Projections half-day kindergarten</vt:lpstr>
      <vt:lpstr>Baseline Enrollment Projections full-day kindergarten</vt:lpstr>
      <vt:lpstr>Adjusted Enrollment projections half-day kindergarten</vt:lpstr>
      <vt:lpstr>Adjusted Enrollment projections full-day kindergarten</vt:lpstr>
      <vt:lpstr>Adjusted Enrollment  by grade configuration half-day kindergarten</vt:lpstr>
      <vt:lpstr>Capacity analysis</vt:lpstr>
      <vt:lpstr>Adjusted Enrollment  by grade configuration full-day kindergarten</vt:lpstr>
    </vt:vector>
  </TitlesOfParts>
  <Company>STAT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Demographic Study for the  River Edge Board of Education</dc:title>
  <dc:creator>Richard S. Grip</dc:creator>
  <cp:lastModifiedBy>student logon</cp:lastModifiedBy>
  <cp:revision>369</cp:revision>
  <cp:lastPrinted>2000-09-12T12:31:37Z</cp:lastPrinted>
  <dcterms:created xsi:type="dcterms:W3CDTF">2000-09-06T11:41:16Z</dcterms:created>
  <dcterms:modified xsi:type="dcterms:W3CDTF">2015-02-06T15:58:56Z</dcterms:modified>
</cp:coreProperties>
</file>