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5" r:id="rId4"/>
    <p:sldId id="286" r:id="rId5"/>
    <p:sldId id="259" r:id="rId6"/>
    <p:sldId id="258" r:id="rId7"/>
    <p:sldId id="260" r:id="rId8"/>
    <p:sldId id="263" r:id="rId9"/>
    <p:sldId id="261" r:id="rId10"/>
    <p:sldId id="26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7" r:id="rId22"/>
    <p:sldId id="288" r:id="rId23"/>
    <p:sldId id="289" r:id="rId24"/>
    <p:sldId id="290" r:id="rId25"/>
    <p:sldId id="283" r:id="rId26"/>
    <p:sldId id="292" r:id="rId27"/>
    <p:sldId id="291" r:id="rId28"/>
    <p:sldId id="293" r:id="rId29"/>
    <p:sldId id="284" r:id="rId30"/>
    <p:sldId id="29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2E4F-2AA3-4A3A-818B-3BAAA674611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D13A3-A999-499F-A808-D8B1EB94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5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692FC-3FE1-4FAC-802E-F45863861BE2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135A6-D266-4157-9640-10AA8FE3A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5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C98E-85E5-4345-9EEE-CADA15A4D028}" type="datetime1">
              <a:rPr lang="en-US" smtClean="0"/>
              <a:t>10/4/2016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6CA-B199-4759-9332-880723935CAE}" type="datetime1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CD71-139E-4AF2-8AF4-E34414E338F4}" type="datetime1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969-596C-4918-880E-F20A45527FA1}" type="datetime1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E243-9C67-4775-BBE7-A1E392FD661D}" type="datetime1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76C7-E41C-40B0-BD66-611F43783452}" type="datetime1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A6C5-C9E9-4850-AA97-94E4A0E13394}" type="datetime1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D07F-905E-4954-96C0-F6025CB37C4F}" type="datetime1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35A7-D1CA-4235-B9C7-D0B3133EED83}" type="datetime1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85BF-8836-451F-8A41-350DA3DEC5F4}" type="datetime1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8874-25E9-450B-B969-EDA39E584BEB}" type="datetime1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4779BA-6879-4802-830B-5FE8742589C7}" type="datetime1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Investigations, Trainings, and Programs Report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405814"/>
                </a:solidFill>
              </a:rPr>
              <a:t>Harassment Intimidation and Bullying-Report Period 2</a:t>
            </a:r>
            <a:endParaRPr lang="en-US" sz="3200" dirty="0">
              <a:solidFill>
                <a:srgbClr val="40581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1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Orchard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41964"/>
              </p:ext>
            </p:extLst>
          </p:nvPr>
        </p:nvGraphicFramePr>
        <p:xfrm>
          <a:off x="685800" y="2743200"/>
          <a:ext cx="7696199" cy="135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88"/>
                <a:gridCol w="828311"/>
                <a:gridCol w="787401"/>
                <a:gridCol w="1143000"/>
                <a:gridCol w="1214029"/>
                <a:gridCol w="993185"/>
                <a:gridCol w="993185"/>
              </a:tblGrid>
              <a:tr h="796912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54044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21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Orchard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9612"/>
              </p:ext>
            </p:extLst>
          </p:nvPr>
        </p:nvGraphicFramePr>
        <p:xfrm>
          <a:off x="1295400" y="2895600"/>
          <a:ext cx="6350000" cy="1397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447800"/>
                <a:gridCol w="1066800"/>
                <a:gridCol w="1371600"/>
                <a:gridCol w="1092200"/>
              </a:tblGrid>
              <a:tr h="794467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60348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Village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</a:t>
            </a:r>
            <a:r>
              <a:rPr lang="en-US" dirty="0" smtClean="0">
                <a:solidFill>
                  <a:srgbClr val="405814"/>
                </a:solidFill>
              </a:rPr>
              <a:t>Characteristics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456377"/>
              </p:ext>
            </p:extLst>
          </p:nvPr>
        </p:nvGraphicFramePr>
        <p:xfrm>
          <a:off x="609602" y="2895600"/>
          <a:ext cx="761999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8"/>
                <a:gridCol w="881744"/>
                <a:gridCol w="1088571"/>
                <a:gridCol w="1088571"/>
                <a:gridCol w="1208314"/>
                <a:gridCol w="968828"/>
                <a:gridCol w="1088571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64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Village Elementary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27327"/>
              </p:ext>
            </p:extLst>
          </p:nvPr>
        </p:nvGraphicFramePr>
        <p:xfrm>
          <a:off x="1371600" y="3124200"/>
          <a:ext cx="6361288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600200"/>
                <a:gridCol w="1066800"/>
                <a:gridCol w="1292577"/>
                <a:gridCol w="11063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75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Lower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</a:t>
            </a:r>
            <a:r>
              <a:rPr lang="en-US" dirty="0" smtClean="0">
                <a:solidFill>
                  <a:srgbClr val="405814"/>
                </a:solidFill>
              </a:rPr>
              <a:t>Characteristics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4939"/>
              </p:ext>
            </p:extLst>
          </p:nvPr>
        </p:nvGraphicFramePr>
        <p:xfrm>
          <a:off x="381000" y="2743200"/>
          <a:ext cx="7924798" cy="120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990600"/>
                <a:gridCol w="1371600"/>
                <a:gridCol w="1362268"/>
                <a:gridCol w="995265"/>
                <a:gridCol w="995265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18832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5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Lower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39296"/>
              </p:ext>
            </p:extLst>
          </p:nvPr>
        </p:nvGraphicFramePr>
        <p:xfrm>
          <a:off x="1447800" y="2895600"/>
          <a:ext cx="58674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26642"/>
                <a:gridCol w="1028939"/>
                <a:gridCol w="1322921"/>
                <a:gridCol w="8696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245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Upper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70003"/>
              </p:ext>
            </p:extLst>
          </p:nvPr>
        </p:nvGraphicFramePr>
        <p:xfrm>
          <a:off x="609597" y="2971800"/>
          <a:ext cx="754380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3"/>
                <a:gridCol w="859969"/>
                <a:gridCol w="1077686"/>
                <a:gridCol w="1186545"/>
                <a:gridCol w="1143000"/>
                <a:gridCol w="903513"/>
                <a:gridCol w="1077686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116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Upper Middle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09317"/>
              </p:ext>
            </p:extLst>
          </p:nvPr>
        </p:nvGraphicFramePr>
        <p:xfrm>
          <a:off x="1676400" y="2895600"/>
          <a:ext cx="5969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066800"/>
                <a:gridCol w="1295400"/>
                <a:gridCol w="86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65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High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99647"/>
              </p:ext>
            </p:extLst>
          </p:nvPr>
        </p:nvGraphicFramePr>
        <p:xfrm>
          <a:off x="897639" y="2895600"/>
          <a:ext cx="7391398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816429"/>
                <a:gridCol w="859971"/>
                <a:gridCol w="1143000"/>
                <a:gridCol w="1164771"/>
                <a:gridCol w="1055914"/>
                <a:gridCol w="1055914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728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High School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18992"/>
              </p:ext>
            </p:extLst>
          </p:nvPr>
        </p:nvGraphicFramePr>
        <p:xfrm>
          <a:off x="1371600" y="3048000"/>
          <a:ext cx="6223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219200"/>
                <a:gridCol w="1295400"/>
                <a:gridCol w="96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02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405814"/>
                </a:solidFill>
              </a:rPr>
              <a:t>Reporting Periods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July 1 – December 31(reporting period 1)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January 1 – June 30 (reporting period 2)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The Anti-Bullying Bill of Rights requires a report to the Board of Education all acts of harassment, intimidation, or bullying (HIB) which occurred during the previous reporting period.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This report is from reporting period 2.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Consequences and Remedial Actions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405814"/>
              </a:solidFill>
            </a:endParaRPr>
          </a:p>
          <a:p>
            <a:r>
              <a:rPr lang="en-US" sz="3600" dirty="0" smtClean="0">
                <a:solidFill>
                  <a:srgbClr val="405814"/>
                </a:solidFill>
              </a:rPr>
              <a:t>Discipline is determined based upon the Code of Conduct</a:t>
            </a:r>
          </a:p>
          <a:p>
            <a:r>
              <a:rPr lang="en-US" sz="3600" dirty="0" smtClean="0">
                <a:solidFill>
                  <a:srgbClr val="405814"/>
                </a:solidFill>
              </a:rPr>
              <a:t>Remediation is Needed for Offenders and Victims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8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Consequences-Student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Age, developmental and maturity levels of the parties involved and their relationship to the school district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Degrees of harm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Surrounding circumstances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Nature and severity of the behavior(s)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Incidences of past or continuing patterns of behavior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Relationships between the parties involved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Context in which the alleged incidents occurred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36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Consequences-School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School culture, climate, and general staff management of the learning environment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Social, emotional, and behavioral supports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Student-staff relationships and staff behavior toward the student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Family, community, and neighborhood situation</a:t>
            </a:r>
          </a:p>
          <a:p>
            <a:r>
              <a:rPr lang="en-US" sz="2800" dirty="0" smtClean="0">
                <a:solidFill>
                  <a:srgbClr val="405814"/>
                </a:solidFill>
              </a:rPr>
              <a:t>Alignment with Board policy and regulations/procedures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8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Remedial Measures -School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Personal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Life skill deficiencies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Social relationships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Strengths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Talents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Hobbies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Extra-curricular activities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Classroom performance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Relationship to students and the school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4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05814"/>
                </a:solidFill>
              </a:rPr>
              <a:t>Factors for Determining Remedial Measures -School Considerations</a:t>
            </a:r>
            <a:endParaRPr lang="en-US" sz="3600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405814"/>
                </a:solidFill>
              </a:rPr>
              <a:t>Environmental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School culture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School climate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Student-staff relationships and staff behavior toward the student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General staff management of classrooms or other educational environments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Staff ability to prevent and manage difficult or inflammatory situations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Social-emotional and behavioral supports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Social relationships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Community activities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Neighborhood situation</a:t>
            </a:r>
          </a:p>
          <a:p>
            <a:pPr lvl="1"/>
            <a:r>
              <a:rPr lang="en-US" sz="2000" dirty="0" smtClean="0">
                <a:solidFill>
                  <a:srgbClr val="405814"/>
                </a:solidFill>
              </a:rPr>
              <a:t>Family situation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21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Trainings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Anti-Bullying Bill of Rights (ABR)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HIB Consequences, Prevention, Intervention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Cyberbullying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Peer Relationships and Social Norms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Cultural Competency and Anti-Bias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Affirmative Action, Sexual Harassment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HIB and Special Education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Parent Education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Board of Education Training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On-line Training (GCN)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Pro-Social Strategies for By-Standers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Conflict Resolution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School Climate and Culture Improvemen</a:t>
            </a:r>
            <a:r>
              <a:rPr lang="en-US" dirty="0">
                <a:solidFill>
                  <a:srgbClr val="405814"/>
                </a:solidFill>
              </a:rPr>
              <a:t>t</a:t>
            </a:r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87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Trainings-Audience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District Level Administrator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School Level Administrator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Coordinator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Specialists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Teachers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Students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Parents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Other School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Board of Education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Contracted Service Providers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Student Support Services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Board Office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Bus Drivers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Coaches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Volunteers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56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Programs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05814"/>
                </a:solidFill>
              </a:rPr>
              <a:t>The Alliance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Recognition of Black History Month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Recognition of Women’s History Month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Safe Place Sticker Program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Empathy Project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The People Project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Peer Leadership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Responsive Classroom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Pillars of </a:t>
            </a:r>
            <a:r>
              <a:rPr lang="en-US" dirty="0" smtClean="0">
                <a:solidFill>
                  <a:srgbClr val="405814"/>
                </a:solidFill>
              </a:rPr>
              <a:t>Character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Public Announcements: stereotypes, acceptance, resilience and service</a:t>
            </a:r>
            <a:endParaRPr lang="en-US" dirty="0" smtClean="0">
              <a:solidFill>
                <a:srgbClr val="405814"/>
              </a:solidFill>
            </a:endParaRPr>
          </a:p>
          <a:p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02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HIB Programs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405814"/>
                </a:solidFill>
              </a:rPr>
              <a:t>Service Projects</a:t>
            </a:r>
            <a:endParaRPr lang="en-US" dirty="0" smtClean="0">
              <a:solidFill>
                <a:srgbClr val="405814"/>
              </a:solidFill>
            </a:endParaRPr>
          </a:p>
          <a:p>
            <a:r>
              <a:rPr lang="en-US" dirty="0" smtClean="0">
                <a:solidFill>
                  <a:srgbClr val="405814"/>
                </a:solidFill>
              </a:rPr>
              <a:t>Individual </a:t>
            </a:r>
            <a:r>
              <a:rPr lang="en-US" dirty="0" smtClean="0">
                <a:solidFill>
                  <a:srgbClr val="405814"/>
                </a:solidFill>
              </a:rPr>
              <a:t>Guidance Sessions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Morning Announcements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Young Scholars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Bridges Mentoring Program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Peer Partners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Intervention &amp; Referral Services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Newcomer Guidance Groups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22 Steps to Respect</a:t>
            </a:r>
          </a:p>
          <a:p>
            <a:r>
              <a:rPr lang="en-US" dirty="0">
                <a:solidFill>
                  <a:srgbClr val="405814"/>
                </a:solidFill>
              </a:rPr>
              <a:t>Guidance </a:t>
            </a:r>
            <a:r>
              <a:rPr lang="en-US" dirty="0" smtClean="0">
                <a:solidFill>
                  <a:srgbClr val="405814"/>
                </a:solidFill>
              </a:rPr>
              <a:t>Groups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HIB Mock Trials</a:t>
            </a:r>
            <a:endParaRPr lang="en-US" dirty="0">
              <a:solidFill>
                <a:srgbClr val="405814"/>
              </a:solidFill>
            </a:endParaRP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19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405814"/>
                </a:solidFill>
              </a:rPr>
              <a:t>HIB Programs-Audience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405814"/>
              </a:solidFill>
            </a:endParaRPr>
          </a:p>
          <a:p>
            <a:r>
              <a:rPr lang="en-US" dirty="0" smtClean="0">
                <a:solidFill>
                  <a:srgbClr val="405814"/>
                </a:solidFill>
              </a:rPr>
              <a:t>District Administrators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Building Administrators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Coordinator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Anti-Bullying Specialists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Teachers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Students 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Parents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Substitute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Support Staff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Other School Staff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3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>
                <a:solidFill>
                  <a:srgbClr val="405814"/>
                </a:solidFill>
              </a:rPr>
              <a:t/>
            </a:r>
            <a:br>
              <a:rPr lang="en-US" dirty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>HIB: Statutory Definition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5814"/>
                </a:solidFill>
              </a:rPr>
              <a:t>Harassment, intimidation or bullying means any gesture, any written, verbal, or physical act, or any electronic communication, whether it be a single incident or a series of incidents, that is reasonably perceived as being </a:t>
            </a:r>
            <a:r>
              <a:rPr lang="en-US" u="sng" dirty="0" smtClean="0">
                <a:solidFill>
                  <a:srgbClr val="405814"/>
                </a:solidFill>
              </a:rPr>
              <a:t>motivated either by any actual or perceived characteristic</a:t>
            </a:r>
            <a:r>
              <a:rPr lang="en-US" dirty="0" smtClean="0">
                <a:solidFill>
                  <a:srgbClr val="405814"/>
                </a:solidFill>
              </a:rPr>
              <a:t>, such as race, color, religion, ancestry, national origin, gender, sexual orientation, gender identity and expression, or a mental, physical or sensory disability, or by any other distinguishing characteristic, that takes place on school property, at any school sponsored function, on a school bus, or off school grounds as provided for in N.J.S.A. 18A:37-15.3, that </a:t>
            </a:r>
            <a:r>
              <a:rPr lang="en-US" u="sng" dirty="0" smtClean="0">
                <a:solidFill>
                  <a:srgbClr val="405814"/>
                </a:solidFill>
              </a:rPr>
              <a:t>substantially disrupts or interferes with the orderly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2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HIB Investigations, Trainings and Programs (HIB-ITP)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Data Collection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Reporting Period 2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5814"/>
                </a:solidFill>
              </a:rPr>
              <a:t>January 1-June 30,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876800"/>
            <a:ext cx="1254258" cy="131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3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dirty="0">
                <a:solidFill>
                  <a:srgbClr val="405814"/>
                </a:solidFill>
              </a:rPr>
              <a:t/>
            </a:r>
            <a:br>
              <a:rPr lang="en-US" dirty="0">
                <a:solidFill>
                  <a:srgbClr val="405814"/>
                </a:solidFill>
              </a:rPr>
            </a:br>
            <a:r>
              <a:rPr lang="en-US" dirty="0" smtClean="0">
                <a:solidFill>
                  <a:srgbClr val="405814"/>
                </a:solidFill>
              </a:rPr>
              <a:t/>
            </a:r>
            <a:br>
              <a:rPr lang="en-US" dirty="0" smtClean="0">
                <a:solidFill>
                  <a:srgbClr val="405814"/>
                </a:solidFill>
              </a:rPr>
            </a:br>
            <a:r>
              <a:rPr lang="en-US" sz="4800" dirty="0" smtClean="0">
                <a:solidFill>
                  <a:srgbClr val="405814"/>
                </a:solidFill>
              </a:rPr>
              <a:t>HIB: Statutory Definition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405814"/>
                </a:solidFill>
              </a:rPr>
              <a:t>o</a:t>
            </a:r>
            <a:r>
              <a:rPr lang="en-US" u="sng" dirty="0" smtClean="0">
                <a:solidFill>
                  <a:srgbClr val="405814"/>
                </a:solidFill>
              </a:rPr>
              <a:t>peration of the school or the rights of other students and </a:t>
            </a:r>
            <a:r>
              <a:rPr lang="en-US" dirty="0" smtClean="0">
                <a:solidFill>
                  <a:srgbClr val="405814"/>
                </a:solidFill>
              </a:rPr>
              <a:t>that: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A reasonable person should know, under the circumstances, will have the effect of physically or emotionally harming a student or damaging the student’s property, or placing a student in reasonable fear of physical or emotional harm to his person or damage to his property;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OR Has the effect of insulting or demeaning any student or group of students; </a:t>
            </a:r>
          </a:p>
          <a:p>
            <a:r>
              <a:rPr lang="en-US" dirty="0" smtClean="0">
                <a:solidFill>
                  <a:srgbClr val="405814"/>
                </a:solidFill>
              </a:rPr>
              <a:t>OR creates a hostile educational environment for the student by interfering with a student’s education or severely or pervasively causing physical or emotional harm to the student.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Anti-Bullying Specialists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405814"/>
                </a:solidFill>
              </a:rPr>
              <a:t>Anti-Bullying Specialists (ABS) Investigate </a:t>
            </a:r>
            <a:r>
              <a:rPr lang="en-US" sz="3200" dirty="0">
                <a:solidFill>
                  <a:srgbClr val="405814"/>
                </a:solidFill>
              </a:rPr>
              <a:t>a</a:t>
            </a:r>
            <a:r>
              <a:rPr lang="en-US" sz="3200" dirty="0" smtClean="0">
                <a:solidFill>
                  <a:srgbClr val="405814"/>
                </a:solidFill>
              </a:rPr>
              <a:t> Report of HIB</a:t>
            </a: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OHES-Wendy </a:t>
            </a:r>
            <a:r>
              <a:rPr lang="en-US" sz="2400" dirty="0" smtClean="0">
                <a:solidFill>
                  <a:srgbClr val="405814"/>
                </a:solidFill>
              </a:rPr>
              <a:t>Senatra and Christine Buber</a:t>
            </a:r>
            <a:endParaRPr lang="en-US" sz="2400" dirty="0">
              <a:solidFill>
                <a:srgbClr val="405814"/>
              </a:solidFill>
            </a:endParaRP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VES-Lauren </a:t>
            </a:r>
            <a:r>
              <a:rPr lang="en-US" sz="2400" dirty="0" smtClean="0">
                <a:solidFill>
                  <a:srgbClr val="405814"/>
                </a:solidFill>
              </a:rPr>
              <a:t>Fornal and Jolene Schantz</a:t>
            </a: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LMS- Kevin Armstrong and </a:t>
            </a:r>
            <a:r>
              <a:rPr lang="en-US" sz="2400" dirty="0" smtClean="0">
                <a:solidFill>
                  <a:srgbClr val="405814"/>
                </a:solidFill>
              </a:rPr>
              <a:t>Leslie Haas</a:t>
            </a:r>
          </a:p>
          <a:p>
            <a:pPr lvl="1"/>
            <a:r>
              <a:rPr lang="en-US" sz="2400" dirty="0">
                <a:solidFill>
                  <a:srgbClr val="405814"/>
                </a:solidFill>
              </a:rPr>
              <a:t>UMS-Allison Doyle-Smith </a:t>
            </a:r>
            <a:r>
              <a:rPr lang="en-US" sz="2400" dirty="0" smtClean="0">
                <a:solidFill>
                  <a:srgbClr val="405814"/>
                </a:solidFill>
              </a:rPr>
              <a:t>and Jeanne Fedun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MHS-Keith Glock</a:t>
            </a:r>
          </a:p>
          <a:p>
            <a:pPr lvl="1"/>
            <a:r>
              <a:rPr lang="en-US" sz="2400" dirty="0" smtClean="0">
                <a:solidFill>
                  <a:srgbClr val="405814"/>
                </a:solidFill>
              </a:rPr>
              <a:t>District-Kelly Mattis, Anti-Bullying Coordinator</a:t>
            </a:r>
            <a:endParaRPr lang="en-US" sz="2400" dirty="0">
              <a:solidFill>
                <a:srgbClr val="405814"/>
              </a:solidFill>
            </a:endParaRPr>
          </a:p>
          <a:p>
            <a:pPr lvl="1"/>
            <a:endParaRPr lang="en-US" dirty="0">
              <a:solidFill>
                <a:srgbClr val="405814"/>
              </a:solidFill>
            </a:endParaRPr>
          </a:p>
          <a:p>
            <a:pPr lvl="1"/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405814"/>
                </a:solidFill>
              </a:rPr>
              <a:t>District Data</a:t>
            </a:r>
            <a:r>
              <a:rPr lang="en-US" dirty="0" smtClean="0">
                <a:solidFill>
                  <a:srgbClr val="405814"/>
                </a:solidFill>
              </a:rPr>
              <a:t>	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405814"/>
              </a:solidFill>
            </a:endParaRPr>
          </a:p>
          <a:p>
            <a:r>
              <a:rPr lang="en-US" sz="3600" dirty="0" smtClean="0">
                <a:solidFill>
                  <a:srgbClr val="405814"/>
                </a:solidFill>
              </a:rPr>
              <a:t>53 </a:t>
            </a:r>
            <a:r>
              <a:rPr lang="en-US" sz="3600" dirty="0" smtClean="0">
                <a:solidFill>
                  <a:srgbClr val="405814"/>
                </a:solidFill>
              </a:rPr>
              <a:t>Investigations Initiated and Completed within 10 days</a:t>
            </a:r>
          </a:p>
          <a:p>
            <a:r>
              <a:rPr lang="en-US" sz="3600" dirty="0" smtClean="0">
                <a:solidFill>
                  <a:srgbClr val="405814"/>
                </a:solidFill>
              </a:rPr>
              <a:t>12</a:t>
            </a:r>
            <a:r>
              <a:rPr lang="en-US" sz="3600" dirty="0" smtClean="0">
                <a:solidFill>
                  <a:srgbClr val="405814"/>
                </a:solidFill>
              </a:rPr>
              <a:t> </a:t>
            </a:r>
            <a:r>
              <a:rPr lang="en-US" sz="3600" dirty="0" smtClean="0">
                <a:solidFill>
                  <a:srgbClr val="405814"/>
                </a:solidFill>
              </a:rPr>
              <a:t>HIB Incidents Affirmed</a:t>
            </a:r>
          </a:p>
          <a:p>
            <a:pPr marL="0" indent="0">
              <a:buNone/>
            </a:pPr>
            <a:endParaRPr lang="en-US" sz="2800" dirty="0" smtClean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District Data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Nature of HIB Based on Protected Categories and Distinguishing Characteristics-some cases have multiple protected categories and/or distinguishing characteristics identified for the incident</a:t>
            </a: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55137"/>
              </p:ext>
            </p:extLst>
          </p:nvPr>
        </p:nvGraphicFramePr>
        <p:xfrm>
          <a:off x="457200" y="3200400"/>
          <a:ext cx="7924801" cy="150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1034141"/>
                <a:gridCol w="1132115"/>
                <a:gridCol w="1132115"/>
                <a:gridCol w="1132115"/>
                <a:gridCol w="1132115"/>
              </a:tblGrid>
              <a:tr h="95306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Ancestry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55217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04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District Data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Nature of HIB Based on Protected Categories and Distinguishing Characteristics</a:t>
            </a: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72366"/>
              </p:ext>
            </p:extLst>
          </p:nvPr>
        </p:nvGraphicFramePr>
        <p:xfrm>
          <a:off x="1371600" y="2819400"/>
          <a:ext cx="6400800" cy="150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143000"/>
                <a:gridCol w="1371600"/>
                <a:gridCol w="1143000"/>
              </a:tblGrid>
              <a:tr h="95306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</a:t>
                      </a:r>
                      <a:r>
                        <a:rPr lang="en-US" baseline="0" dirty="0" smtClean="0"/>
                        <a:t>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55217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81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5814"/>
                </a:solidFill>
              </a:rPr>
              <a:t>Affirmed HIB Incidents</a:t>
            </a:r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405814"/>
              </a:solidFill>
            </a:endParaRPr>
          </a:p>
          <a:p>
            <a:endParaRPr lang="en-US" dirty="0" smtClean="0">
              <a:solidFill>
                <a:srgbClr val="405814"/>
              </a:solidFill>
            </a:endParaRPr>
          </a:p>
          <a:p>
            <a:endParaRPr lang="en-US" dirty="0">
              <a:solidFill>
                <a:srgbClr val="40581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4618"/>
              </p:ext>
            </p:extLst>
          </p:nvPr>
        </p:nvGraphicFramePr>
        <p:xfrm>
          <a:off x="2286000" y="1828800"/>
          <a:ext cx="4191000" cy="3122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616365"/>
                <a:gridCol w="1219968"/>
              </a:tblGrid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Affirmed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OHES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LMS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MHS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Grand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5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1799</TotalTime>
  <Words>1135</Words>
  <Application>Microsoft Office PowerPoint</Application>
  <PresentationFormat>On-screen Show (4:3)</PresentationFormat>
  <Paragraphs>357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Executive</vt:lpstr>
      <vt:lpstr>Investigations, Trainings, and Programs Report</vt:lpstr>
      <vt:lpstr>Reporting Periods </vt:lpstr>
      <vt:lpstr>    HIB: Statutory Definition</vt:lpstr>
      <vt:lpstr>    HIB: Statutory Definition </vt:lpstr>
      <vt:lpstr>Anti-Bullying Specialists</vt:lpstr>
      <vt:lpstr>District Data </vt:lpstr>
      <vt:lpstr>District Data</vt:lpstr>
      <vt:lpstr>District Data</vt:lpstr>
      <vt:lpstr>Affirmed HIB Incidents</vt:lpstr>
      <vt:lpstr>Orchard Elementary School</vt:lpstr>
      <vt:lpstr>Orchard Elementary School</vt:lpstr>
      <vt:lpstr>Village Elementary School</vt:lpstr>
      <vt:lpstr>Village Elementary School</vt:lpstr>
      <vt:lpstr>Lower Middle School</vt:lpstr>
      <vt:lpstr>Lower Middle School</vt:lpstr>
      <vt:lpstr>Upper Middle School</vt:lpstr>
      <vt:lpstr>Upper Middle School</vt:lpstr>
      <vt:lpstr>High School</vt:lpstr>
      <vt:lpstr>High School</vt:lpstr>
      <vt:lpstr>Consequences and Remedial Actions</vt:lpstr>
      <vt:lpstr>Factors for Determining Consequences-Student Considerations</vt:lpstr>
      <vt:lpstr>Factors for Determining Consequences-School Considerations</vt:lpstr>
      <vt:lpstr>Factors for Determining Remedial Measures -School Considerations</vt:lpstr>
      <vt:lpstr>Factors for Determining Remedial Measures -School Considerations</vt:lpstr>
      <vt:lpstr>HIB Trainings</vt:lpstr>
      <vt:lpstr>HIB Trainings-Audience</vt:lpstr>
      <vt:lpstr>HIB Programs</vt:lpstr>
      <vt:lpstr>HIB Programs</vt:lpstr>
      <vt:lpstr>HIB Programs-Audience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Bi-Annual Superintendent’s Report</dc:title>
  <dc:creator>student logon</dc:creator>
  <cp:lastModifiedBy>student logon</cp:lastModifiedBy>
  <cp:revision>47</cp:revision>
  <cp:lastPrinted>2016-10-04T19:25:40Z</cp:lastPrinted>
  <dcterms:created xsi:type="dcterms:W3CDTF">2014-06-17T18:27:15Z</dcterms:created>
  <dcterms:modified xsi:type="dcterms:W3CDTF">2016-10-04T20:22:34Z</dcterms:modified>
</cp:coreProperties>
</file>