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notesSlides/notesSlide11.xml" ContentType="application/vnd.openxmlformats-officedocument.presentationml.notesSlide+xml"/>
  <Override PartName="/ppt/charts/chart3.xml" ContentType="application/vnd.openxmlformats-officedocument.drawingml.chart+xml"/>
  <Override PartName="/ppt/notesSlides/notesSlide12.xml" ContentType="application/vnd.openxmlformats-officedocument.presentationml.notesSlide+xml"/>
  <Override PartName="/ppt/charts/chart4.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3.xml" ContentType="application/vnd.openxmlformats-officedocument.drawingml.chart+xml"/>
  <Override PartName="/ppt/notesSlides/notesSlide17.xml" ContentType="application/vnd.openxmlformats-officedocument.presentationml.notesSlide+xml"/>
  <Override PartName="/ppt/charts/chart14.xml" ContentType="application/vnd.openxmlformats-officedocument.drawingml.chart+xml"/>
  <Override PartName="/ppt/notesSlides/notesSlide18.xml" ContentType="application/vnd.openxmlformats-officedocument.presentationml.notesSlide+xml"/>
  <Override PartName="/ppt/charts/chart15.xml" ContentType="application/vnd.openxmlformats-officedocument.drawingml.chart+xml"/>
  <Override PartName="/ppt/notesSlides/notesSlide19.xml" ContentType="application/vnd.openxmlformats-officedocument.presentationml.notesSlide+xml"/>
  <Override PartName="/ppt/charts/chart16.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7.xml" ContentType="application/vnd.openxmlformats-officedocument.drawingml.chart+xml"/>
  <Override PartName="/ppt/notesSlides/notesSlide22.xml" ContentType="application/vnd.openxmlformats-officedocument.presentationml.notesSlide+xml"/>
  <Override PartName="/ppt/charts/chart18.xml" ContentType="application/vnd.openxmlformats-officedocument.drawingml.chart+xml"/>
  <Override PartName="/ppt/notesSlides/notesSlide23.xml" ContentType="application/vnd.openxmlformats-officedocument.presentationml.notesSlide+xml"/>
  <Override PartName="/ppt/charts/chart19.xml" ContentType="application/vnd.openxmlformats-officedocument.drawingml.chart+xml"/>
  <Override PartName="/ppt/notesSlides/notesSlide24.xml" ContentType="application/vnd.openxmlformats-officedocument.presentationml.notesSlide+xml"/>
  <Override PartName="/ppt/charts/chart20.xml" ContentType="application/vnd.openxmlformats-officedocument.drawingml.chart+xml"/>
  <Override PartName="/ppt/notesSlides/notesSlide25.xml" ContentType="application/vnd.openxmlformats-officedocument.presentationml.notesSlide+xml"/>
  <Override PartName="/ppt/charts/chart21.xml" ContentType="application/vnd.openxmlformats-officedocument.drawingml.chart+xml"/>
  <Override PartName="/ppt/notesSlides/notesSlide26.xml" ContentType="application/vnd.openxmlformats-officedocument.presentationml.notesSlide+xml"/>
  <Override PartName="/ppt/charts/chart22.xml" ContentType="application/vnd.openxmlformats-officedocument.drawingml.chart+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7" r:id="rId2"/>
    <p:sldId id="449" r:id="rId3"/>
    <p:sldId id="448" r:id="rId4"/>
    <p:sldId id="258" r:id="rId5"/>
    <p:sldId id="455" r:id="rId6"/>
    <p:sldId id="259" r:id="rId7"/>
    <p:sldId id="407" r:id="rId8"/>
    <p:sldId id="408" r:id="rId9"/>
    <p:sldId id="409" r:id="rId10"/>
    <p:sldId id="410" r:id="rId11"/>
    <p:sldId id="411" r:id="rId12"/>
    <p:sldId id="338" r:id="rId13"/>
    <p:sldId id="339" r:id="rId14"/>
    <p:sldId id="332" r:id="rId15"/>
    <p:sldId id="333" r:id="rId16"/>
    <p:sldId id="268" r:id="rId17"/>
    <p:sldId id="335" r:id="rId18"/>
    <p:sldId id="271" r:id="rId19"/>
    <p:sldId id="272" r:id="rId20"/>
    <p:sldId id="273" r:id="rId21"/>
    <p:sldId id="275" r:id="rId22"/>
    <p:sldId id="294" r:id="rId23"/>
    <p:sldId id="295" r:id="rId24"/>
    <p:sldId id="440" r:id="rId25"/>
    <p:sldId id="297" r:id="rId26"/>
    <p:sldId id="344" r:id="rId27"/>
    <p:sldId id="343" r:id="rId28"/>
    <p:sldId id="345" r:id="rId29"/>
    <p:sldId id="342" r:id="rId30"/>
    <p:sldId id="346" r:id="rId31"/>
    <p:sldId id="347" r:id="rId32"/>
    <p:sldId id="348" r:id="rId33"/>
    <p:sldId id="349" r:id="rId34"/>
    <p:sldId id="444" r:id="rId35"/>
    <p:sldId id="445" r:id="rId36"/>
    <p:sldId id="446" r:id="rId37"/>
    <p:sldId id="304" r:id="rId38"/>
    <p:sldId id="305" r:id="rId39"/>
    <p:sldId id="395" r:id="rId40"/>
    <p:sldId id="432" r:id="rId41"/>
    <p:sldId id="437" r:id="rId42"/>
    <p:sldId id="438" r:id="rId43"/>
    <p:sldId id="378" r:id="rId44"/>
    <p:sldId id="457" r:id="rId45"/>
    <p:sldId id="458" r:id="rId46"/>
    <p:sldId id="459" r:id="rId47"/>
    <p:sldId id="460" r:id="rId48"/>
    <p:sldId id="310" r:id="rId49"/>
    <p:sldId id="311" r:id="rId50"/>
    <p:sldId id="400" r:id="rId51"/>
    <p:sldId id="465" r:id="rId52"/>
    <p:sldId id="466" r:id="rId53"/>
    <p:sldId id="467" r:id="rId54"/>
    <p:sldId id="468" r:id="rId55"/>
    <p:sldId id="469" r:id="rId56"/>
    <p:sldId id="450" r:id="rId57"/>
    <p:sldId id="375" r:id="rId58"/>
    <p:sldId id="376" r:id="rId59"/>
    <p:sldId id="389" r:id="rId60"/>
    <p:sldId id="330" r:id="rId6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451"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MTSD</c:v>
                </c:pt>
              </c:strCache>
            </c:strRef>
          </c:tx>
          <c:invertIfNegative val="0"/>
          <c:cat>
            <c:strRef>
              <c:f>Sheet1!$A$2:$A$4</c:f>
              <c:strCache>
                <c:ptCount val="3"/>
                <c:pt idx="0">
                  <c:v>NJASK 4</c:v>
                </c:pt>
                <c:pt idx="1">
                  <c:v>NJASK 8</c:v>
                </c:pt>
                <c:pt idx="2">
                  <c:v>NJBCT</c:v>
                </c:pt>
              </c:strCache>
            </c:strRef>
          </c:cat>
          <c:val>
            <c:numRef>
              <c:f>Sheet1!$B$2:$B$4</c:f>
              <c:numCache>
                <c:formatCode>General</c:formatCode>
                <c:ptCount val="3"/>
                <c:pt idx="0">
                  <c:v>97.3</c:v>
                </c:pt>
                <c:pt idx="1">
                  <c:v>94.7</c:v>
                </c:pt>
                <c:pt idx="2">
                  <c:v>81.400000000000006</c:v>
                </c:pt>
              </c:numCache>
            </c:numRef>
          </c:val>
        </c:ser>
        <c:ser>
          <c:idx val="1"/>
          <c:order val="1"/>
          <c:tx>
            <c:strRef>
              <c:f>Sheet1!$C$1</c:f>
              <c:strCache>
                <c:ptCount val="1"/>
                <c:pt idx="0">
                  <c:v>DFG J</c:v>
                </c:pt>
              </c:strCache>
            </c:strRef>
          </c:tx>
          <c:invertIfNegative val="0"/>
          <c:cat>
            <c:strRef>
              <c:f>Sheet1!$A$2:$A$4</c:f>
              <c:strCache>
                <c:ptCount val="3"/>
                <c:pt idx="0">
                  <c:v>NJASK 4</c:v>
                </c:pt>
                <c:pt idx="1">
                  <c:v>NJASK 8</c:v>
                </c:pt>
                <c:pt idx="2">
                  <c:v>NJBCT</c:v>
                </c:pt>
              </c:strCache>
            </c:strRef>
          </c:cat>
          <c:val>
            <c:numRef>
              <c:f>Sheet1!$C$2:$C$4</c:f>
              <c:numCache>
                <c:formatCode>General</c:formatCode>
                <c:ptCount val="3"/>
                <c:pt idx="0">
                  <c:v>97.9</c:v>
                </c:pt>
                <c:pt idx="1">
                  <c:v>94.1</c:v>
                </c:pt>
                <c:pt idx="2">
                  <c:v>87.9</c:v>
                </c:pt>
              </c:numCache>
            </c:numRef>
          </c:val>
        </c:ser>
        <c:ser>
          <c:idx val="2"/>
          <c:order val="2"/>
          <c:tx>
            <c:strRef>
              <c:f>Sheet1!$D$1</c:f>
              <c:strCache>
                <c:ptCount val="1"/>
                <c:pt idx="0">
                  <c:v>State</c:v>
                </c:pt>
              </c:strCache>
            </c:strRef>
          </c:tx>
          <c:invertIfNegative val="0"/>
          <c:cat>
            <c:strRef>
              <c:f>Sheet1!$A$2:$A$4</c:f>
              <c:strCache>
                <c:ptCount val="3"/>
                <c:pt idx="0">
                  <c:v>NJASK 4</c:v>
                </c:pt>
                <c:pt idx="1">
                  <c:v>NJASK 8</c:v>
                </c:pt>
                <c:pt idx="2">
                  <c:v>NJBCT</c:v>
                </c:pt>
              </c:strCache>
            </c:strRef>
          </c:cat>
          <c:val>
            <c:numRef>
              <c:f>Sheet1!$D$2:$D$4</c:f>
              <c:numCache>
                <c:formatCode>General</c:formatCode>
                <c:ptCount val="3"/>
                <c:pt idx="0">
                  <c:v>90.6</c:v>
                </c:pt>
                <c:pt idx="1">
                  <c:v>77</c:v>
                </c:pt>
                <c:pt idx="2">
                  <c:v>57.8</c:v>
                </c:pt>
              </c:numCache>
            </c:numRef>
          </c:val>
        </c:ser>
        <c:dLbls>
          <c:showLegendKey val="0"/>
          <c:showVal val="0"/>
          <c:showCatName val="0"/>
          <c:showSerName val="0"/>
          <c:showPercent val="0"/>
          <c:showBubbleSize val="0"/>
        </c:dLbls>
        <c:gapWidth val="150"/>
        <c:axId val="68351104"/>
        <c:axId val="68352640"/>
      </c:barChart>
      <c:catAx>
        <c:axId val="68351104"/>
        <c:scaling>
          <c:orientation val="minMax"/>
        </c:scaling>
        <c:delete val="0"/>
        <c:axPos val="b"/>
        <c:majorTickMark val="none"/>
        <c:minorTickMark val="none"/>
        <c:tickLblPos val="nextTo"/>
        <c:crossAx val="68352640"/>
        <c:crosses val="autoZero"/>
        <c:auto val="1"/>
        <c:lblAlgn val="ctr"/>
        <c:lblOffset val="100"/>
        <c:noMultiLvlLbl val="0"/>
      </c:catAx>
      <c:valAx>
        <c:axId val="68352640"/>
        <c:scaling>
          <c:orientation val="minMax"/>
          <c:max val="100"/>
        </c:scaling>
        <c:delete val="0"/>
        <c:axPos val="l"/>
        <c:majorGridlines/>
        <c:numFmt formatCode="General" sourceLinked="1"/>
        <c:majorTickMark val="none"/>
        <c:minorTickMark val="none"/>
        <c:tickLblPos val="nextTo"/>
        <c:crossAx val="68351104"/>
        <c:crosses val="autoZero"/>
        <c:crossBetween val="between"/>
      </c:valAx>
      <c:dTable>
        <c:showHorzBorder val="1"/>
        <c:showVertBorder val="1"/>
        <c:showOutline val="1"/>
        <c:showKeys val="1"/>
      </c:dTable>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MTSD</c:v>
                </c:pt>
              </c:strCache>
            </c:strRef>
          </c:tx>
          <c:invertIfNegative val="0"/>
          <c:cat>
            <c:strRef>
              <c:f>Sheet1!$A$2:$A$4</c:f>
              <c:strCache>
                <c:ptCount val="3"/>
                <c:pt idx="0">
                  <c:v>Biology</c:v>
                </c:pt>
                <c:pt idx="1">
                  <c:v>Chemistry</c:v>
                </c:pt>
                <c:pt idx="2">
                  <c:v>Environmental Science</c:v>
                </c:pt>
              </c:strCache>
            </c:strRef>
          </c:cat>
          <c:val>
            <c:numRef>
              <c:f>Sheet1!$B$2:$B$4</c:f>
              <c:numCache>
                <c:formatCode>General</c:formatCode>
                <c:ptCount val="3"/>
                <c:pt idx="0">
                  <c:v>3.9699999999999998</c:v>
                </c:pt>
                <c:pt idx="1">
                  <c:v>3.55</c:v>
                </c:pt>
                <c:pt idx="2">
                  <c:v>3.7600000000000002</c:v>
                </c:pt>
              </c:numCache>
            </c:numRef>
          </c:val>
        </c:ser>
        <c:ser>
          <c:idx val="1"/>
          <c:order val="1"/>
          <c:tx>
            <c:strRef>
              <c:f>Sheet1!$C$1</c:f>
              <c:strCache>
                <c:ptCount val="1"/>
                <c:pt idx="0">
                  <c:v>State</c:v>
                </c:pt>
              </c:strCache>
            </c:strRef>
          </c:tx>
          <c:invertIfNegative val="0"/>
          <c:cat>
            <c:strRef>
              <c:f>Sheet1!$A$2:$A$4</c:f>
              <c:strCache>
                <c:ptCount val="3"/>
                <c:pt idx="0">
                  <c:v>Biology</c:v>
                </c:pt>
                <c:pt idx="1">
                  <c:v>Chemistry</c:v>
                </c:pt>
                <c:pt idx="2">
                  <c:v>Environmental Science</c:v>
                </c:pt>
              </c:strCache>
            </c:strRef>
          </c:cat>
          <c:val>
            <c:numRef>
              <c:f>Sheet1!$C$2:$C$4</c:f>
              <c:numCache>
                <c:formatCode>General</c:formatCode>
                <c:ptCount val="3"/>
                <c:pt idx="0">
                  <c:v>3.19</c:v>
                </c:pt>
                <c:pt idx="1">
                  <c:v>2.9899999999999998</c:v>
                </c:pt>
                <c:pt idx="2">
                  <c:v>2.84</c:v>
                </c:pt>
              </c:numCache>
            </c:numRef>
          </c:val>
        </c:ser>
        <c:ser>
          <c:idx val="2"/>
          <c:order val="2"/>
          <c:tx>
            <c:strRef>
              <c:f>Sheet1!$D$1</c:f>
              <c:strCache>
                <c:ptCount val="1"/>
                <c:pt idx="0">
                  <c:v>U.S.</c:v>
                </c:pt>
              </c:strCache>
            </c:strRef>
          </c:tx>
          <c:invertIfNegative val="0"/>
          <c:cat>
            <c:strRef>
              <c:f>Sheet1!$A$2:$A$4</c:f>
              <c:strCache>
                <c:ptCount val="3"/>
                <c:pt idx="0">
                  <c:v>Biology</c:v>
                </c:pt>
                <c:pt idx="1">
                  <c:v>Chemistry</c:v>
                </c:pt>
                <c:pt idx="2">
                  <c:v>Environmental Science</c:v>
                </c:pt>
              </c:strCache>
            </c:strRef>
          </c:cat>
          <c:val>
            <c:numRef>
              <c:f>Sheet1!$D$2:$D$4</c:f>
              <c:numCache>
                <c:formatCode>General</c:formatCode>
                <c:ptCount val="3"/>
                <c:pt idx="0">
                  <c:v>2.9</c:v>
                </c:pt>
                <c:pt idx="1">
                  <c:v>2.62</c:v>
                </c:pt>
                <c:pt idx="2">
                  <c:v>2.58</c:v>
                </c:pt>
              </c:numCache>
            </c:numRef>
          </c:val>
        </c:ser>
        <c:ser>
          <c:idx val="3"/>
          <c:order val="3"/>
          <c:tx>
            <c:strRef>
              <c:f>Sheet1!$E$1</c:f>
              <c:strCache>
                <c:ptCount val="1"/>
                <c:pt idx="0">
                  <c:v>Global</c:v>
                </c:pt>
              </c:strCache>
            </c:strRef>
          </c:tx>
          <c:invertIfNegative val="0"/>
          <c:cat>
            <c:strRef>
              <c:f>Sheet1!$A$2:$A$4</c:f>
              <c:strCache>
                <c:ptCount val="3"/>
                <c:pt idx="0">
                  <c:v>Biology</c:v>
                </c:pt>
                <c:pt idx="1">
                  <c:v>Chemistry</c:v>
                </c:pt>
                <c:pt idx="2">
                  <c:v>Environmental Science</c:v>
                </c:pt>
              </c:strCache>
            </c:strRef>
          </c:cat>
          <c:val>
            <c:numRef>
              <c:f>Sheet1!$E$2:$E$4</c:f>
              <c:numCache>
                <c:formatCode>General</c:formatCode>
                <c:ptCount val="3"/>
                <c:pt idx="0">
                  <c:v>2.9099999999999997</c:v>
                </c:pt>
                <c:pt idx="1">
                  <c:v>2.66</c:v>
                </c:pt>
                <c:pt idx="2">
                  <c:v>2.59</c:v>
                </c:pt>
              </c:numCache>
            </c:numRef>
          </c:val>
        </c:ser>
        <c:dLbls>
          <c:showLegendKey val="0"/>
          <c:showVal val="0"/>
          <c:showCatName val="0"/>
          <c:showSerName val="0"/>
          <c:showPercent val="0"/>
          <c:showBubbleSize val="0"/>
        </c:dLbls>
        <c:gapWidth val="150"/>
        <c:axId val="73560832"/>
        <c:axId val="73562368"/>
      </c:barChart>
      <c:catAx>
        <c:axId val="73560832"/>
        <c:scaling>
          <c:orientation val="minMax"/>
        </c:scaling>
        <c:delete val="0"/>
        <c:axPos val="b"/>
        <c:numFmt formatCode="General" sourceLinked="1"/>
        <c:majorTickMark val="none"/>
        <c:minorTickMark val="none"/>
        <c:tickLblPos val="nextTo"/>
        <c:crossAx val="73562368"/>
        <c:crosses val="autoZero"/>
        <c:auto val="1"/>
        <c:lblAlgn val="ctr"/>
        <c:lblOffset val="100"/>
        <c:noMultiLvlLbl val="0"/>
      </c:catAx>
      <c:valAx>
        <c:axId val="73562368"/>
        <c:scaling>
          <c:orientation val="minMax"/>
          <c:max val="5"/>
          <c:min val="1"/>
        </c:scaling>
        <c:delete val="0"/>
        <c:axPos val="l"/>
        <c:majorGridlines/>
        <c:numFmt formatCode="General" sourceLinked="1"/>
        <c:majorTickMark val="none"/>
        <c:minorTickMark val="none"/>
        <c:tickLblPos val="nextTo"/>
        <c:crossAx val="73560832"/>
        <c:crosses val="autoZero"/>
        <c:crossBetween val="between"/>
        <c:majorUnit val="1"/>
      </c:valAx>
      <c:dTable>
        <c:showHorzBorder val="1"/>
        <c:showVertBorder val="1"/>
        <c:showOutline val="1"/>
        <c:showKeys val="1"/>
      </c:dTable>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MTSD</c:v>
                </c:pt>
              </c:strCache>
            </c:strRef>
          </c:tx>
          <c:invertIfNegative val="0"/>
          <c:cat>
            <c:strRef>
              <c:f>Sheet1!$A$2:$A$3</c:f>
              <c:strCache>
                <c:ptCount val="2"/>
                <c:pt idx="0">
                  <c:v>Physics C: Electricity &amp; Magnetism</c:v>
                </c:pt>
                <c:pt idx="1">
                  <c:v>Physics C: Mechanics</c:v>
                </c:pt>
              </c:strCache>
            </c:strRef>
          </c:cat>
          <c:val>
            <c:numRef>
              <c:f>Sheet1!$B$2:$B$3</c:f>
              <c:numCache>
                <c:formatCode>General</c:formatCode>
                <c:ptCount val="2"/>
                <c:pt idx="0">
                  <c:v>3.7</c:v>
                </c:pt>
                <c:pt idx="1">
                  <c:v>4.2699999999999996</c:v>
                </c:pt>
              </c:numCache>
            </c:numRef>
          </c:val>
        </c:ser>
        <c:ser>
          <c:idx val="1"/>
          <c:order val="1"/>
          <c:tx>
            <c:strRef>
              <c:f>Sheet1!$C$1</c:f>
              <c:strCache>
                <c:ptCount val="1"/>
                <c:pt idx="0">
                  <c:v>State</c:v>
                </c:pt>
              </c:strCache>
            </c:strRef>
          </c:tx>
          <c:invertIfNegative val="0"/>
          <c:cat>
            <c:strRef>
              <c:f>Sheet1!$A$2:$A$3</c:f>
              <c:strCache>
                <c:ptCount val="2"/>
                <c:pt idx="0">
                  <c:v>Physics C: Electricity &amp; Magnetism</c:v>
                </c:pt>
                <c:pt idx="1">
                  <c:v>Physics C: Mechanics</c:v>
                </c:pt>
              </c:strCache>
            </c:strRef>
          </c:cat>
          <c:val>
            <c:numRef>
              <c:f>Sheet1!$C$2:$C$3</c:f>
              <c:numCache>
                <c:formatCode>General</c:formatCode>
                <c:ptCount val="2"/>
                <c:pt idx="0">
                  <c:v>3.53</c:v>
                </c:pt>
                <c:pt idx="1">
                  <c:v>3.71</c:v>
                </c:pt>
              </c:numCache>
            </c:numRef>
          </c:val>
        </c:ser>
        <c:ser>
          <c:idx val="2"/>
          <c:order val="2"/>
          <c:tx>
            <c:strRef>
              <c:f>Sheet1!$D$1</c:f>
              <c:strCache>
                <c:ptCount val="1"/>
                <c:pt idx="0">
                  <c:v>U.S.</c:v>
                </c:pt>
              </c:strCache>
            </c:strRef>
          </c:tx>
          <c:invertIfNegative val="0"/>
          <c:cat>
            <c:strRef>
              <c:f>Sheet1!$A$2:$A$3</c:f>
              <c:strCache>
                <c:ptCount val="2"/>
                <c:pt idx="0">
                  <c:v>Physics C: Electricity &amp; Magnetism</c:v>
                </c:pt>
                <c:pt idx="1">
                  <c:v>Physics C: Mechanics</c:v>
                </c:pt>
              </c:strCache>
            </c:strRef>
          </c:cat>
          <c:val>
            <c:numRef>
              <c:f>Sheet1!$D$2:$D$3</c:f>
              <c:numCache>
                <c:formatCode>General</c:formatCode>
                <c:ptCount val="2"/>
                <c:pt idx="0">
                  <c:v>3.3499999999999988</c:v>
                </c:pt>
                <c:pt idx="1">
                  <c:v>3.5</c:v>
                </c:pt>
              </c:numCache>
            </c:numRef>
          </c:val>
        </c:ser>
        <c:ser>
          <c:idx val="3"/>
          <c:order val="3"/>
          <c:tx>
            <c:strRef>
              <c:f>Sheet1!$E$1</c:f>
              <c:strCache>
                <c:ptCount val="1"/>
                <c:pt idx="0">
                  <c:v>Global</c:v>
                </c:pt>
              </c:strCache>
            </c:strRef>
          </c:tx>
          <c:invertIfNegative val="0"/>
          <c:cat>
            <c:strRef>
              <c:f>Sheet1!$A$2:$A$3</c:f>
              <c:strCache>
                <c:ptCount val="2"/>
                <c:pt idx="0">
                  <c:v>Physics C: Electricity &amp; Magnetism</c:v>
                </c:pt>
                <c:pt idx="1">
                  <c:v>Physics C: Mechanics</c:v>
                </c:pt>
              </c:strCache>
            </c:strRef>
          </c:cat>
          <c:val>
            <c:numRef>
              <c:f>Sheet1!$E$2:$E$3</c:f>
              <c:numCache>
                <c:formatCode>General</c:formatCode>
                <c:ptCount val="2"/>
                <c:pt idx="0">
                  <c:v>3.44</c:v>
                </c:pt>
                <c:pt idx="1">
                  <c:v>3.56</c:v>
                </c:pt>
              </c:numCache>
            </c:numRef>
          </c:val>
        </c:ser>
        <c:dLbls>
          <c:showLegendKey val="0"/>
          <c:showVal val="0"/>
          <c:showCatName val="0"/>
          <c:showSerName val="0"/>
          <c:showPercent val="0"/>
          <c:showBubbleSize val="0"/>
        </c:dLbls>
        <c:gapWidth val="150"/>
        <c:axId val="73632000"/>
        <c:axId val="73637888"/>
      </c:barChart>
      <c:catAx>
        <c:axId val="73632000"/>
        <c:scaling>
          <c:orientation val="minMax"/>
        </c:scaling>
        <c:delete val="0"/>
        <c:axPos val="b"/>
        <c:numFmt formatCode="General" sourceLinked="1"/>
        <c:majorTickMark val="none"/>
        <c:minorTickMark val="none"/>
        <c:tickLblPos val="nextTo"/>
        <c:crossAx val="73637888"/>
        <c:crosses val="autoZero"/>
        <c:auto val="1"/>
        <c:lblAlgn val="ctr"/>
        <c:lblOffset val="100"/>
        <c:noMultiLvlLbl val="0"/>
      </c:catAx>
      <c:valAx>
        <c:axId val="73637888"/>
        <c:scaling>
          <c:orientation val="minMax"/>
          <c:max val="5"/>
          <c:min val="1"/>
        </c:scaling>
        <c:delete val="0"/>
        <c:axPos val="l"/>
        <c:majorGridlines/>
        <c:numFmt formatCode="General" sourceLinked="1"/>
        <c:majorTickMark val="none"/>
        <c:minorTickMark val="none"/>
        <c:tickLblPos val="nextTo"/>
        <c:crossAx val="73632000"/>
        <c:crosses val="autoZero"/>
        <c:crossBetween val="between"/>
        <c:majorUnit val="1"/>
      </c:valAx>
      <c:dTable>
        <c:showHorzBorder val="1"/>
        <c:showVertBorder val="1"/>
        <c:showOutline val="1"/>
        <c:showKeys val="1"/>
      </c:dTable>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MTSD</c:v>
                </c:pt>
              </c:strCache>
            </c:strRef>
          </c:tx>
          <c:invertIfNegative val="0"/>
          <c:cat>
            <c:strRef>
              <c:f>Sheet1!$A$2:$A$4</c:f>
              <c:strCache>
                <c:ptCount val="3"/>
                <c:pt idx="0">
                  <c:v>French Language</c:v>
                </c:pt>
                <c:pt idx="1">
                  <c:v>German Language</c:v>
                </c:pt>
                <c:pt idx="2">
                  <c:v>Spanish Language</c:v>
                </c:pt>
              </c:strCache>
            </c:strRef>
          </c:cat>
          <c:val>
            <c:numRef>
              <c:f>Sheet1!$B$2:$B$4</c:f>
              <c:numCache>
                <c:formatCode>General</c:formatCode>
                <c:ptCount val="3"/>
                <c:pt idx="0">
                  <c:v>3.77</c:v>
                </c:pt>
                <c:pt idx="1">
                  <c:v>3.82</c:v>
                </c:pt>
                <c:pt idx="2">
                  <c:v>4.22</c:v>
                </c:pt>
              </c:numCache>
            </c:numRef>
          </c:val>
        </c:ser>
        <c:ser>
          <c:idx val="1"/>
          <c:order val="1"/>
          <c:tx>
            <c:strRef>
              <c:f>Sheet1!$C$1</c:f>
              <c:strCache>
                <c:ptCount val="1"/>
                <c:pt idx="0">
                  <c:v>State</c:v>
                </c:pt>
              </c:strCache>
            </c:strRef>
          </c:tx>
          <c:invertIfNegative val="0"/>
          <c:cat>
            <c:strRef>
              <c:f>Sheet1!$A$2:$A$4</c:f>
              <c:strCache>
                <c:ptCount val="3"/>
                <c:pt idx="0">
                  <c:v>French Language</c:v>
                </c:pt>
                <c:pt idx="1">
                  <c:v>German Language</c:v>
                </c:pt>
                <c:pt idx="2">
                  <c:v>Spanish Language</c:v>
                </c:pt>
              </c:strCache>
            </c:strRef>
          </c:cat>
          <c:val>
            <c:numRef>
              <c:f>Sheet1!$C$2:$C$4</c:f>
              <c:numCache>
                <c:formatCode>General</c:formatCode>
                <c:ptCount val="3"/>
                <c:pt idx="0">
                  <c:v>3.25</c:v>
                </c:pt>
                <c:pt idx="1">
                  <c:v>3.2800000000000002</c:v>
                </c:pt>
                <c:pt idx="2">
                  <c:v>3.8499999999999988</c:v>
                </c:pt>
              </c:numCache>
            </c:numRef>
          </c:val>
        </c:ser>
        <c:ser>
          <c:idx val="2"/>
          <c:order val="2"/>
          <c:tx>
            <c:strRef>
              <c:f>Sheet1!$D$1</c:f>
              <c:strCache>
                <c:ptCount val="1"/>
                <c:pt idx="0">
                  <c:v>U.S.</c:v>
                </c:pt>
              </c:strCache>
            </c:strRef>
          </c:tx>
          <c:invertIfNegative val="0"/>
          <c:cat>
            <c:strRef>
              <c:f>Sheet1!$A$2:$A$4</c:f>
              <c:strCache>
                <c:ptCount val="3"/>
                <c:pt idx="0">
                  <c:v>French Language</c:v>
                </c:pt>
                <c:pt idx="1">
                  <c:v>German Language</c:v>
                </c:pt>
                <c:pt idx="2">
                  <c:v>Spanish Language</c:v>
                </c:pt>
              </c:strCache>
            </c:strRef>
          </c:cat>
          <c:val>
            <c:numRef>
              <c:f>Sheet1!$D$2:$D$4</c:f>
              <c:numCache>
                <c:formatCode>General</c:formatCode>
                <c:ptCount val="3"/>
                <c:pt idx="0">
                  <c:v>3.21</c:v>
                </c:pt>
                <c:pt idx="1">
                  <c:v>3.34</c:v>
                </c:pt>
                <c:pt idx="2">
                  <c:v>3.77</c:v>
                </c:pt>
              </c:numCache>
            </c:numRef>
          </c:val>
        </c:ser>
        <c:ser>
          <c:idx val="3"/>
          <c:order val="3"/>
          <c:tx>
            <c:strRef>
              <c:f>Sheet1!$E$1</c:f>
              <c:strCache>
                <c:ptCount val="1"/>
                <c:pt idx="0">
                  <c:v>Global</c:v>
                </c:pt>
              </c:strCache>
            </c:strRef>
          </c:tx>
          <c:invertIfNegative val="0"/>
          <c:cat>
            <c:strRef>
              <c:f>Sheet1!$A$2:$A$4</c:f>
              <c:strCache>
                <c:ptCount val="3"/>
                <c:pt idx="0">
                  <c:v>French Language</c:v>
                </c:pt>
                <c:pt idx="1">
                  <c:v>German Language</c:v>
                </c:pt>
                <c:pt idx="2">
                  <c:v>Spanish Language</c:v>
                </c:pt>
              </c:strCache>
            </c:strRef>
          </c:cat>
          <c:val>
            <c:numRef>
              <c:f>Sheet1!$E$2:$E$4</c:f>
              <c:numCache>
                <c:formatCode>General</c:formatCode>
                <c:ptCount val="3"/>
                <c:pt idx="0">
                  <c:v>3.2800000000000002</c:v>
                </c:pt>
                <c:pt idx="1">
                  <c:v>3.4299999999999997</c:v>
                </c:pt>
                <c:pt idx="2">
                  <c:v>3.7800000000000002</c:v>
                </c:pt>
              </c:numCache>
            </c:numRef>
          </c:val>
        </c:ser>
        <c:dLbls>
          <c:showLegendKey val="0"/>
          <c:showVal val="0"/>
          <c:showCatName val="0"/>
          <c:showSerName val="0"/>
          <c:showPercent val="0"/>
          <c:showBubbleSize val="0"/>
        </c:dLbls>
        <c:gapWidth val="150"/>
        <c:axId val="74760192"/>
        <c:axId val="74761728"/>
      </c:barChart>
      <c:catAx>
        <c:axId val="74760192"/>
        <c:scaling>
          <c:orientation val="minMax"/>
        </c:scaling>
        <c:delete val="0"/>
        <c:axPos val="b"/>
        <c:numFmt formatCode="General" sourceLinked="1"/>
        <c:majorTickMark val="none"/>
        <c:minorTickMark val="none"/>
        <c:tickLblPos val="nextTo"/>
        <c:crossAx val="74761728"/>
        <c:crosses val="autoZero"/>
        <c:auto val="1"/>
        <c:lblAlgn val="ctr"/>
        <c:lblOffset val="100"/>
        <c:noMultiLvlLbl val="0"/>
      </c:catAx>
      <c:valAx>
        <c:axId val="74761728"/>
        <c:scaling>
          <c:orientation val="minMax"/>
          <c:max val="5"/>
          <c:min val="1"/>
        </c:scaling>
        <c:delete val="0"/>
        <c:axPos val="l"/>
        <c:majorGridlines/>
        <c:numFmt formatCode="General" sourceLinked="1"/>
        <c:majorTickMark val="none"/>
        <c:minorTickMark val="none"/>
        <c:tickLblPos val="nextTo"/>
        <c:crossAx val="74760192"/>
        <c:crosses val="autoZero"/>
        <c:crossBetween val="between"/>
        <c:majorUnit val="1"/>
      </c:valAx>
      <c:dTable>
        <c:showHorzBorder val="1"/>
        <c:showVertBorder val="1"/>
        <c:showOutline val="1"/>
        <c:showKeys val="1"/>
      </c:dTable>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MTSD</c:v>
                </c:pt>
              </c:strCache>
            </c:strRef>
          </c:tx>
          <c:invertIfNegative val="0"/>
          <c:cat>
            <c:strRef>
              <c:f>Sheet1!$A$2:$A$4</c:f>
              <c:strCache>
                <c:ptCount val="3"/>
                <c:pt idx="0">
                  <c:v>Critical Reading</c:v>
                </c:pt>
                <c:pt idx="1">
                  <c:v>Math</c:v>
                </c:pt>
                <c:pt idx="2">
                  <c:v>Writing</c:v>
                </c:pt>
              </c:strCache>
            </c:strRef>
          </c:cat>
          <c:val>
            <c:numRef>
              <c:f>Sheet1!$B$2:$B$4</c:f>
              <c:numCache>
                <c:formatCode>General</c:formatCode>
                <c:ptCount val="3"/>
                <c:pt idx="0">
                  <c:v>601</c:v>
                </c:pt>
                <c:pt idx="1">
                  <c:v>632</c:v>
                </c:pt>
                <c:pt idx="2">
                  <c:v>607</c:v>
                </c:pt>
              </c:numCache>
            </c:numRef>
          </c:val>
        </c:ser>
        <c:ser>
          <c:idx val="1"/>
          <c:order val="1"/>
          <c:tx>
            <c:strRef>
              <c:f>Sheet1!$C$1</c:f>
              <c:strCache>
                <c:ptCount val="1"/>
                <c:pt idx="0">
                  <c:v>State</c:v>
                </c:pt>
              </c:strCache>
            </c:strRef>
          </c:tx>
          <c:invertIfNegative val="0"/>
          <c:cat>
            <c:strRef>
              <c:f>Sheet1!$A$2:$A$4</c:f>
              <c:strCache>
                <c:ptCount val="3"/>
                <c:pt idx="0">
                  <c:v>Critical Reading</c:v>
                </c:pt>
                <c:pt idx="1">
                  <c:v>Math</c:v>
                </c:pt>
                <c:pt idx="2">
                  <c:v>Writing</c:v>
                </c:pt>
              </c:strCache>
            </c:strRef>
          </c:cat>
          <c:val>
            <c:numRef>
              <c:f>Sheet1!$C$2:$C$4</c:f>
              <c:numCache>
                <c:formatCode>General</c:formatCode>
                <c:ptCount val="3"/>
                <c:pt idx="0">
                  <c:v>500</c:v>
                </c:pt>
                <c:pt idx="1">
                  <c:v>521</c:v>
                </c:pt>
                <c:pt idx="2">
                  <c:v>499</c:v>
                </c:pt>
              </c:numCache>
            </c:numRef>
          </c:val>
        </c:ser>
        <c:ser>
          <c:idx val="2"/>
          <c:order val="2"/>
          <c:tx>
            <c:strRef>
              <c:f>Sheet1!$D$1</c:f>
              <c:strCache>
                <c:ptCount val="1"/>
                <c:pt idx="0">
                  <c:v>National</c:v>
                </c:pt>
              </c:strCache>
            </c:strRef>
          </c:tx>
          <c:invertIfNegative val="0"/>
          <c:cat>
            <c:strRef>
              <c:f>Sheet1!$A$2:$A$4</c:f>
              <c:strCache>
                <c:ptCount val="3"/>
                <c:pt idx="0">
                  <c:v>Critical Reading</c:v>
                </c:pt>
                <c:pt idx="1">
                  <c:v>Math</c:v>
                </c:pt>
                <c:pt idx="2">
                  <c:v>Writing</c:v>
                </c:pt>
              </c:strCache>
            </c:strRef>
          </c:cat>
          <c:val>
            <c:numRef>
              <c:f>Sheet1!$D$2:$D$4</c:f>
              <c:numCache>
                <c:formatCode>General</c:formatCode>
                <c:ptCount val="3"/>
                <c:pt idx="0">
                  <c:v>495</c:v>
                </c:pt>
                <c:pt idx="1">
                  <c:v>511</c:v>
                </c:pt>
                <c:pt idx="2">
                  <c:v>484</c:v>
                </c:pt>
              </c:numCache>
            </c:numRef>
          </c:val>
        </c:ser>
        <c:dLbls>
          <c:showLegendKey val="0"/>
          <c:showVal val="0"/>
          <c:showCatName val="0"/>
          <c:showSerName val="0"/>
          <c:showPercent val="0"/>
          <c:showBubbleSize val="0"/>
        </c:dLbls>
        <c:gapWidth val="150"/>
        <c:axId val="74876800"/>
        <c:axId val="74878336"/>
      </c:barChart>
      <c:catAx>
        <c:axId val="74876800"/>
        <c:scaling>
          <c:orientation val="minMax"/>
        </c:scaling>
        <c:delete val="0"/>
        <c:axPos val="b"/>
        <c:numFmt formatCode="General" sourceLinked="1"/>
        <c:majorTickMark val="none"/>
        <c:minorTickMark val="none"/>
        <c:tickLblPos val="nextTo"/>
        <c:crossAx val="74878336"/>
        <c:crosses val="autoZero"/>
        <c:auto val="1"/>
        <c:lblAlgn val="ctr"/>
        <c:lblOffset val="100"/>
        <c:noMultiLvlLbl val="0"/>
      </c:catAx>
      <c:valAx>
        <c:axId val="74878336"/>
        <c:scaling>
          <c:orientation val="minMax"/>
          <c:max val="800"/>
        </c:scaling>
        <c:delete val="0"/>
        <c:axPos val="l"/>
        <c:majorGridlines/>
        <c:numFmt formatCode="General" sourceLinked="1"/>
        <c:majorTickMark val="none"/>
        <c:minorTickMark val="none"/>
        <c:tickLblPos val="nextTo"/>
        <c:crossAx val="74876800"/>
        <c:crosses val="autoZero"/>
        <c:crossBetween val="between"/>
      </c:valAx>
      <c:dTable>
        <c:showHorzBorder val="1"/>
        <c:showVertBorder val="1"/>
        <c:showOutline val="1"/>
        <c:showKeys val="1"/>
      </c:dTable>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MTSD</c:v>
                </c:pt>
              </c:strCache>
            </c:strRef>
          </c:tx>
          <c:invertIfNegative val="0"/>
          <c:cat>
            <c:strRef>
              <c:f>Sheet1!$A$2:$A$6</c:f>
              <c:strCache>
                <c:ptCount val="5"/>
                <c:pt idx="0">
                  <c:v>Asian, Asian Am. or Pacific Islander</c:v>
                </c:pt>
                <c:pt idx="1">
                  <c:v>Black/Afr. Am.</c:v>
                </c:pt>
                <c:pt idx="2">
                  <c:v>White</c:v>
                </c:pt>
                <c:pt idx="3">
                  <c:v>Females</c:v>
                </c:pt>
                <c:pt idx="4">
                  <c:v>Males</c:v>
                </c:pt>
              </c:strCache>
            </c:strRef>
          </c:cat>
          <c:val>
            <c:numRef>
              <c:f>Sheet1!$B$2:$B$6</c:f>
              <c:numCache>
                <c:formatCode>General</c:formatCode>
                <c:ptCount val="5"/>
                <c:pt idx="0">
                  <c:v>650</c:v>
                </c:pt>
                <c:pt idx="1">
                  <c:v>530</c:v>
                </c:pt>
                <c:pt idx="2">
                  <c:v>576</c:v>
                </c:pt>
                <c:pt idx="3">
                  <c:v>591</c:v>
                </c:pt>
                <c:pt idx="4">
                  <c:v>609</c:v>
                </c:pt>
              </c:numCache>
            </c:numRef>
          </c:val>
        </c:ser>
        <c:ser>
          <c:idx val="1"/>
          <c:order val="1"/>
          <c:tx>
            <c:strRef>
              <c:f>Sheet1!$C$1</c:f>
              <c:strCache>
                <c:ptCount val="1"/>
                <c:pt idx="0">
                  <c:v>State</c:v>
                </c:pt>
              </c:strCache>
            </c:strRef>
          </c:tx>
          <c:invertIfNegative val="0"/>
          <c:cat>
            <c:strRef>
              <c:f>Sheet1!$A$2:$A$6</c:f>
              <c:strCache>
                <c:ptCount val="5"/>
                <c:pt idx="0">
                  <c:v>Asian, Asian Am. or Pacific Islander</c:v>
                </c:pt>
                <c:pt idx="1">
                  <c:v>Black/Afr. Am.</c:v>
                </c:pt>
                <c:pt idx="2">
                  <c:v>White</c:v>
                </c:pt>
                <c:pt idx="3">
                  <c:v>Females</c:v>
                </c:pt>
                <c:pt idx="4">
                  <c:v>Males</c:v>
                </c:pt>
              </c:strCache>
            </c:strRef>
          </c:cat>
          <c:val>
            <c:numRef>
              <c:f>Sheet1!$C$2:$C$6</c:f>
              <c:numCache>
                <c:formatCode>General</c:formatCode>
                <c:ptCount val="5"/>
                <c:pt idx="0">
                  <c:v>561</c:v>
                </c:pt>
                <c:pt idx="1">
                  <c:v>427</c:v>
                </c:pt>
                <c:pt idx="2">
                  <c:v>526</c:v>
                </c:pt>
                <c:pt idx="3">
                  <c:v>497</c:v>
                </c:pt>
                <c:pt idx="4">
                  <c:v>504</c:v>
                </c:pt>
              </c:numCache>
            </c:numRef>
          </c:val>
        </c:ser>
        <c:ser>
          <c:idx val="2"/>
          <c:order val="2"/>
          <c:tx>
            <c:strRef>
              <c:f>Sheet1!$D$1</c:f>
              <c:strCache>
                <c:ptCount val="1"/>
                <c:pt idx="0">
                  <c:v>National</c:v>
                </c:pt>
              </c:strCache>
            </c:strRef>
          </c:tx>
          <c:invertIfNegative val="0"/>
          <c:cat>
            <c:strRef>
              <c:f>Sheet1!$A$2:$A$6</c:f>
              <c:strCache>
                <c:ptCount val="5"/>
                <c:pt idx="0">
                  <c:v>Asian, Asian Am. or Pacific Islander</c:v>
                </c:pt>
                <c:pt idx="1">
                  <c:v>Black/Afr. Am.</c:v>
                </c:pt>
                <c:pt idx="2">
                  <c:v>White</c:v>
                </c:pt>
                <c:pt idx="3">
                  <c:v>Females</c:v>
                </c:pt>
                <c:pt idx="4">
                  <c:v>Males</c:v>
                </c:pt>
              </c:strCache>
            </c:strRef>
          </c:cat>
          <c:val>
            <c:numRef>
              <c:f>Sheet1!$D$2:$D$6</c:f>
              <c:numCache>
                <c:formatCode>General</c:formatCode>
                <c:ptCount val="5"/>
                <c:pt idx="0">
                  <c:v>525</c:v>
                </c:pt>
                <c:pt idx="1">
                  <c:v>431</c:v>
                </c:pt>
                <c:pt idx="2">
                  <c:v>529</c:v>
                </c:pt>
                <c:pt idx="3">
                  <c:v>493</c:v>
                </c:pt>
                <c:pt idx="4">
                  <c:v>497</c:v>
                </c:pt>
              </c:numCache>
            </c:numRef>
          </c:val>
        </c:ser>
        <c:dLbls>
          <c:showLegendKey val="0"/>
          <c:showVal val="0"/>
          <c:showCatName val="0"/>
          <c:showSerName val="0"/>
          <c:showPercent val="0"/>
          <c:showBubbleSize val="0"/>
        </c:dLbls>
        <c:gapWidth val="150"/>
        <c:axId val="75456512"/>
        <c:axId val="75458048"/>
      </c:barChart>
      <c:catAx>
        <c:axId val="75456512"/>
        <c:scaling>
          <c:orientation val="minMax"/>
        </c:scaling>
        <c:delete val="0"/>
        <c:axPos val="b"/>
        <c:majorTickMark val="none"/>
        <c:minorTickMark val="none"/>
        <c:tickLblPos val="nextTo"/>
        <c:crossAx val="75458048"/>
        <c:crosses val="autoZero"/>
        <c:auto val="1"/>
        <c:lblAlgn val="ctr"/>
        <c:lblOffset val="100"/>
        <c:noMultiLvlLbl val="0"/>
      </c:catAx>
      <c:valAx>
        <c:axId val="75458048"/>
        <c:scaling>
          <c:orientation val="minMax"/>
          <c:max val="800"/>
        </c:scaling>
        <c:delete val="0"/>
        <c:axPos val="l"/>
        <c:majorGridlines/>
        <c:numFmt formatCode="General" sourceLinked="1"/>
        <c:majorTickMark val="none"/>
        <c:minorTickMark val="none"/>
        <c:tickLblPos val="nextTo"/>
        <c:crossAx val="75456512"/>
        <c:crosses val="autoZero"/>
        <c:crossBetween val="between"/>
      </c:valAx>
      <c:dTable>
        <c:showHorzBorder val="1"/>
        <c:showVertBorder val="1"/>
        <c:showOutline val="1"/>
        <c:showKeys val="1"/>
        <c:txPr>
          <a:bodyPr/>
          <a:lstStyle/>
          <a:p>
            <a:pPr rtl="0">
              <a:defRPr sz="1400" baseline="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MTSD</c:v>
                </c:pt>
              </c:strCache>
            </c:strRef>
          </c:tx>
          <c:invertIfNegative val="0"/>
          <c:cat>
            <c:strRef>
              <c:f>Sheet1!$A$2:$A$6</c:f>
              <c:strCache>
                <c:ptCount val="5"/>
                <c:pt idx="0">
                  <c:v>Asian, Asian Am. or Pacific Islander</c:v>
                </c:pt>
                <c:pt idx="1">
                  <c:v>Black/Afr. Am.</c:v>
                </c:pt>
                <c:pt idx="2">
                  <c:v>White</c:v>
                </c:pt>
                <c:pt idx="3">
                  <c:v>Females</c:v>
                </c:pt>
                <c:pt idx="4">
                  <c:v>Males</c:v>
                </c:pt>
              </c:strCache>
            </c:strRef>
          </c:cat>
          <c:val>
            <c:numRef>
              <c:f>Sheet1!$B$2:$B$6</c:f>
              <c:numCache>
                <c:formatCode>General</c:formatCode>
                <c:ptCount val="5"/>
                <c:pt idx="0">
                  <c:v>696</c:v>
                </c:pt>
                <c:pt idx="1">
                  <c:v>528</c:v>
                </c:pt>
                <c:pt idx="2">
                  <c:v>601</c:v>
                </c:pt>
                <c:pt idx="3">
                  <c:v>614</c:v>
                </c:pt>
                <c:pt idx="4">
                  <c:v>647</c:v>
                </c:pt>
              </c:numCache>
            </c:numRef>
          </c:val>
        </c:ser>
        <c:ser>
          <c:idx val="1"/>
          <c:order val="1"/>
          <c:tx>
            <c:strRef>
              <c:f>Sheet1!$C$1</c:f>
              <c:strCache>
                <c:ptCount val="1"/>
                <c:pt idx="0">
                  <c:v>State</c:v>
                </c:pt>
              </c:strCache>
            </c:strRef>
          </c:tx>
          <c:invertIfNegative val="0"/>
          <c:cat>
            <c:strRef>
              <c:f>Sheet1!$A$2:$A$6</c:f>
              <c:strCache>
                <c:ptCount val="5"/>
                <c:pt idx="0">
                  <c:v>Asian, Asian Am. or Pacific Islander</c:v>
                </c:pt>
                <c:pt idx="1">
                  <c:v>Black/Afr. Am.</c:v>
                </c:pt>
                <c:pt idx="2">
                  <c:v>White</c:v>
                </c:pt>
                <c:pt idx="3">
                  <c:v>Females</c:v>
                </c:pt>
                <c:pt idx="4">
                  <c:v>Males</c:v>
                </c:pt>
              </c:strCache>
            </c:strRef>
          </c:cat>
          <c:val>
            <c:numRef>
              <c:f>Sheet1!$C$2:$C$6</c:f>
              <c:numCache>
                <c:formatCode>General</c:formatCode>
                <c:ptCount val="5"/>
                <c:pt idx="0">
                  <c:v>615</c:v>
                </c:pt>
                <c:pt idx="1">
                  <c:v>435</c:v>
                </c:pt>
                <c:pt idx="2">
                  <c:v>544</c:v>
                </c:pt>
                <c:pt idx="3">
                  <c:v>507</c:v>
                </c:pt>
                <c:pt idx="4">
                  <c:v>536</c:v>
                </c:pt>
              </c:numCache>
            </c:numRef>
          </c:val>
        </c:ser>
        <c:ser>
          <c:idx val="2"/>
          <c:order val="2"/>
          <c:tx>
            <c:strRef>
              <c:f>Sheet1!$D$1</c:f>
              <c:strCache>
                <c:ptCount val="1"/>
                <c:pt idx="0">
                  <c:v>National</c:v>
                </c:pt>
              </c:strCache>
            </c:strRef>
          </c:tx>
          <c:invertIfNegative val="0"/>
          <c:cat>
            <c:strRef>
              <c:f>Sheet1!$A$2:$A$6</c:f>
              <c:strCache>
                <c:ptCount val="5"/>
                <c:pt idx="0">
                  <c:v>Asian, Asian Am. or Pacific Islander</c:v>
                </c:pt>
                <c:pt idx="1">
                  <c:v>Black/Afr. Am.</c:v>
                </c:pt>
                <c:pt idx="2">
                  <c:v>White</c:v>
                </c:pt>
                <c:pt idx="3">
                  <c:v>Females</c:v>
                </c:pt>
                <c:pt idx="4">
                  <c:v>Males</c:v>
                </c:pt>
              </c:strCache>
            </c:strRef>
          </c:cat>
          <c:val>
            <c:numRef>
              <c:f>Sheet1!$D$2:$D$6</c:f>
              <c:numCache>
                <c:formatCode>General</c:formatCode>
                <c:ptCount val="5"/>
                <c:pt idx="0">
                  <c:v>598</c:v>
                </c:pt>
                <c:pt idx="1">
                  <c:v>428</c:v>
                </c:pt>
                <c:pt idx="2">
                  <c:v>534</c:v>
                </c:pt>
                <c:pt idx="3">
                  <c:v>496</c:v>
                </c:pt>
                <c:pt idx="4">
                  <c:v>527</c:v>
                </c:pt>
              </c:numCache>
            </c:numRef>
          </c:val>
        </c:ser>
        <c:dLbls>
          <c:showLegendKey val="0"/>
          <c:showVal val="0"/>
          <c:showCatName val="0"/>
          <c:showSerName val="0"/>
          <c:showPercent val="0"/>
          <c:showBubbleSize val="0"/>
        </c:dLbls>
        <c:gapWidth val="150"/>
        <c:axId val="82872192"/>
        <c:axId val="82873728"/>
      </c:barChart>
      <c:catAx>
        <c:axId val="82872192"/>
        <c:scaling>
          <c:orientation val="minMax"/>
        </c:scaling>
        <c:delete val="0"/>
        <c:axPos val="b"/>
        <c:majorTickMark val="none"/>
        <c:minorTickMark val="none"/>
        <c:tickLblPos val="nextTo"/>
        <c:crossAx val="82873728"/>
        <c:crosses val="autoZero"/>
        <c:auto val="1"/>
        <c:lblAlgn val="ctr"/>
        <c:lblOffset val="100"/>
        <c:noMultiLvlLbl val="0"/>
      </c:catAx>
      <c:valAx>
        <c:axId val="82873728"/>
        <c:scaling>
          <c:orientation val="minMax"/>
          <c:max val="800"/>
        </c:scaling>
        <c:delete val="0"/>
        <c:axPos val="l"/>
        <c:majorGridlines/>
        <c:numFmt formatCode="General" sourceLinked="1"/>
        <c:majorTickMark val="none"/>
        <c:minorTickMark val="none"/>
        <c:tickLblPos val="nextTo"/>
        <c:crossAx val="82872192"/>
        <c:crosses val="autoZero"/>
        <c:crossBetween val="between"/>
      </c:valAx>
      <c:dTable>
        <c:showHorzBorder val="1"/>
        <c:showVertBorder val="1"/>
        <c:showOutline val="1"/>
        <c:showKeys val="1"/>
        <c:txPr>
          <a:bodyPr/>
          <a:lstStyle/>
          <a:p>
            <a:pPr rtl="0">
              <a:defRPr sz="1400" baseline="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MTSD</c:v>
                </c:pt>
              </c:strCache>
            </c:strRef>
          </c:tx>
          <c:invertIfNegative val="0"/>
          <c:cat>
            <c:strRef>
              <c:f>Sheet1!$A$2:$A$6</c:f>
              <c:strCache>
                <c:ptCount val="5"/>
                <c:pt idx="0">
                  <c:v>Asian, Asian Am. or Pacific Islander</c:v>
                </c:pt>
                <c:pt idx="1">
                  <c:v>Black/Afr. Am.</c:v>
                </c:pt>
                <c:pt idx="2">
                  <c:v>White</c:v>
                </c:pt>
                <c:pt idx="3">
                  <c:v>Females</c:v>
                </c:pt>
                <c:pt idx="4">
                  <c:v>Males</c:v>
                </c:pt>
              </c:strCache>
            </c:strRef>
          </c:cat>
          <c:val>
            <c:numRef>
              <c:f>Sheet1!$B$2:$B$6</c:f>
              <c:numCache>
                <c:formatCode>General</c:formatCode>
                <c:ptCount val="5"/>
                <c:pt idx="0">
                  <c:v>663</c:v>
                </c:pt>
                <c:pt idx="1">
                  <c:v>530</c:v>
                </c:pt>
                <c:pt idx="2">
                  <c:v>576</c:v>
                </c:pt>
                <c:pt idx="3">
                  <c:v>610</c:v>
                </c:pt>
                <c:pt idx="4">
                  <c:v>604</c:v>
                </c:pt>
              </c:numCache>
            </c:numRef>
          </c:val>
        </c:ser>
        <c:ser>
          <c:idx val="1"/>
          <c:order val="1"/>
          <c:tx>
            <c:strRef>
              <c:f>Sheet1!$C$1</c:f>
              <c:strCache>
                <c:ptCount val="1"/>
                <c:pt idx="0">
                  <c:v>State</c:v>
                </c:pt>
              </c:strCache>
            </c:strRef>
          </c:tx>
          <c:invertIfNegative val="0"/>
          <c:cat>
            <c:strRef>
              <c:f>Sheet1!$A$2:$A$6</c:f>
              <c:strCache>
                <c:ptCount val="5"/>
                <c:pt idx="0">
                  <c:v>Asian, Asian Am. or Pacific Islander</c:v>
                </c:pt>
                <c:pt idx="1">
                  <c:v>Black/Afr. Am.</c:v>
                </c:pt>
                <c:pt idx="2">
                  <c:v>White</c:v>
                </c:pt>
                <c:pt idx="3">
                  <c:v>Females</c:v>
                </c:pt>
                <c:pt idx="4">
                  <c:v>Males</c:v>
                </c:pt>
              </c:strCache>
            </c:strRef>
          </c:cat>
          <c:val>
            <c:numRef>
              <c:f>Sheet1!$C$2:$C$6</c:f>
              <c:numCache>
                <c:formatCode>General</c:formatCode>
                <c:ptCount val="5"/>
                <c:pt idx="0">
                  <c:v>573</c:v>
                </c:pt>
                <c:pt idx="1">
                  <c:v>422</c:v>
                </c:pt>
                <c:pt idx="2">
                  <c:v>524</c:v>
                </c:pt>
                <c:pt idx="3">
                  <c:v>504</c:v>
                </c:pt>
                <c:pt idx="4">
                  <c:v>494</c:v>
                </c:pt>
              </c:numCache>
            </c:numRef>
          </c:val>
        </c:ser>
        <c:ser>
          <c:idx val="2"/>
          <c:order val="2"/>
          <c:tx>
            <c:strRef>
              <c:f>Sheet1!$D$1</c:f>
              <c:strCache>
                <c:ptCount val="1"/>
                <c:pt idx="0">
                  <c:v>National</c:v>
                </c:pt>
              </c:strCache>
            </c:strRef>
          </c:tx>
          <c:invertIfNegative val="0"/>
          <c:cat>
            <c:strRef>
              <c:f>Sheet1!$A$2:$A$6</c:f>
              <c:strCache>
                <c:ptCount val="5"/>
                <c:pt idx="0">
                  <c:v>Asian, Asian Am. or Pacific Islander</c:v>
                </c:pt>
                <c:pt idx="1">
                  <c:v>Black/Afr. Am.</c:v>
                </c:pt>
                <c:pt idx="2">
                  <c:v>White</c:v>
                </c:pt>
                <c:pt idx="3">
                  <c:v>Females</c:v>
                </c:pt>
                <c:pt idx="4">
                  <c:v>Males</c:v>
                </c:pt>
              </c:strCache>
            </c:strRef>
          </c:cat>
          <c:val>
            <c:numRef>
              <c:f>Sheet1!$D$2:$D$6</c:f>
              <c:numCache>
                <c:formatCode>General</c:formatCode>
                <c:ptCount val="5"/>
                <c:pt idx="0">
                  <c:v>531</c:v>
                </c:pt>
                <c:pt idx="1">
                  <c:v>418</c:v>
                </c:pt>
                <c:pt idx="2">
                  <c:v>513</c:v>
                </c:pt>
                <c:pt idx="3">
                  <c:v>490</c:v>
                </c:pt>
                <c:pt idx="4">
                  <c:v>478</c:v>
                </c:pt>
              </c:numCache>
            </c:numRef>
          </c:val>
        </c:ser>
        <c:dLbls>
          <c:showLegendKey val="0"/>
          <c:showVal val="0"/>
          <c:showCatName val="0"/>
          <c:showSerName val="0"/>
          <c:showPercent val="0"/>
          <c:showBubbleSize val="0"/>
        </c:dLbls>
        <c:gapWidth val="150"/>
        <c:axId val="82931712"/>
        <c:axId val="82933248"/>
      </c:barChart>
      <c:catAx>
        <c:axId val="82931712"/>
        <c:scaling>
          <c:orientation val="minMax"/>
        </c:scaling>
        <c:delete val="0"/>
        <c:axPos val="b"/>
        <c:majorTickMark val="none"/>
        <c:minorTickMark val="none"/>
        <c:tickLblPos val="nextTo"/>
        <c:crossAx val="82933248"/>
        <c:crosses val="autoZero"/>
        <c:auto val="1"/>
        <c:lblAlgn val="ctr"/>
        <c:lblOffset val="100"/>
        <c:noMultiLvlLbl val="0"/>
      </c:catAx>
      <c:valAx>
        <c:axId val="82933248"/>
        <c:scaling>
          <c:orientation val="minMax"/>
          <c:max val="800"/>
        </c:scaling>
        <c:delete val="0"/>
        <c:axPos val="l"/>
        <c:majorGridlines/>
        <c:numFmt formatCode="General" sourceLinked="1"/>
        <c:majorTickMark val="none"/>
        <c:minorTickMark val="none"/>
        <c:tickLblPos val="nextTo"/>
        <c:crossAx val="82931712"/>
        <c:crosses val="autoZero"/>
        <c:crossBetween val="between"/>
      </c:valAx>
      <c:dTable>
        <c:showHorzBorder val="1"/>
        <c:showVertBorder val="1"/>
        <c:showOutline val="1"/>
        <c:showKeys val="1"/>
        <c:txPr>
          <a:bodyPr/>
          <a:lstStyle/>
          <a:p>
            <a:pPr rtl="0">
              <a:defRPr sz="1400" baseline="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MTSD</c:v>
                </c:pt>
              </c:strCache>
            </c:strRef>
          </c:tx>
          <c:invertIfNegative val="0"/>
          <c:cat>
            <c:strRef>
              <c:f>Sheet1!$A$2:$A$6</c:f>
              <c:strCache>
                <c:ptCount val="5"/>
                <c:pt idx="0">
                  <c:v>English</c:v>
                </c:pt>
                <c:pt idx="1">
                  <c:v>Math</c:v>
                </c:pt>
                <c:pt idx="2">
                  <c:v>Reading </c:v>
                </c:pt>
                <c:pt idx="3">
                  <c:v>Science Reasoning</c:v>
                </c:pt>
                <c:pt idx="4">
                  <c:v>Composite</c:v>
                </c:pt>
              </c:strCache>
            </c:strRef>
          </c:cat>
          <c:val>
            <c:numRef>
              <c:f>Sheet1!$B$2:$B$6</c:f>
              <c:numCache>
                <c:formatCode>General</c:formatCode>
                <c:ptCount val="5"/>
                <c:pt idx="0">
                  <c:v>26.7</c:v>
                </c:pt>
                <c:pt idx="1">
                  <c:v>27.5</c:v>
                </c:pt>
                <c:pt idx="2">
                  <c:v>26.9</c:v>
                </c:pt>
                <c:pt idx="3">
                  <c:v>26.5</c:v>
                </c:pt>
                <c:pt idx="4">
                  <c:v>27</c:v>
                </c:pt>
              </c:numCache>
            </c:numRef>
          </c:val>
        </c:ser>
        <c:ser>
          <c:idx val="1"/>
          <c:order val="1"/>
          <c:tx>
            <c:strRef>
              <c:f>Sheet1!$C$1</c:f>
              <c:strCache>
                <c:ptCount val="1"/>
                <c:pt idx="0">
                  <c:v>State</c:v>
                </c:pt>
              </c:strCache>
            </c:strRef>
          </c:tx>
          <c:invertIfNegative val="0"/>
          <c:cat>
            <c:strRef>
              <c:f>Sheet1!$A$2:$A$6</c:f>
              <c:strCache>
                <c:ptCount val="5"/>
                <c:pt idx="0">
                  <c:v>English</c:v>
                </c:pt>
                <c:pt idx="1">
                  <c:v>Math</c:v>
                </c:pt>
                <c:pt idx="2">
                  <c:v>Reading </c:v>
                </c:pt>
                <c:pt idx="3">
                  <c:v>Science Reasoning</c:v>
                </c:pt>
                <c:pt idx="4">
                  <c:v>Composite</c:v>
                </c:pt>
              </c:strCache>
            </c:strRef>
          </c:cat>
          <c:val>
            <c:numRef>
              <c:f>Sheet1!$C$2:$C$6</c:f>
              <c:numCache>
                <c:formatCode>General</c:formatCode>
                <c:ptCount val="5"/>
                <c:pt idx="0">
                  <c:v>22.9</c:v>
                </c:pt>
                <c:pt idx="1">
                  <c:v>23.7</c:v>
                </c:pt>
                <c:pt idx="2">
                  <c:v>23.3</c:v>
                </c:pt>
                <c:pt idx="3">
                  <c:v>22.6</c:v>
                </c:pt>
                <c:pt idx="4">
                  <c:v>23.2</c:v>
                </c:pt>
              </c:numCache>
            </c:numRef>
          </c:val>
        </c:ser>
        <c:ser>
          <c:idx val="2"/>
          <c:order val="2"/>
          <c:tx>
            <c:strRef>
              <c:f>Sheet1!$D$1</c:f>
              <c:strCache>
                <c:ptCount val="1"/>
                <c:pt idx="0">
                  <c:v>National</c:v>
                </c:pt>
              </c:strCache>
            </c:strRef>
          </c:tx>
          <c:invertIfNegative val="0"/>
          <c:cat>
            <c:strRef>
              <c:f>Sheet1!$A$2:$A$6</c:f>
              <c:strCache>
                <c:ptCount val="5"/>
                <c:pt idx="0">
                  <c:v>English</c:v>
                </c:pt>
                <c:pt idx="1">
                  <c:v>Math</c:v>
                </c:pt>
                <c:pt idx="2">
                  <c:v>Reading </c:v>
                </c:pt>
                <c:pt idx="3">
                  <c:v>Science Reasoning</c:v>
                </c:pt>
                <c:pt idx="4">
                  <c:v>Composite</c:v>
                </c:pt>
              </c:strCache>
            </c:strRef>
          </c:cat>
          <c:val>
            <c:numRef>
              <c:f>Sheet1!$D$2:$D$6</c:f>
              <c:numCache>
                <c:formatCode>General</c:formatCode>
                <c:ptCount val="5"/>
                <c:pt idx="0">
                  <c:v>20.399999999999999</c:v>
                </c:pt>
                <c:pt idx="1">
                  <c:v>20.8</c:v>
                </c:pt>
                <c:pt idx="2">
                  <c:v>21.4</c:v>
                </c:pt>
                <c:pt idx="3">
                  <c:v>20.9</c:v>
                </c:pt>
                <c:pt idx="4">
                  <c:v>21</c:v>
                </c:pt>
              </c:numCache>
            </c:numRef>
          </c:val>
        </c:ser>
        <c:dLbls>
          <c:showLegendKey val="0"/>
          <c:showVal val="0"/>
          <c:showCatName val="0"/>
          <c:showSerName val="0"/>
          <c:showPercent val="0"/>
          <c:showBubbleSize val="0"/>
        </c:dLbls>
        <c:gapWidth val="150"/>
        <c:axId val="83050496"/>
        <c:axId val="83052032"/>
      </c:barChart>
      <c:catAx>
        <c:axId val="83050496"/>
        <c:scaling>
          <c:orientation val="minMax"/>
        </c:scaling>
        <c:delete val="0"/>
        <c:axPos val="b"/>
        <c:numFmt formatCode="General" sourceLinked="1"/>
        <c:majorTickMark val="none"/>
        <c:minorTickMark val="none"/>
        <c:tickLblPos val="nextTo"/>
        <c:crossAx val="83052032"/>
        <c:crosses val="autoZero"/>
        <c:auto val="1"/>
        <c:lblAlgn val="ctr"/>
        <c:lblOffset val="100"/>
        <c:noMultiLvlLbl val="0"/>
      </c:catAx>
      <c:valAx>
        <c:axId val="83052032"/>
        <c:scaling>
          <c:orientation val="minMax"/>
          <c:max val="36"/>
          <c:min val="0"/>
        </c:scaling>
        <c:delete val="0"/>
        <c:axPos val="l"/>
        <c:majorGridlines/>
        <c:numFmt formatCode="General" sourceLinked="1"/>
        <c:majorTickMark val="none"/>
        <c:minorTickMark val="none"/>
        <c:tickLblPos val="nextTo"/>
        <c:crossAx val="83050496"/>
        <c:crosses val="autoZero"/>
        <c:crossBetween val="between"/>
        <c:majorUnit val="6"/>
      </c:valAx>
      <c:dTable>
        <c:showHorzBorder val="1"/>
        <c:showVertBorder val="1"/>
        <c:showOutline val="1"/>
        <c:showKeys val="1"/>
      </c:dTable>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MTSD</c:v>
                </c:pt>
              </c:strCache>
            </c:strRef>
          </c:tx>
          <c:invertIfNegative val="0"/>
          <c:cat>
            <c:strRef>
              <c:f>Sheet1!$A$2:$A$4</c:f>
              <c:strCache>
                <c:ptCount val="3"/>
                <c:pt idx="0">
                  <c:v>All Students</c:v>
                </c:pt>
                <c:pt idx="1">
                  <c:v>Females</c:v>
                </c:pt>
                <c:pt idx="2">
                  <c:v>Males</c:v>
                </c:pt>
              </c:strCache>
            </c:strRef>
          </c:cat>
          <c:val>
            <c:numRef>
              <c:f>Sheet1!$B$2:$B$4</c:f>
              <c:numCache>
                <c:formatCode>General</c:formatCode>
                <c:ptCount val="3"/>
                <c:pt idx="0">
                  <c:v>26.7</c:v>
                </c:pt>
                <c:pt idx="1">
                  <c:v>26.7</c:v>
                </c:pt>
                <c:pt idx="2">
                  <c:v>26.8</c:v>
                </c:pt>
              </c:numCache>
            </c:numRef>
          </c:val>
        </c:ser>
        <c:ser>
          <c:idx val="1"/>
          <c:order val="1"/>
          <c:tx>
            <c:strRef>
              <c:f>Sheet1!$C$1</c:f>
              <c:strCache>
                <c:ptCount val="1"/>
                <c:pt idx="0">
                  <c:v>State</c:v>
                </c:pt>
              </c:strCache>
            </c:strRef>
          </c:tx>
          <c:invertIfNegative val="0"/>
          <c:cat>
            <c:strRef>
              <c:f>Sheet1!$A$2:$A$4</c:f>
              <c:strCache>
                <c:ptCount val="3"/>
                <c:pt idx="0">
                  <c:v>All Students</c:v>
                </c:pt>
                <c:pt idx="1">
                  <c:v>Females</c:v>
                </c:pt>
                <c:pt idx="2">
                  <c:v>Males</c:v>
                </c:pt>
              </c:strCache>
            </c:strRef>
          </c:cat>
          <c:val>
            <c:numRef>
              <c:f>Sheet1!$C$2:$C$4</c:f>
              <c:numCache>
                <c:formatCode>General</c:formatCode>
                <c:ptCount val="3"/>
                <c:pt idx="0">
                  <c:v>22.9</c:v>
                </c:pt>
                <c:pt idx="1">
                  <c:v>23.2</c:v>
                </c:pt>
                <c:pt idx="2">
                  <c:v>22.6</c:v>
                </c:pt>
              </c:numCache>
            </c:numRef>
          </c:val>
        </c:ser>
        <c:dLbls>
          <c:showLegendKey val="0"/>
          <c:showVal val="0"/>
          <c:showCatName val="0"/>
          <c:showSerName val="0"/>
          <c:showPercent val="0"/>
          <c:showBubbleSize val="0"/>
        </c:dLbls>
        <c:gapWidth val="150"/>
        <c:axId val="75175040"/>
        <c:axId val="75176576"/>
      </c:barChart>
      <c:catAx>
        <c:axId val="75175040"/>
        <c:scaling>
          <c:orientation val="minMax"/>
        </c:scaling>
        <c:delete val="0"/>
        <c:axPos val="b"/>
        <c:majorTickMark val="none"/>
        <c:minorTickMark val="none"/>
        <c:tickLblPos val="nextTo"/>
        <c:crossAx val="75176576"/>
        <c:crosses val="autoZero"/>
        <c:auto val="1"/>
        <c:lblAlgn val="ctr"/>
        <c:lblOffset val="100"/>
        <c:noMultiLvlLbl val="0"/>
      </c:catAx>
      <c:valAx>
        <c:axId val="75176576"/>
        <c:scaling>
          <c:orientation val="minMax"/>
          <c:max val="36"/>
          <c:min val="0"/>
        </c:scaling>
        <c:delete val="0"/>
        <c:axPos val="l"/>
        <c:majorGridlines/>
        <c:numFmt formatCode="General" sourceLinked="1"/>
        <c:majorTickMark val="none"/>
        <c:minorTickMark val="none"/>
        <c:tickLblPos val="nextTo"/>
        <c:crossAx val="75175040"/>
        <c:crosses val="autoZero"/>
        <c:crossBetween val="between"/>
        <c:majorUnit val="6"/>
      </c:valAx>
      <c:dTable>
        <c:showHorzBorder val="1"/>
        <c:showVertBorder val="1"/>
        <c:showOutline val="1"/>
        <c:showKeys val="1"/>
        <c:txPr>
          <a:bodyPr/>
          <a:lstStyle/>
          <a:p>
            <a:pPr rtl="0">
              <a:defRPr sz="1500" baseline="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MTSD</c:v>
                </c:pt>
              </c:strCache>
            </c:strRef>
          </c:tx>
          <c:invertIfNegative val="0"/>
          <c:cat>
            <c:strRef>
              <c:f>Sheet1!$A$2:$A$4</c:f>
              <c:strCache>
                <c:ptCount val="3"/>
                <c:pt idx="0">
                  <c:v>All Students</c:v>
                </c:pt>
                <c:pt idx="1">
                  <c:v>Females</c:v>
                </c:pt>
                <c:pt idx="2">
                  <c:v>Males</c:v>
                </c:pt>
              </c:strCache>
            </c:strRef>
          </c:cat>
          <c:val>
            <c:numRef>
              <c:f>Sheet1!$B$2:$B$4</c:f>
              <c:numCache>
                <c:formatCode>General</c:formatCode>
                <c:ptCount val="3"/>
                <c:pt idx="0">
                  <c:v>27.5</c:v>
                </c:pt>
                <c:pt idx="1">
                  <c:v>26.2</c:v>
                </c:pt>
                <c:pt idx="2">
                  <c:v>28.8</c:v>
                </c:pt>
              </c:numCache>
            </c:numRef>
          </c:val>
        </c:ser>
        <c:ser>
          <c:idx val="1"/>
          <c:order val="1"/>
          <c:tx>
            <c:strRef>
              <c:f>Sheet1!$C$1</c:f>
              <c:strCache>
                <c:ptCount val="1"/>
                <c:pt idx="0">
                  <c:v>State</c:v>
                </c:pt>
              </c:strCache>
            </c:strRef>
          </c:tx>
          <c:invertIfNegative val="0"/>
          <c:cat>
            <c:strRef>
              <c:f>Sheet1!$A$2:$A$4</c:f>
              <c:strCache>
                <c:ptCount val="3"/>
                <c:pt idx="0">
                  <c:v>All Students</c:v>
                </c:pt>
                <c:pt idx="1">
                  <c:v>Females</c:v>
                </c:pt>
                <c:pt idx="2">
                  <c:v>Males</c:v>
                </c:pt>
              </c:strCache>
            </c:strRef>
          </c:cat>
          <c:val>
            <c:numRef>
              <c:f>Sheet1!$C$2:$C$4</c:f>
              <c:numCache>
                <c:formatCode>General</c:formatCode>
                <c:ptCount val="3"/>
                <c:pt idx="0">
                  <c:v>23.7</c:v>
                </c:pt>
                <c:pt idx="1">
                  <c:v>23.1</c:v>
                </c:pt>
                <c:pt idx="2">
                  <c:v>24.3</c:v>
                </c:pt>
              </c:numCache>
            </c:numRef>
          </c:val>
        </c:ser>
        <c:dLbls>
          <c:showLegendKey val="0"/>
          <c:showVal val="0"/>
          <c:showCatName val="0"/>
          <c:showSerName val="0"/>
          <c:showPercent val="0"/>
          <c:showBubbleSize val="0"/>
        </c:dLbls>
        <c:gapWidth val="150"/>
        <c:axId val="75241728"/>
        <c:axId val="75251712"/>
      </c:barChart>
      <c:catAx>
        <c:axId val="75241728"/>
        <c:scaling>
          <c:orientation val="minMax"/>
        </c:scaling>
        <c:delete val="0"/>
        <c:axPos val="b"/>
        <c:majorTickMark val="none"/>
        <c:minorTickMark val="none"/>
        <c:tickLblPos val="nextTo"/>
        <c:crossAx val="75251712"/>
        <c:crosses val="autoZero"/>
        <c:auto val="1"/>
        <c:lblAlgn val="ctr"/>
        <c:lblOffset val="100"/>
        <c:noMultiLvlLbl val="0"/>
      </c:catAx>
      <c:valAx>
        <c:axId val="75251712"/>
        <c:scaling>
          <c:orientation val="minMax"/>
          <c:max val="36"/>
          <c:min val="0"/>
        </c:scaling>
        <c:delete val="0"/>
        <c:axPos val="l"/>
        <c:majorGridlines/>
        <c:numFmt formatCode="General" sourceLinked="1"/>
        <c:majorTickMark val="none"/>
        <c:minorTickMark val="none"/>
        <c:tickLblPos val="nextTo"/>
        <c:crossAx val="75241728"/>
        <c:crosses val="autoZero"/>
        <c:crossBetween val="between"/>
        <c:majorUnit val="6"/>
      </c:valAx>
      <c:dTable>
        <c:showHorzBorder val="1"/>
        <c:showVertBorder val="1"/>
        <c:showOutline val="1"/>
        <c:showKeys val="1"/>
        <c:txPr>
          <a:bodyPr/>
          <a:lstStyle/>
          <a:p>
            <a:pPr rtl="0">
              <a:defRPr sz="1500" baseline="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MTSD</c:v>
                </c:pt>
              </c:strCache>
            </c:strRef>
          </c:tx>
          <c:invertIfNegative val="0"/>
          <c:cat>
            <c:strRef>
              <c:f>Sheet1!$A$2:$A$9</c:f>
              <c:strCache>
                <c:ptCount val="8"/>
                <c:pt idx="0">
                  <c:v>Total</c:v>
                </c:pt>
                <c:pt idx="1">
                  <c:v>Special Ed.</c:v>
                </c:pt>
                <c:pt idx="2">
                  <c:v>Female</c:v>
                </c:pt>
                <c:pt idx="3">
                  <c:v>Male </c:v>
                </c:pt>
                <c:pt idx="4">
                  <c:v>White</c:v>
                </c:pt>
                <c:pt idx="5">
                  <c:v>Asian</c:v>
                </c:pt>
                <c:pt idx="6">
                  <c:v>Hispanic</c:v>
                </c:pt>
                <c:pt idx="7">
                  <c:v>Econ. Disadv.</c:v>
                </c:pt>
              </c:strCache>
            </c:strRef>
          </c:cat>
          <c:val>
            <c:numRef>
              <c:f>Sheet1!$B$2:$B$9</c:f>
              <c:numCache>
                <c:formatCode>General</c:formatCode>
                <c:ptCount val="8"/>
                <c:pt idx="0">
                  <c:v>97.3</c:v>
                </c:pt>
                <c:pt idx="1">
                  <c:v>86.1</c:v>
                </c:pt>
                <c:pt idx="2">
                  <c:v>96.5</c:v>
                </c:pt>
                <c:pt idx="3">
                  <c:v>97.9</c:v>
                </c:pt>
                <c:pt idx="4">
                  <c:v>94.6</c:v>
                </c:pt>
                <c:pt idx="5">
                  <c:v>99.4</c:v>
                </c:pt>
                <c:pt idx="6">
                  <c:v>100</c:v>
                </c:pt>
                <c:pt idx="7">
                  <c:v>100</c:v>
                </c:pt>
              </c:numCache>
            </c:numRef>
          </c:val>
        </c:ser>
        <c:ser>
          <c:idx val="1"/>
          <c:order val="1"/>
          <c:tx>
            <c:strRef>
              <c:f>Sheet1!$C$1</c:f>
              <c:strCache>
                <c:ptCount val="1"/>
                <c:pt idx="0">
                  <c:v>DFG J</c:v>
                </c:pt>
              </c:strCache>
            </c:strRef>
          </c:tx>
          <c:invertIfNegative val="0"/>
          <c:cat>
            <c:strRef>
              <c:f>Sheet1!$A$2:$A$9</c:f>
              <c:strCache>
                <c:ptCount val="8"/>
                <c:pt idx="0">
                  <c:v>Total</c:v>
                </c:pt>
                <c:pt idx="1">
                  <c:v>Special Ed.</c:v>
                </c:pt>
                <c:pt idx="2">
                  <c:v>Female</c:v>
                </c:pt>
                <c:pt idx="3">
                  <c:v>Male </c:v>
                </c:pt>
                <c:pt idx="4">
                  <c:v>White</c:v>
                </c:pt>
                <c:pt idx="5">
                  <c:v>Asian</c:v>
                </c:pt>
                <c:pt idx="6">
                  <c:v>Hispanic</c:v>
                </c:pt>
                <c:pt idx="7">
                  <c:v>Econ. Disadv.</c:v>
                </c:pt>
              </c:strCache>
            </c:strRef>
          </c:cat>
          <c:val>
            <c:numRef>
              <c:f>Sheet1!$C$2:$C$9</c:f>
              <c:numCache>
                <c:formatCode>General</c:formatCode>
                <c:ptCount val="8"/>
                <c:pt idx="0">
                  <c:v>97.9</c:v>
                </c:pt>
                <c:pt idx="1">
                  <c:v>91</c:v>
                </c:pt>
                <c:pt idx="2">
                  <c:v>98</c:v>
                </c:pt>
                <c:pt idx="3">
                  <c:v>98</c:v>
                </c:pt>
                <c:pt idx="4">
                  <c:v>98</c:v>
                </c:pt>
                <c:pt idx="5">
                  <c:v>99.3</c:v>
                </c:pt>
                <c:pt idx="6">
                  <c:v>94.4</c:v>
                </c:pt>
                <c:pt idx="7">
                  <c:v>92</c:v>
                </c:pt>
              </c:numCache>
            </c:numRef>
          </c:val>
        </c:ser>
        <c:ser>
          <c:idx val="2"/>
          <c:order val="2"/>
          <c:tx>
            <c:strRef>
              <c:f>Sheet1!$D$1</c:f>
              <c:strCache>
                <c:ptCount val="1"/>
                <c:pt idx="0">
                  <c:v>State</c:v>
                </c:pt>
              </c:strCache>
            </c:strRef>
          </c:tx>
          <c:invertIfNegative val="0"/>
          <c:cat>
            <c:strRef>
              <c:f>Sheet1!$A$2:$A$9</c:f>
              <c:strCache>
                <c:ptCount val="8"/>
                <c:pt idx="0">
                  <c:v>Total</c:v>
                </c:pt>
                <c:pt idx="1">
                  <c:v>Special Ed.</c:v>
                </c:pt>
                <c:pt idx="2">
                  <c:v>Female</c:v>
                </c:pt>
                <c:pt idx="3">
                  <c:v>Male </c:v>
                </c:pt>
                <c:pt idx="4">
                  <c:v>White</c:v>
                </c:pt>
                <c:pt idx="5">
                  <c:v>Asian</c:v>
                </c:pt>
                <c:pt idx="6">
                  <c:v>Hispanic</c:v>
                </c:pt>
                <c:pt idx="7">
                  <c:v>Econ. Disadv.</c:v>
                </c:pt>
              </c:strCache>
            </c:strRef>
          </c:cat>
          <c:val>
            <c:numRef>
              <c:f>Sheet1!$D$2:$D$9</c:f>
              <c:numCache>
                <c:formatCode>General</c:formatCode>
                <c:ptCount val="8"/>
                <c:pt idx="0">
                  <c:v>90.6</c:v>
                </c:pt>
                <c:pt idx="1">
                  <c:v>78.2</c:v>
                </c:pt>
                <c:pt idx="2">
                  <c:v>91.3</c:v>
                </c:pt>
                <c:pt idx="3">
                  <c:v>90</c:v>
                </c:pt>
                <c:pt idx="4">
                  <c:v>96.2</c:v>
                </c:pt>
                <c:pt idx="5">
                  <c:v>97.3</c:v>
                </c:pt>
                <c:pt idx="6">
                  <c:v>84.2</c:v>
                </c:pt>
                <c:pt idx="7">
                  <c:v>82.9</c:v>
                </c:pt>
              </c:numCache>
            </c:numRef>
          </c:val>
        </c:ser>
        <c:dLbls>
          <c:showLegendKey val="0"/>
          <c:showVal val="0"/>
          <c:showCatName val="0"/>
          <c:showSerName val="0"/>
          <c:showPercent val="0"/>
          <c:showBubbleSize val="0"/>
        </c:dLbls>
        <c:gapWidth val="150"/>
        <c:axId val="69686784"/>
        <c:axId val="69688320"/>
      </c:barChart>
      <c:catAx>
        <c:axId val="69686784"/>
        <c:scaling>
          <c:orientation val="minMax"/>
        </c:scaling>
        <c:delete val="0"/>
        <c:axPos val="b"/>
        <c:majorTickMark val="none"/>
        <c:minorTickMark val="none"/>
        <c:tickLblPos val="nextTo"/>
        <c:crossAx val="69688320"/>
        <c:crosses val="autoZero"/>
        <c:auto val="1"/>
        <c:lblAlgn val="ctr"/>
        <c:lblOffset val="100"/>
        <c:noMultiLvlLbl val="0"/>
      </c:catAx>
      <c:valAx>
        <c:axId val="69688320"/>
        <c:scaling>
          <c:orientation val="minMax"/>
          <c:max val="100"/>
        </c:scaling>
        <c:delete val="0"/>
        <c:axPos val="l"/>
        <c:majorGridlines/>
        <c:numFmt formatCode="General" sourceLinked="1"/>
        <c:majorTickMark val="none"/>
        <c:minorTickMark val="none"/>
        <c:tickLblPos val="nextTo"/>
        <c:crossAx val="69686784"/>
        <c:crosses val="autoZero"/>
        <c:crossBetween val="between"/>
      </c:valAx>
      <c:dTable>
        <c:showHorzBorder val="1"/>
        <c:showVertBorder val="1"/>
        <c:showOutline val="1"/>
        <c:showKeys val="1"/>
        <c:txPr>
          <a:bodyPr/>
          <a:lstStyle/>
          <a:p>
            <a:pPr rtl="0">
              <a:defRPr sz="1500" baseline="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MTSD</c:v>
                </c:pt>
              </c:strCache>
            </c:strRef>
          </c:tx>
          <c:invertIfNegative val="0"/>
          <c:cat>
            <c:strRef>
              <c:f>Sheet1!$A$2:$A$4</c:f>
              <c:strCache>
                <c:ptCount val="3"/>
                <c:pt idx="0">
                  <c:v>All Students</c:v>
                </c:pt>
                <c:pt idx="1">
                  <c:v>Females</c:v>
                </c:pt>
                <c:pt idx="2">
                  <c:v>Males</c:v>
                </c:pt>
              </c:strCache>
            </c:strRef>
          </c:cat>
          <c:val>
            <c:numRef>
              <c:f>Sheet1!$B$2:$B$4</c:f>
              <c:numCache>
                <c:formatCode>General</c:formatCode>
                <c:ptCount val="3"/>
                <c:pt idx="0">
                  <c:v>26.9</c:v>
                </c:pt>
                <c:pt idx="1">
                  <c:v>26.7</c:v>
                </c:pt>
                <c:pt idx="2">
                  <c:v>27.1</c:v>
                </c:pt>
              </c:numCache>
            </c:numRef>
          </c:val>
        </c:ser>
        <c:ser>
          <c:idx val="1"/>
          <c:order val="1"/>
          <c:tx>
            <c:strRef>
              <c:f>Sheet1!$C$1</c:f>
              <c:strCache>
                <c:ptCount val="1"/>
                <c:pt idx="0">
                  <c:v>State</c:v>
                </c:pt>
              </c:strCache>
            </c:strRef>
          </c:tx>
          <c:invertIfNegative val="0"/>
          <c:cat>
            <c:strRef>
              <c:f>Sheet1!$A$2:$A$4</c:f>
              <c:strCache>
                <c:ptCount val="3"/>
                <c:pt idx="0">
                  <c:v>All Students</c:v>
                </c:pt>
                <c:pt idx="1">
                  <c:v>Females</c:v>
                </c:pt>
                <c:pt idx="2">
                  <c:v>Males</c:v>
                </c:pt>
              </c:strCache>
            </c:strRef>
          </c:cat>
          <c:val>
            <c:numRef>
              <c:f>Sheet1!$C$2:$C$4</c:f>
              <c:numCache>
                <c:formatCode>General</c:formatCode>
                <c:ptCount val="3"/>
                <c:pt idx="0">
                  <c:v>23.3</c:v>
                </c:pt>
                <c:pt idx="1">
                  <c:v>23.3</c:v>
                </c:pt>
                <c:pt idx="2">
                  <c:v>23.4</c:v>
                </c:pt>
              </c:numCache>
            </c:numRef>
          </c:val>
        </c:ser>
        <c:dLbls>
          <c:showLegendKey val="0"/>
          <c:showVal val="0"/>
          <c:showCatName val="0"/>
          <c:showSerName val="0"/>
          <c:showPercent val="0"/>
          <c:showBubbleSize val="0"/>
        </c:dLbls>
        <c:gapWidth val="150"/>
        <c:axId val="75287936"/>
        <c:axId val="75306112"/>
      </c:barChart>
      <c:catAx>
        <c:axId val="75287936"/>
        <c:scaling>
          <c:orientation val="minMax"/>
        </c:scaling>
        <c:delete val="0"/>
        <c:axPos val="b"/>
        <c:majorTickMark val="none"/>
        <c:minorTickMark val="none"/>
        <c:tickLblPos val="nextTo"/>
        <c:crossAx val="75306112"/>
        <c:crosses val="autoZero"/>
        <c:auto val="1"/>
        <c:lblAlgn val="ctr"/>
        <c:lblOffset val="100"/>
        <c:noMultiLvlLbl val="0"/>
      </c:catAx>
      <c:valAx>
        <c:axId val="75306112"/>
        <c:scaling>
          <c:orientation val="minMax"/>
          <c:max val="36"/>
          <c:min val="0"/>
        </c:scaling>
        <c:delete val="0"/>
        <c:axPos val="l"/>
        <c:majorGridlines/>
        <c:numFmt formatCode="General" sourceLinked="1"/>
        <c:majorTickMark val="none"/>
        <c:minorTickMark val="none"/>
        <c:tickLblPos val="nextTo"/>
        <c:crossAx val="75287936"/>
        <c:crosses val="autoZero"/>
        <c:crossBetween val="between"/>
        <c:majorUnit val="6"/>
      </c:valAx>
      <c:dTable>
        <c:showHorzBorder val="1"/>
        <c:showVertBorder val="1"/>
        <c:showOutline val="1"/>
        <c:showKeys val="1"/>
        <c:txPr>
          <a:bodyPr/>
          <a:lstStyle/>
          <a:p>
            <a:pPr rtl="0">
              <a:defRPr sz="1500" baseline="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MTSD</c:v>
                </c:pt>
              </c:strCache>
            </c:strRef>
          </c:tx>
          <c:invertIfNegative val="0"/>
          <c:cat>
            <c:strRef>
              <c:f>Sheet1!$A$2:$A$4</c:f>
              <c:strCache>
                <c:ptCount val="3"/>
                <c:pt idx="0">
                  <c:v>All Students</c:v>
                </c:pt>
                <c:pt idx="1">
                  <c:v>Females</c:v>
                </c:pt>
                <c:pt idx="2">
                  <c:v>Males</c:v>
                </c:pt>
              </c:strCache>
            </c:strRef>
          </c:cat>
          <c:val>
            <c:numRef>
              <c:f>Sheet1!$B$2:$B$4</c:f>
              <c:numCache>
                <c:formatCode>General</c:formatCode>
                <c:ptCount val="3"/>
                <c:pt idx="0">
                  <c:v>26.5</c:v>
                </c:pt>
                <c:pt idx="1">
                  <c:v>25.6</c:v>
                </c:pt>
                <c:pt idx="2">
                  <c:v>27.4</c:v>
                </c:pt>
              </c:numCache>
            </c:numRef>
          </c:val>
        </c:ser>
        <c:ser>
          <c:idx val="1"/>
          <c:order val="1"/>
          <c:tx>
            <c:strRef>
              <c:f>Sheet1!$C$1</c:f>
              <c:strCache>
                <c:ptCount val="1"/>
                <c:pt idx="0">
                  <c:v>State</c:v>
                </c:pt>
              </c:strCache>
            </c:strRef>
          </c:tx>
          <c:invertIfNegative val="0"/>
          <c:cat>
            <c:strRef>
              <c:f>Sheet1!$A$2:$A$4</c:f>
              <c:strCache>
                <c:ptCount val="3"/>
                <c:pt idx="0">
                  <c:v>All Students</c:v>
                </c:pt>
                <c:pt idx="1">
                  <c:v>Females</c:v>
                </c:pt>
                <c:pt idx="2">
                  <c:v>Males</c:v>
                </c:pt>
              </c:strCache>
            </c:strRef>
          </c:cat>
          <c:val>
            <c:numRef>
              <c:f>Sheet1!$C$2:$C$4</c:f>
              <c:numCache>
                <c:formatCode>General</c:formatCode>
                <c:ptCount val="3"/>
                <c:pt idx="0">
                  <c:v>22.6</c:v>
                </c:pt>
                <c:pt idx="1">
                  <c:v>22.1</c:v>
                </c:pt>
                <c:pt idx="2">
                  <c:v>23.2</c:v>
                </c:pt>
              </c:numCache>
            </c:numRef>
          </c:val>
        </c:ser>
        <c:dLbls>
          <c:showLegendKey val="0"/>
          <c:showVal val="0"/>
          <c:showCatName val="0"/>
          <c:showSerName val="0"/>
          <c:showPercent val="0"/>
          <c:showBubbleSize val="0"/>
        </c:dLbls>
        <c:gapWidth val="150"/>
        <c:axId val="75334400"/>
        <c:axId val="75335936"/>
      </c:barChart>
      <c:catAx>
        <c:axId val="75334400"/>
        <c:scaling>
          <c:orientation val="minMax"/>
        </c:scaling>
        <c:delete val="0"/>
        <c:axPos val="b"/>
        <c:majorTickMark val="none"/>
        <c:minorTickMark val="none"/>
        <c:tickLblPos val="nextTo"/>
        <c:crossAx val="75335936"/>
        <c:crosses val="autoZero"/>
        <c:auto val="1"/>
        <c:lblAlgn val="ctr"/>
        <c:lblOffset val="100"/>
        <c:noMultiLvlLbl val="0"/>
      </c:catAx>
      <c:valAx>
        <c:axId val="75335936"/>
        <c:scaling>
          <c:orientation val="minMax"/>
          <c:max val="36"/>
          <c:min val="0"/>
        </c:scaling>
        <c:delete val="0"/>
        <c:axPos val="l"/>
        <c:majorGridlines/>
        <c:numFmt formatCode="General" sourceLinked="1"/>
        <c:majorTickMark val="none"/>
        <c:minorTickMark val="none"/>
        <c:tickLblPos val="nextTo"/>
        <c:crossAx val="75334400"/>
        <c:crosses val="autoZero"/>
        <c:crossBetween val="between"/>
        <c:majorUnit val="6"/>
      </c:valAx>
      <c:dTable>
        <c:showHorzBorder val="1"/>
        <c:showVertBorder val="1"/>
        <c:showOutline val="1"/>
        <c:showKeys val="1"/>
        <c:txPr>
          <a:bodyPr/>
          <a:lstStyle/>
          <a:p>
            <a:pPr rtl="0">
              <a:defRPr sz="1500" baseline="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MTSD</c:v>
                </c:pt>
              </c:strCache>
            </c:strRef>
          </c:tx>
          <c:invertIfNegative val="0"/>
          <c:cat>
            <c:strRef>
              <c:f>Sheet1!$A$2:$A$4</c:f>
              <c:strCache>
                <c:ptCount val="3"/>
                <c:pt idx="0">
                  <c:v>All Students</c:v>
                </c:pt>
                <c:pt idx="1">
                  <c:v>Females</c:v>
                </c:pt>
                <c:pt idx="2">
                  <c:v>Males</c:v>
                </c:pt>
              </c:strCache>
            </c:strRef>
          </c:cat>
          <c:val>
            <c:numRef>
              <c:f>Sheet1!$B$2:$B$4</c:f>
              <c:numCache>
                <c:formatCode>General</c:formatCode>
                <c:ptCount val="3"/>
                <c:pt idx="0">
                  <c:v>27</c:v>
                </c:pt>
                <c:pt idx="1">
                  <c:v>26.4</c:v>
                </c:pt>
                <c:pt idx="2">
                  <c:v>27.7</c:v>
                </c:pt>
              </c:numCache>
            </c:numRef>
          </c:val>
        </c:ser>
        <c:ser>
          <c:idx val="1"/>
          <c:order val="1"/>
          <c:tx>
            <c:strRef>
              <c:f>Sheet1!$C$1</c:f>
              <c:strCache>
                <c:ptCount val="1"/>
                <c:pt idx="0">
                  <c:v>State</c:v>
                </c:pt>
              </c:strCache>
            </c:strRef>
          </c:tx>
          <c:invertIfNegative val="0"/>
          <c:cat>
            <c:strRef>
              <c:f>Sheet1!$A$2:$A$4</c:f>
              <c:strCache>
                <c:ptCount val="3"/>
                <c:pt idx="0">
                  <c:v>All Students</c:v>
                </c:pt>
                <c:pt idx="1">
                  <c:v>Females</c:v>
                </c:pt>
                <c:pt idx="2">
                  <c:v>Males</c:v>
                </c:pt>
              </c:strCache>
            </c:strRef>
          </c:cat>
          <c:val>
            <c:numRef>
              <c:f>Sheet1!$C$2:$C$4</c:f>
              <c:numCache>
                <c:formatCode>General</c:formatCode>
                <c:ptCount val="3"/>
                <c:pt idx="0">
                  <c:v>23.2</c:v>
                </c:pt>
                <c:pt idx="1">
                  <c:v>23</c:v>
                </c:pt>
                <c:pt idx="2">
                  <c:v>23.5</c:v>
                </c:pt>
              </c:numCache>
            </c:numRef>
          </c:val>
        </c:ser>
        <c:dLbls>
          <c:showLegendKey val="0"/>
          <c:showVal val="0"/>
          <c:showCatName val="0"/>
          <c:showSerName val="0"/>
          <c:showPercent val="0"/>
          <c:showBubbleSize val="0"/>
        </c:dLbls>
        <c:gapWidth val="150"/>
        <c:axId val="75429760"/>
        <c:axId val="75431296"/>
      </c:barChart>
      <c:catAx>
        <c:axId val="75429760"/>
        <c:scaling>
          <c:orientation val="minMax"/>
        </c:scaling>
        <c:delete val="0"/>
        <c:axPos val="b"/>
        <c:majorTickMark val="none"/>
        <c:minorTickMark val="none"/>
        <c:tickLblPos val="nextTo"/>
        <c:crossAx val="75431296"/>
        <c:crosses val="autoZero"/>
        <c:auto val="1"/>
        <c:lblAlgn val="ctr"/>
        <c:lblOffset val="100"/>
        <c:noMultiLvlLbl val="0"/>
      </c:catAx>
      <c:valAx>
        <c:axId val="75431296"/>
        <c:scaling>
          <c:orientation val="minMax"/>
          <c:max val="36"/>
          <c:min val="0"/>
        </c:scaling>
        <c:delete val="0"/>
        <c:axPos val="l"/>
        <c:majorGridlines/>
        <c:numFmt formatCode="General" sourceLinked="1"/>
        <c:majorTickMark val="none"/>
        <c:minorTickMark val="none"/>
        <c:tickLblPos val="nextTo"/>
        <c:crossAx val="75429760"/>
        <c:crosses val="autoZero"/>
        <c:crossBetween val="between"/>
        <c:majorUnit val="6"/>
      </c:valAx>
      <c:dTable>
        <c:showHorzBorder val="1"/>
        <c:showVertBorder val="1"/>
        <c:showOutline val="1"/>
        <c:showKeys val="1"/>
        <c:txPr>
          <a:bodyPr/>
          <a:lstStyle/>
          <a:p>
            <a:pPr rtl="0">
              <a:defRPr sz="1500" baseline="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MTSD</c:v>
                </c:pt>
              </c:strCache>
            </c:strRef>
          </c:tx>
          <c:invertIfNegative val="0"/>
          <c:cat>
            <c:strRef>
              <c:f>Sheet1!$A$2:$A$10</c:f>
              <c:strCache>
                <c:ptCount val="9"/>
                <c:pt idx="0">
                  <c:v>Total</c:v>
                </c:pt>
                <c:pt idx="1">
                  <c:v>Special Ed.</c:v>
                </c:pt>
                <c:pt idx="2">
                  <c:v>Female</c:v>
                </c:pt>
                <c:pt idx="3">
                  <c:v>Male</c:v>
                </c:pt>
                <c:pt idx="4">
                  <c:v>White</c:v>
                </c:pt>
                <c:pt idx="5">
                  <c:v>Black/   Afr. Am</c:v>
                </c:pt>
                <c:pt idx="6">
                  <c:v>Asian</c:v>
                </c:pt>
                <c:pt idx="7">
                  <c:v>Hispanic</c:v>
                </c:pt>
                <c:pt idx="8">
                  <c:v>Econ. Disadv.</c:v>
                </c:pt>
              </c:strCache>
            </c:strRef>
          </c:cat>
          <c:val>
            <c:numRef>
              <c:f>Sheet1!$B$2:$B$10</c:f>
              <c:numCache>
                <c:formatCode>General</c:formatCode>
                <c:ptCount val="9"/>
                <c:pt idx="0">
                  <c:v>94.7</c:v>
                </c:pt>
                <c:pt idx="1">
                  <c:v>74.099999999999994</c:v>
                </c:pt>
                <c:pt idx="2">
                  <c:v>96.9</c:v>
                </c:pt>
                <c:pt idx="3">
                  <c:v>92.9</c:v>
                </c:pt>
                <c:pt idx="4">
                  <c:v>94.7</c:v>
                </c:pt>
                <c:pt idx="5">
                  <c:v>91.7</c:v>
                </c:pt>
                <c:pt idx="6">
                  <c:v>97.6</c:v>
                </c:pt>
                <c:pt idx="7">
                  <c:v>70.5</c:v>
                </c:pt>
                <c:pt idx="8">
                  <c:v>69.3</c:v>
                </c:pt>
              </c:numCache>
            </c:numRef>
          </c:val>
        </c:ser>
        <c:ser>
          <c:idx val="1"/>
          <c:order val="1"/>
          <c:tx>
            <c:strRef>
              <c:f>Sheet1!$C$1</c:f>
              <c:strCache>
                <c:ptCount val="1"/>
                <c:pt idx="0">
                  <c:v>DFG J</c:v>
                </c:pt>
              </c:strCache>
            </c:strRef>
          </c:tx>
          <c:invertIfNegative val="0"/>
          <c:cat>
            <c:strRef>
              <c:f>Sheet1!$A$2:$A$10</c:f>
              <c:strCache>
                <c:ptCount val="9"/>
                <c:pt idx="0">
                  <c:v>Total</c:v>
                </c:pt>
                <c:pt idx="1">
                  <c:v>Special Ed.</c:v>
                </c:pt>
                <c:pt idx="2">
                  <c:v>Female</c:v>
                </c:pt>
                <c:pt idx="3">
                  <c:v>Male</c:v>
                </c:pt>
                <c:pt idx="4">
                  <c:v>White</c:v>
                </c:pt>
                <c:pt idx="5">
                  <c:v>Black/   Afr. Am</c:v>
                </c:pt>
                <c:pt idx="6">
                  <c:v>Asian</c:v>
                </c:pt>
                <c:pt idx="7">
                  <c:v>Hispanic</c:v>
                </c:pt>
                <c:pt idx="8">
                  <c:v>Econ. Disadv.</c:v>
                </c:pt>
              </c:strCache>
            </c:strRef>
          </c:cat>
          <c:val>
            <c:numRef>
              <c:f>Sheet1!$C$2:$C$10</c:f>
              <c:numCache>
                <c:formatCode>General</c:formatCode>
                <c:ptCount val="9"/>
                <c:pt idx="0">
                  <c:v>94.1</c:v>
                </c:pt>
                <c:pt idx="1">
                  <c:v>73.8</c:v>
                </c:pt>
                <c:pt idx="2">
                  <c:v>95</c:v>
                </c:pt>
                <c:pt idx="3">
                  <c:v>93.3</c:v>
                </c:pt>
                <c:pt idx="4">
                  <c:v>94.4</c:v>
                </c:pt>
                <c:pt idx="5">
                  <c:v>78.2</c:v>
                </c:pt>
                <c:pt idx="6">
                  <c:v>96.8</c:v>
                </c:pt>
                <c:pt idx="7">
                  <c:v>86.2</c:v>
                </c:pt>
                <c:pt idx="8">
                  <c:v>79.599999999999994</c:v>
                </c:pt>
              </c:numCache>
            </c:numRef>
          </c:val>
        </c:ser>
        <c:ser>
          <c:idx val="2"/>
          <c:order val="2"/>
          <c:tx>
            <c:strRef>
              <c:f>Sheet1!$D$1</c:f>
              <c:strCache>
                <c:ptCount val="1"/>
                <c:pt idx="0">
                  <c:v>State</c:v>
                </c:pt>
              </c:strCache>
            </c:strRef>
          </c:tx>
          <c:invertIfNegative val="0"/>
          <c:cat>
            <c:strRef>
              <c:f>Sheet1!$A$2:$A$10</c:f>
              <c:strCache>
                <c:ptCount val="9"/>
                <c:pt idx="0">
                  <c:v>Total</c:v>
                </c:pt>
                <c:pt idx="1">
                  <c:v>Special Ed.</c:v>
                </c:pt>
                <c:pt idx="2">
                  <c:v>Female</c:v>
                </c:pt>
                <c:pt idx="3">
                  <c:v>Male</c:v>
                </c:pt>
                <c:pt idx="4">
                  <c:v>White</c:v>
                </c:pt>
                <c:pt idx="5">
                  <c:v>Black/   Afr. Am</c:v>
                </c:pt>
                <c:pt idx="6">
                  <c:v>Asian</c:v>
                </c:pt>
                <c:pt idx="7">
                  <c:v>Hispanic</c:v>
                </c:pt>
                <c:pt idx="8">
                  <c:v>Econ. Disadv.</c:v>
                </c:pt>
              </c:strCache>
            </c:strRef>
          </c:cat>
          <c:val>
            <c:numRef>
              <c:f>Sheet1!$D$2:$D$10</c:f>
              <c:numCache>
                <c:formatCode>General</c:formatCode>
                <c:ptCount val="9"/>
                <c:pt idx="0">
                  <c:v>77</c:v>
                </c:pt>
                <c:pt idx="1">
                  <c:v>45.8</c:v>
                </c:pt>
                <c:pt idx="2">
                  <c:v>77.400000000000006</c:v>
                </c:pt>
                <c:pt idx="3">
                  <c:v>76.599999999999994</c:v>
                </c:pt>
                <c:pt idx="4">
                  <c:v>87.4</c:v>
                </c:pt>
                <c:pt idx="5">
                  <c:v>56.2</c:v>
                </c:pt>
                <c:pt idx="6">
                  <c:v>92.5</c:v>
                </c:pt>
                <c:pt idx="7">
                  <c:v>62.4</c:v>
                </c:pt>
                <c:pt idx="8">
                  <c:v>60.5</c:v>
                </c:pt>
              </c:numCache>
            </c:numRef>
          </c:val>
        </c:ser>
        <c:dLbls>
          <c:showLegendKey val="0"/>
          <c:showVal val="0"/>
          <c:showCatName val="0"/>
          <c:showSerName val="0"/>
          <c:showPercent val="0"/>
          <c:showBubbleSize val="0"/>
        </c:dLbls>
        <c:gapWidth val="150"/>
        <c:axId val="69721472"/>
        <c:axId val="72209536"/>
      </c:barChart>
      <c:catAx>
        <c:axId val="69721472"/>
        <c:scaling>
          <c:orientation val="minMax"/>
        </c:scaling>
        <c:delete val="0"/>
        <c:axPos val="b"/>
        <c:majorTickMark val="none"/>
        <c:minorTickMark val="none"/>
        <c:tickLblPos val="nextTo"/>
        <c:crossAx val="72209536"/>
        <c:crosses val="autoZero"/>
        <c:auto val="1"/>
        <c:lblAlgn val="ctr"/>
        <c:lblOffset val="100"/>
        <c:noMultiLvlLbl val="0"/>
      </c:catAx>
      <c:valAx>
        <c:axId val="72209536"/>
        <c:scaling>
          <c:orientation val="minMax"/>
          <c:max val="100"/>
        </c:scaling>
        <c:delete val="0"/>
        <c:axPos val="l"/>
        <c:majorGridlines/>
        <c:numFmt formatCode="General" sourceLinked="1"/>
        <c:majorTickMark val="none"/>
        <c:minorTickMark val="none"/>
        <c:tickLblPos val="nextTo"/>
        <c:crossAx val="69721472"/>
        <c:crosses val="autoZero"/>
        <c:crossBetween val="between"/>
      </c:valAx>
      <c:dTable>
        <c:showHorzBorder val="1"/>
        <c:showVertBorder val="1"/>
        <c:showOutline val="1"/>
        <c:showKeys val="1"/>
        <c:txPr>
          <a:bodyPr/>
          <a:lstStyle/>
          <a:p>
            <a:pPr rtl="0">
              <a:defRPr sz="1500" baseline="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MTSD</c:v>
                </c:pt>
              </c:strCache>
            </c:strRef>
          </c:tx>
          <c:invertIfNegative val="0"/>
          <c:cat>
            <c:strRef>
              <c:f>Sheet1!$A$2:$A$9</c:f>
              <c:strCache>
                <c:ptCount val="8"/>
                <c:pt idx="0">
                  <c:v>Total</c:v>
                </c:pt>
                <c:pt idx="1">
                  <c:v>Special Ed.</c:v>
                </c:pt>
                <c:pt idx="2">
                  <c:v>Female</c:v>
                </c:pt>
                <c:pt idx="3">
                  <c:v>Male</c:v>
                </c:pt>
                <c:pt idx="4">
                  <c:v>White</c:v>
                </c:pt>
                <c:pt idx="5">
                  <c:v>Asian</c:v>
                </c:pt>
                <c:pt idx="6">
                  <c:v>Hispanic</c:v>
                </c:pt>
                <c:pt idx="7">
                  <c:v>Econ. Disadv.</c:v>
                </c:pt>
              </c:strCache>
            </c:strRef>
          </c:cat>
          <c:val>
            <c:numRef>
              <c:f>Sheet1!$B$2:$B$9</c:f>
              <c:numCache>
                <c:formatCode>General</c:formatCode>
                <c:ptCount val="8"/>
                <c:pt idx="0">
                  <c:v>81.400000000000006</c:v>
                </c:pt>
                <c:pt idx="1">
                  <c:v>40.5</c:v>
                </c:pt>
                <c:pt idx="2">
                  <c:v>80.3</c:v>
                </c:pt>
                <c:pt idx="3">
                  <c:v>82.3</c:v>
                </c:pt>
                <c:pt idx="4">
                  <c:v>75.900000000000006</c:v>
                </c:pt>
                <c:pt idx="5">
                  <c:v>91.9</c:v>
                </c:pt>
                <c:pt idx="6">
                  <c:v>69.2</c:v>
                </c:pt>
                <c:pt idx="7">
                  <c:v>57.9</c:v>
                </c:pt>
              </c:numCache>
            </c:numRef>
          </c:val>
        </c:ser>
        <c:ser>
          <c:idx val="1"/>
          <c:order val="1"/>
          <c:tx>
            <c:strRef>
              <c:f>Sheet1!$C$1</c:f>
              <c:strCache>
                <c:ptCount val="1"/>
                <c:pt idx="0">
                  <c:v>DFG J</c:v>
                </c:pt>
              </c:strCache>
            </c:strRef>
          </c:tx>
          <c:invertIfNegative val="0"/>
          <c:cat>
            <c:strRef>
              <c:f>Sheet1!$A$2:$A$9</c:f>
              <c:strCache>
                <c:ptCount val="8"/>
                <c:pt idx="0">
                  <c:v>Total</c:v>
                </c:pt>
                <c:pt idx="1">
                  <c:v>Special Ed.</c:v>
                </c:pt>
                <c:pt idx="2">
                  <c:v>Female</c:v>
                </c:pt>
                <c:pt idx="3">
                  <c:v>Male</c:v>
                </c:pt>
                <c:pt idx="4">
                  <c:v>White</c:v>
                </c:pt>
                <c:pt idx="5">
                  <c:v>Asian</c:v>
                </c:pt>
                <c:pt idx="6">
                  <c:v>Hispanic</c:v>
                </c:pt>
                <c:pt idx="7">
                  <c:v>Econ. Disadv.</c:v>
                </c:pt>
              </c:strCache>
            </c:strRef>
          </c:cat>
          <c:val>
            <c:numRef>
              <c:f>Sheet1!$C$2:$C$9</c:f>
              <c:numCache>
                <c:formatCode>General</c:formatCode>
                <c:ptCount val="8"/>
                <c:pt idx="0">
                  <c:v>87.9</c:v>
                </c:pt>
                <c:pt idx="1">
                  <c:v>56.8</c:v>
                </c:pt>
                <c:pt idx="2">
                  <c:v>89.2</c:v>
                </c:pt>
                <c:pt idx="3">
                  <c:v>86.6</c:v>
                </c:pt>
                <c:pt idx="4">
                  <c:v>86.9</c:v>
                </c:pt>
                <c:pt idx="5">
                  <c:v>93.8</c:v>
                </c:pt>
                <c:pt idx="6">
                  <c:v>77.900000000000006</c:v>
                </c:pt>
                <c:pt idx="7">
                  <c:v>67.400000000000006</c:v>
                </c:pt>
              </c:numCache>
            </c:numRef>
          </c:val>
        </c:ser>
        <c:ser>
          <c:idx val="2"/>
          <c:order val="2"/>
          <c:tx>
            <c:strRef>
              <c:f>Sheet1!$D$1</c:f>
              <c:strCache>
                <c:ptCount val="1"/>
                <c:pt idx="0">
                  <c:v>State</c:v>
                </c:pt>
              </c:strCache>
            </c:strRef>
          </c:tx>
          <c:invertIfNegative val="0"/>
          <c:cat>
            <c:strRef>
              <c:f>Sheet1!$A$2:$A$9</c:f>
              <c:strCache>
                <c:ptCount val="8"/>
                <c:pt idx="0">
                  <c:v>Total</c:v>
                </c:pt>
                <c:pt idx="1">
                  <c:v>Special Ed.</c:v>
                </c:pt>
                <c:pt idx="2">
                  <c:v>Female</c:v>
                </c:pt>
                <c:pt idx="3">
                  <c:v>Male</c:v>
                </c:pt>
                <c:pt idx="4">
                  <c:v>White</c:v>
                </c:pt>
                <c:pt idx="5">
                  <c:v>Asian</c:v>
                </c:pt>
                <c:pt idx="6">
                  <c:v>Hispanic</c:v>
                </c:pt>
                <c:pt idx="7">
                  <c:v>Econ. Disadv.</c:v>
                </c:pt>
              </c:strCache>
            </c:strRef>
          </c:cat>
          <c:val>
            <c:numRef>
              <c:f>Sheet1!$D$2:$D$9</c:f>
              <c:numCache>
                <c:formatCode>General</c:formatCode>
                <c:ptCount val="8"/>
                <c:pt idx="0">
                  <c:v>57.8</c:v>
                </c:pt>
                <c:pt idx="1">
                  <c:v>23.5</c:v>
                </c:pt>
                <c:pt idx="2">
                  <c:v>59.2</c:v>
                </c:pt>
                <c:pt idx="3">
                  <c:v>56.5</c:v>
                </c:pt>
                <c:pt idx="4">
                  <c:v>69</c:v>
                </c:pt>
                <c:pt idx="5">
                  <c:v>81.7</c:v>
                </c:pt>
                <c:pt idx="6">
                  <c:v>38.800000000000004</c:v>
                </c:pt>
                <c:pt idx="7">
                  <c:v>36</c:v>
                </c:pt>
              </c:numCache>
            </c:numRef>
          </c:val>
        </c:ser>
        <c:dLbls>
          <c:showLegendKey val="0"/>
          <c:showVal val="0"/>
          <c:showCatName val="0"/>
          <c:showSerName val="0"/>
          <c:showPercent val="0"/>
          <c:showBubbleSize val="0"/>
        </c:dLbls>
        <c:gapWidth val="150"/>
        <c:axId val="69625344"/>
        <c:axId val="69626880"/>
      </c:barChart>
      <c:catAx>
        <c:axId val="69625344"/>
        <c:scaling>
          <c:orientation val="minMax"/>
        </c:scaling>
        <c:delete val="0"/>
        <c:axPos val="b"/>
        <c:majorTickMark val="none"/>
        <c:minorTickMark val="none"/>
        <c:tickLblPos val="nextTo"/>
        <c:crossAx val="69626880"/>
        <c:crosses val="autoZero"/>
        <c:auto val="1"/>
        <c:lblAlgn val="ctr"/>
        <c:lblOffset val="100"/>
        <c:noMultiLvlLbl val="0"/>
      </c:catAx>
      <c:valAx>
        <c:axId val="69626880"/>
        <c:scaling>
          <c:orientation val="minMax"/>
          <c:max val="100"/>
        </c:scaling>
        <c:delete val="0"/>
        <c:axPos val="l"/>
        <c:majorGridlines/>
        <c:numFmt formatCode="General" sourceLinked="1"/>
        <c:majorTickMark val="none"/>
        <c:minorTickMark val="none"/>
        <c:tickLblPos val="nextTo"/>
        <c:crossAx val="69625344"/>
        <c:crosses val="autoZero"/>
        <c:crossBetween val="between"/>
      </c:valAx>
      <c:dTable>
        <c:showHorzBorder val="1"/>
        <c:showVertBorder val="1"/>
        <c:showOutline val="1"/>
        <c:showKeys val="1"/>
        <c:txPr>
          <a:bodyPr/>
          <a:lstStyle/>
          <a:p>
            <a:pPr rtl="0">
              <a:defRPr sz="1500" baseline="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MTSD</c:v>
                </c:pt>
              </c:strCache>
            </c:strRef>
          </c:tx>
          <c:invertIfNegative val="0"/>
          <c:cat>
            <c:strRef>
              <c:f>Sheet1!$A$2</c:f>
              <c:strCache>
                <c:ptCount val="1"/>
                <c:pt idx="0">
                  <c:v>Computer Science</c:v>
                </c:pt>
              </c:strCache>
            </c:strRef>
          </c:cat>
          <c:val>
            <c:numRef>
              <c:f>Sheet1!$B$2</c:f>
              <c:numCache>
                <c:formatCode>General</c:formatCode>
                <c:ptCount val="1"/>
                <c:pt idx="0">
                  <c:v>3.8099999999999987</c:v>
                </c:pt>
              </c:numCache>
            </c:numRef>
          </c:val>
        </c:ser>
        <c:ser>
          <c:idx val="1"/>
          <c:order val="1"/>
          <c:tx>
            <c:strRef>
              <c:f>Sheet1!$C$1</c:f>
              <c:strCache>
                <c:ptCount val="1"/>
                <c:pt idx="0">
                  <c:v>State</c:v>
                </c:pt>
              </c:strCache>
            </c:strRef>
          </c:tx>
          <c:invertIfNegative val="0"/>
          <c:cat>
            <c:strRef>
              <c:f>Sheet1!$A$2</c:f>
              <c:strCache>
                <c:ptCount val="1"/>
                <c:pt idx="0">
                  <c:v>Computer Science</c:v>
                </c:pt>
              </c:strCache>
            </c:strRef>
          </c:cat>
          <c:val>
            <c:numRef>
              <c:f>Sheet1!$C$2</c:f>
              <c:numCache>
                <c:formatCode>General</c:formatCode>
                <c:ptCount val="1"/>
                <c:pt idx="0">
                  <c:v>3.3699999999999997</c:v>
                </c:pt>
              </c:numCache>
            </c:numRef>
          </c:val>
        </c:ser>
        <c:ser>
          <c:idx val="2"/>
          <c:order val="2"/>
          <c:tx>
            <c:strRef>
              <c:f>Sheet1!$D$1</c:f>
              <c:strCache>
                <c:ptCount val="1"/>
                <c:pt idx="0">
                  <c:v>U.S.</c:v>
                </c:pt>
              </c:strCache>
            </c:strRef>
          </c:tx>
          <c:invertIfNegative val="0"/>
          <c:cat>
            <c:strRef>
              <c:f>Sheet1!$A$2</c:f>
              <c:strCache>
                <c:ptCount val="1"/>
                <c:pt idx="0">
                  <c:v>Computer Science</c:v>
                </c:pt>
              </c:strCache>
            </c:strRef>
          </c:cat>
          <c:val>
            <c:numRef>
              <c:f>Sheet1!$D$2</c:f>
              <c:numCache>
                <c:formatCode>General</c:formatCode>
                <c:ptCount val="1"/>
                <c:pt idx="0">
                  <c:v>3.07</c:v>
                </c:pt>
              </c:numCache>
            </c:numRef>
          </c:val>
        </c:ser>
        <c:ser>
          <c:idx val="3"/>
          <c:order val="3"/>
          <c:tx>
            <c:strRef>
              <c:f>Sheet1!$E$1</c:f>
              <c:strCache>
                <c:ptCount val="1"/>
                <c:pt idx="0">
                  <c:v>Global</c:v>
                </c:pt>
              </c:strCache>
            </c:strRef>
          </c:tx>
          <c:invertIfNegative val="0"/>
          <c:cat>
            <c:strRef>
              <c:f>Sheet1!$A$2</c:f>
              <c:strCache>
                <c:ptCount val="1"/>
                <c:pt idx="0">
                  <c:v>Computer Science</c:v>
                </c:pt>
              </c:strCache>
            </c:strRef>
          </c:cat>
          <c:val>
            <c:numRef>
              <c:f>Sheet1!$E$2</c:f>
              <c:numCache>
                <c:formatCode>General</c:formatCode>
                <c:ptCount val="1"/>
                <c:pt idx="0">
                  <c:v>3.09</c:v>
                </c:pt>
              </c:numCache>
            </c:numRef>
          </c:val>
        </c:ser>
        <c:dLbls>
          <c:showLegendKey val="0"/>
          <c:showVal val="0"/>
          <c:showCatName val="0"/>
          <c:showSerName val="0"/>
          <c:showPercent val="0"/>
          <c:showBubbleSize val="0"/>
        </c:dLbls>
        <c:gapWidth val="150"/>
        <c:axId val="72016640"/>
        <c:axId val="72018176"/>
      </c:barChart>
      <c:catAx>
        <c:axId val="72016640"/>
        <c:scaling>
          <c:orientation val="minMax"/>
        </c:scaling>
        <c:delete val="0"/>
        <c:axPos val="b"/>
        <c:numFmt formatCode="General" sourceLinked="1"/>
        <c:majorTickMark val="none"/>
        <c:minorTickMark val="none"/>
        <c:tickLblPos val="nextTo"/>
        <c:crossAx val="72018176"/>
        <c:crosses val="autoZero"/>
        <c:auto val="1"/>
        <c:lblAlgn val="ctr"/>
        <c:lblOffset val="100"/>
        <c:noMultiLvlLbl val="0"/>
      </c:catAx>
      <c:valAx>
        <c:axId val="72018176"/>
        <c:scaling>
          <c:orientation val="minMax"/>
          <c:max val="5"/>
          <c:min val="1"/>
        </c:scaling>
        <c:delete val="0"/>
        <c:axPos val="l"/>
        <c:majorGridlines/>
        <c:numFmt formatCode="General" sourceLinked="1"/>
        <c:majorTickMark val="none"/>
        <c:minorTickMark val="none"/>
        <c:tickLblPos val="nextTo"/>
        <c:crossAx val="72016640"/>
        <c:crosses val="autoZero"/>
        <c:crossBetween val="between"/>
        <c:majorUnit val="1"/>
      </c:valAx>
      <c:dTable>
        <c:showHorzBorder val="1"/>
        <c:showVertBorder val="1"/>
        <c:showOutline val="1"/>
        <c:showKeys val="1"/>
      </c:dTable>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MTSD</c:v>
                </c:pt>
              </c:strCache>
            </c:strRef>
          </c:tx>
          <c:invertIfNegative val="0"/>
          <c:cat>
            <c:strRef>
              <c:f>Sheet1!$A$2:$A$3</c:f>
              <c:strCache>
                <c:ptCount val="2"/>
                <c:pt idx="0">
                  <c:v>Macroeconomics</c:v>
                </c:pt>
                <c:pt idx="1">
                  <c:v>Microeconomics</c:v>
                </c:pt>
              </c:strCache>
            </c:strRef>
          </c:cat>
          <c:val>
            <c:numRef>
              <c:f>Sheet1!$B$2:$B$3</c:f>
              <c:numCache>
                <c:formatCode>General</c:formatCode>
                <c:ptCount val="2"/>
                <c:pt idx="0">
                  <c:v>4.09</c:v>
                </c:pt>
                <c:pt idx="1">
                  <c:v>4.18</c:v>
                </c:pt>
              </c:numCache>
            </c:numRef>
          </c:val>
        </c:ser>
        <c:ser>
          <c:idx val="1"/>
          <c:order val="1"/>
          <c:tx>
            <c:strRef>
              <c:f>Sheet1!$C$1</c:f>
              <c:strCache>
                <c:ptCount val="1"/>
                <c:pt idx="0">
                  <c:v>State</c:v>
                </c:pt>
              </c:strCache>
            </c:strRef>
          </c:tx>
          <c:invertIfNegative val="0"/>
          <c:cat>
            <c:strRef>
              <c:f>Sheet1!$A$2:$A$3</c:f>
              <c:strCache>
                <c:ptCount val="2"/>
                <c:pt idx="0">
                  <c:v>Macroeconomics</c:v>
                </c:pt>
                <c:pt idx="1">
                  <c:v>Microeconomics</c:v>
                </c:pt>
              </c:strCache>
            </c:strRef>
          </c:cat>
          <c:val>
            <c:numRef>
              <c:f>Sheet1!$C$2:$C$3</c:f>
              <c:numCache>
                <c:formatCode>General</c:formatCode>
                <c:ptCount val="2"/>
                <c:pt idx="0">
                  <c:v>3.11</c:v>
                </c:pt>
                <c:pt idx="1">
                  <c:v>3.25</c:v>
                </c:pt>
              </c:numCache>
            </c:numRef>
          </c:val>
        </c:ser>
        <c:ser>
          <c:idx val="2"/>
          <c:order val="2"/>
          <c:tx>
            <c:strRef>
              <c:f>Sheet1!$D$1</c:f>
              <c:strCache>
                <c:ptCount val="1"/>
                <c:pt idx="0">
                  <c:v>U.S.</c:v>
                </c:pt>
              </c:strCache>
            </c:strRef>
          </c:tx>
          <c:invertIfNegative val="0"/>
          <c:cat>
            <c:strRef>
              <c:f>Sheet1!$A$2:$A$3</c:f>
              <c:strCache>
                <c:ptCount val="2"/>
                <c:pt idx="0">
                  <c:v>Macroeconomics</c:v>
                </c:pt>
                <c:pt idx="1">
                  <c:v>Microeconomics</c:v>
                </c:pt>
              </c:strCache>
            </c:strRef>
          </c:cat>
          <c:val>
            <c:numRef>
              <c:f>Sheet1!$D$2:$D$3</c:f>
              <c:numCache>
                <c:formatCode>General</c:formatCode>
                <c:ptCount val="2"/>
                <c:pt idx="0">
                  <c:v>2.73</c:v>
                </c:pt>
                <c:pt idx="1">
                  <c:v>3.1</c:v>
                </c:pt>
              </c:numCache>
            </c:numRef>
          </c:val>
        </c:ser>
        <c:ser>
          <c:idx val="3"/>
          <c:order val="3"/>
          <c:tx>
            <c:strRef>
              <c:f>Sheet1!$E$1</c:f>
              <c:strCache>
                <c:ptCount val="1"/>
                <c:pt idx="0">
                  <c:v>Global</c:v>
                </c:pt>
              </c:strCache>
            </c:strRef>
          </c:tx>
          <c:invertIfNegative val="0"/>
          <c:cat>
            <c:strRef>
              <c:f>Sheet1!$A$2:$A$3</c:f>
              <c:strCache>
                <c:ptCount val="2"/>
                <c:pt idx="0">
                  <c:v>Macroeconomics</c:v>
                </c:pt>
                <c:pt idx="1">
                  <c:v>Microeconomics</c:v>
                </c:pt>
              </c:strCache>
            </c:strRef>
          </c:cat>
          <c:val>
            <c:numRef>
              <c:f>Sheet1!$E$2:$E$3</c:f>
              <c:numCache>
                <c:formatCode>General</c:formatCode>
                <c:ptCount val="2"/>
                <c:pt idx="0">
                  <c:v>2.79</c:v>
                </c:pt>
                <c:pt idx="1">
                  <c:v>3.15</c:v>
                </c:pt>
              </c:numCache>
            </c:numRef>
          </c:val>
        </c:ser>
        <c:dLbls>
          <c:showLegendKey val="0"/>
          <c:showVal val="0"/>
          <c:showCatName val="0"/>
          <c:showSerName val="0"/>
          <c:showPercent val="0"/>
          <c:showBubbleSize val="0"/>
        </c:dLbls>
        <c:gapWidth val="150"/>
        <c:axId val="72239360"/>
        <c:axId val="72241152"/>
      </c:barChart>
      <c:catAx>
        <c:axId val="72239360"/>
        <c:scaling>
          <c:orientation val="minMax"/>
        </c:scaling>
        <c:delete val="0"/>
        <c:axPos val="b"/>
        <c:numFmt formatCode="General" sourceLinked="1"/>
        <c:majorTickMark val="none"/>
        <c:minorTickMark val="none"/>
        <c:tickLblPos val="nextTo"/>
        <c:crossAx val="72241152"/>
        <c:crosses val="autoZero"/>
        <c:auto val="1"/>
        <c:lblAlgn val="ctr"/>
        <c:lblOffset val="100"/>
        <c:noMultiLvlLbl val="0"/>
      </c:catAx>
      <c:valAx>
        <c:axId val="72241152"/>
        <c:scaling>
          <c:orientation val="minMax"/>
          <c:min val="1"/>
        </c:scaling>
        <c:delete val="0"/>
        <c:axPos val="l"/>
        <c:majorGridlines/>
        <c:numFmt formatCode="General" sourceLinked="1"/>
        <c:majorTickMark val="none"/>
        <c:minorTickMark val="none"/>
        <c:tickLblPos val="nextTo"/>
        <c:crossAx val="72239360"/>
        <c:crosses val="autoZero"/>
        <c:crossBetween val="between"/>
        <c:majorUnit val="1"/>
      </c:valAx>
      <c:dTable>
        <c:showHorzBorder val="1"/>
        <c:showVertBorder val="1"/>
        <c:showOutline val="1"/>
        <c:showKeys val="1"/>
      </c:dTable>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MTSD</c:v>
                </c:pt>
              </c:strCache>
            </c:strRef>
          </c:tx>
          <c:invertIfNegative val="0"/>
          <c:cat>
            <c:strRef>
              <c:f>Sheet1!$A$2:$A$3</c:f>
              <c:strCache>
                <c:ptCount val="2"/>
                <c:pt idx="0">
                  <c:v>Language &amp; Composition</c:v>
                </c:pt>
                <c:pt idx="1">
                  <c:v>Literature &amp; Composition</c:v>
                </c:pt>
              </c:strCache>
            </c:strRef>
          </c:cat>
          <c:val>
            <c:numRef>
              <c:f>Sheet1!$B$2:$B$3</c:f>
              <c:numCache>
                <c:formatCode>General</c:formatCode>
                <c:ptCount val="2"/>
                <c:pt idx="0">
                  <c:v>4.59</c:v>
                </c:pt>
                <c:pt idx="1">
                  <c:v>4.49</c:v>
                </c:pt>
              </c:numCache>
            </c:numRef>
          </c:val>
        </c:ser>
        <c:ser>
          <c:idx val="1"/>
          <c:order val="1"/>
          <c:tx>
            <c:strRef>
              <c:f>Sheet1!$C$1</c:f>
              <c:strCache>
                <c:ptCount val="1"/>
                <c:pt idx="0">
                  <c:v>State</c:v>
                </c:pt>
              </c:strCache>
            </c:strRef>
          </c:tx>
          <c:invertIfNegative val="0"/>
          <c:cat>
            <c:strRef>
              <c:f>Sheet1!$A$2:$A$3</c:f>
              <c:strCache>
                <c:ptCount val="2"/>
                <c:pt idx="0">
                  <c:v>Language &amp; Composition</c:v>
                </c:pt>
                <c:pt idx="1">
                  <c:v>Literature &amp; Composition</c:v>
                </c:pt>
              </c:strCache>
            </c:strRef>
          </c:cat>
          <c:val>
            <c:numRef>
              <c:f>Sheet1!$C$2:$C$3</c:f>
              <c:numCache>
                <c:formatCode>General</c:formatCode>
                <c:ptCount val="2"/>
                <c:pt idx="0">
                  <c:v>3.3899999999999997</c:v>
                </c:pt>
                <c:pt idx="1">
                  <c:v>3.12</c:v>
                </c:pt>
              </c:numCache>
            </c:numRef>
          </c:val>
        </c:ser>
        <c:ser>
          <c:idx val="2"/>
          <c:order val="2"/>
          <c:tx>
            <c:strRef>
              <c:f>Sheet1!$D$1</c:f>
              <c:strCache>
                <c:ptCount val="1"/>
                <c:pt idx="0">
                  <c:v>U.S.</c:v>
                </c:pt>
              </c:strCache>
            </c:strRef>
          </c:tx>
          <c:invertIfNegative val="0"/>
          <c:cat>
            <c:strRef>
              <c:f>Sheet1!$A$2:$A$3</c:f>
              <c:strCache>
                <c:ptCount val="2"/>
                <c:pt idx="0">
                  <c:v>Language &amp; Composition</c:v>
                </c:pt>
                <c:pt idx="1">
                  <c:v>Literature &amp; Composition</c:v>
                </c:pt>
              </c:strCache>
            </c:strRef>
          </c:cat>
          <c:val>
            <c:numRef>
              <c:f>Sheet1!$D$2:$D$3</c:f>
              <c:numCache>
                <c:formatCode>General</c:formatCode>
                <c:ptCount val="2"/>
                <c:pt idx="0">
                  <c:v>2.7800000000000002</c:v>
                </c:pt>
                <c:pt idx="1">
                  <c:v>2.7800000000000002</c:v>
                </c:pt>
              </c:numCache>
            </c:numRef>
          </c:val>
        </c:ser>
        <c:ser>
          <c:idx val="3"/>
          <c:order val="3"/>
          <c:tx>
            <c:strRef>
              <c:f>Sheet1!$E$1</c:f>
              <c:strCache>
                <c:ptCount val="1"/>
                <c:pt idx="0">
                  <c:v>Global</c:v>
                </c:pt>
              </c:strCache>
            </c:strRef>
          </c:tx>
          <c:invertIfNegative val="0"/>
          <c:cat>
            <c:strRef>
              <c:f>Sheet1!$A$2:$A$3</c:f>
              <c:strCache>
                <c:ptCount val="2"/>
                <c:pt idx="0">
                  <c:v>Language &amp; Composition</c:v>
                </c:pt>
                <c:pt idx="1">
                  <c:v>Literature &amp; Composition</c:v>
                </c:pt>
              </c:strCache>
            </c:strRef>
          </c:cat>
          <c:val>
            <c:numRef>
              <c:f>Sheet1!$E$2:$E$3</c:f>
              <c:numCache>
                <c:formatCode>General</c:formatCode>
                <c:ptCount val="2"/>
                <c:pt idx="0">
                  <c:v>2.79</c:v>
                </c:pt>
                <c:pt idx="1">
                  <c:v>2.7800000000000002</c:v>
                </c:pt>
              </c:numCache>
            </c:numRef>
          </c:val>
        </c:ser>
        <c:dLbls>
          <c:showLegendKey val="0"/>
          <c:showVal val="0"/>
          <c:showCatName val="0"/>
          <c:showSerName val="0"/>
          <c:showPercent val="0"/>
          <c:showBubbleSize val="0"/>
        </c:dLbls>
        <c:gapWidth val="150"/>
        <c:axId val="72282112"/>
        <c:axId val="72283648"/>
      </c:barChart>
      <c:catAx>
        <c:axId val="72282112"/>
        <c:scaling>
          <c:orientation val="minMax"/>
        </c:scaling>
        <c:delete val="0"/>
        <c:axPos val="b"/>
        <c:numFmt formatCode="General" sourceLinked="1"/>
        <c:majorTickMark val="none"/>
        <c:minorTickMark val="none"/>
        <c:tickLblPos val="nextTo"/>
        <c:crossAx val="72283648"/>
        <c:crosses val="autoZero"/>
        <c:auto val="1"/>
        <c:lblAlgn val="ctr"/>
        <c:lblOffset val="100"/>
        <c:noMultiLvlLbl val="0"/>
      </c:catAx>
      <c:valAx>
        <c:axId val="72283648"/>
        <c:scaling>
          <c:orientation val="minMax"/>
          <c:min val="1"/>
        </c:scaling>
        <c:delete val="0"/>
        <c:axPos val="l"/>
        <c:majorGridlines/>
        <c:numFmt formatCode="General" sourceLinked="1"/>
        <c:majorTickMark val="none"/>
        <c:minorTickMark val="none"/>
        <c:tickLblPos val="nextTo"/>
        <c:crossAx val="72282112"/>
        <c:crosses val="autoZero"/>
        <c:crossBetween val="between"/>
        <c:majorUnit val="1"/>
      </c:valAx>
      <c:dTable>
        <c:showHorzBorder val="1"/>
        <c:showVertBorder val="1"/>
        <c:showOutline val="1"/>
        <c:showKeys val="1"/>
      </c:dTable>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MTSD</c:v>
                </c:pt>
              </c:strCache>
            </c:strRef>
          </c:tx>
          <c:invertIfNegative val="0"/>
          <c:cat>
            <c:strRef>
              <c:f>Sheet1!$A$2:$A$4</c:f>
              <c:strCache>
                <c:ptCount val="3"/>
                <c:pt idx="0">
                  <c:v>Art History</c:v>
                </c:pt>
                <c:pt idx="1">
                  <c:v>US Government &amp; Politics</c:v>
                </c:pt>
                <c:pt idx="2">
                  <c:v>US History</c:v>
                </c:pt>
              </c:strCache>
            </c:strRef>
          </c:cat>
          <c:val>
            <c:numRef>
              <c:f>Sheet1!$B$2:$B$4</c:f>
              <c:numCache>
                <c:formatCode>General</c:formatCode>
                <c:ptCount val="3"/>
                <c:pt idx="0">
                  <c:v>3.8299999999999987</c:v>
                </c:pt>
                <c:pt idx="1">
                  <c:v>3.71</c:v>
                </c:pt>
                <c:pt idx="2">
                  <c:v>4.63</c:v>
                </c:pt>
              </c:numCache>
            </c:numRef>
          </c:val>
        </c:ser>
        <c:ser>
          <c:idx val="1"/>
          <c:order val="1"/>
          <c:tx>
            <c:strRef>
              <c:f>Sheet1!$C$1</c:f>
              <c:strCache>
                <c:ptCount val="1"/>
                <c:pt idx="0">
                  <c:v>State</c:v>
                </c:pt>
              </c:strCache>
            </c:strRef>
          </c:tx>
          <c:invertIfNegative val="0"/>
          <c:cat>
            <c:strRef>
              <c:f>Sheet1!$A$2:$A$4</c:f>
              <c:strCache>
                <c:ptCount val="3"/>
                <c:pt idx="0">
                  <c:v>Art History</c:v>
                </c:pt>
                <c:pt idx="1">
                  <c:v>US Government &amp; Politics</c:v>
                </c:pt>
                <c:pt idx="2">
                  <c:v>US History</c:v>
                </c:pt>
              </c:strCache>
            </c:strRef>
          </c:cat>
          <c:val>
            <c:numRef>
              <c:f>Sheet1!$C$2:$C$4</c:f>
              <c:numCache>
                <c:formatCode>General</c:formatCode>
                <c:ptCount val="3"/>
                <c:pt idx="0">
                  <c:v>2.8499999999999988</c:v>
                </c:pt>
                <c:pt idx="1">
                  <c:v>3.06</c:v>
                </c:pt>
                <c:pt idx="2">
                  <c:v>3.16</c:v>
                </c:pt>
              </c:numCache>
            </c:numRef>
          </c:val>
        </c:ser>
        <c:ser>
          <c:idx val="2"/>
          <c:order val="2"/>
          <c:tx>
            <c:strRef>
              <c:f>Sheet1!$D$1</c:f>
              <c:strCache>
                <c:ptCount val="1"/>
                <c:pt idx="0">
                  <c:v>U.S.</c:v>
                </c:pt>
              </c:strCache>
            </c:strRef>
          </c:tx>
          <c:invertIfNegative val="0"/>
          <c:cat>
            <c:strRef>
              <c:f>Sheet1!$A$2:$A$4</c:f>
              <c:strCache>
                <c:ptCount val="3"/>
                <c:pt idx="0">
                  <c:v>Art History</c:v>
                </c:pt>
                <c:pt idx="1">
                  <c:v>US Government &amp; Politics</c:v>
                </c:pt>
                <c:pt idx="2">
                  <c:v>US History</c:v>
                </c:pt>
              </c:strCache>
            </c:strRef>
          </c:cat>
          <c:val>
            <c:numRef>
              <c:f>Sheet1!$D$2:$D$4</c:f>
              <c:numCache>
                <c:formatCode>General</c:formatCode>
                <c:ptCount val="3"/>
                <c:pt idx="0">
                  <c:v>2.75</c:v>
                </c:pt>
                <c:pt idx="1">
                  <c:v>2.54</c:v>
                </c:pt>
                <c:pt idx="2">
                  <c:v>2.63</c:v>
                </c:pt>
              </c:numCache>
            </c:numRef>
          </c:val>
        </c:ser>
        <c:ser>
          <c:idx val="3"/>
          <c:order val="3"/>
          <c:tx>
            <c:strRef>
              <c:f>Sheet1!$E$1</c:f>
              <c:strCache>
                <c:ptCount val="1"/>
                <c:pt idx="0">
                  <c:v>Global</c:v>
                </c:pt>
              </c:strCache>
            </c:strRef>
          </c:tx>
          <c:invertIfNegative val="0"/>
          <c:cat>
            <c:strRef>
              <c:f>Sheet1!$A$2:$A$4</c:f>
              <c:strCache>
                <c:ptCount val="3"/>
                <c:pt idx="0">
                  <c:v>Art History</c:v>
                </c:pt>
                <c:pt idx="1">
                  <c:v>US Government &amp; Politics</c:v>
                </c:pt>
                <c:pt idx="2">
                  <c:v>US History</c:v>
                </c:pt>
              </c:strCache>
            </c:strRef>
          </c:cat>
          <c:val>
            <c:numRef>
              <c:f>Sheet1!$E$2:$E$4</c:f>
              <c:numCache>
                <c:formatCode>General</c:formatCode>
                <c:ptCount val="3"/>
                <c:pt idx="0">
                  <c:v>2.7600000000000002</c:v>
                </c:pt>
                <c:pt idx="1">
                  <c:v>2.54</c:v>
                </c:pt>
                <c:pt idx="2">
                  <c:v>2.64</c:v>
                </c:pt>
              </c:numCache>
            </c:numRef>
          </c:val>
        </c:ser>
        <c:dLbls>
          <c:showLegendKey val="0"/>
          <c:showVal val="0"/>
          <c:showCatName val="0"/>
          <c:showSerName val="0"/>
          <c:showPercent val="0"/>
          <c:showBubbleSize val="0"/>
        </c:dLbls>
        <c:gapWidth val="150"/>
        <c:axId val="72312320"/>
        <c:axId val="72313856"/>
      </c:barChart>
      <c:catAx>
        <c:axId val="72312320"/>
        <c:scaling>
          <c:orientation val="minMax"/>
        </c:scaling>
        <c:delete val="0"/>
        <c:axPos val="b"/>
        <c:numFmt formatCode="General" sourceLinked="1"/>
        <c:majorTickMark val="none"/>
        <c:minorTickMark val="none"/>
        <c:tickLblPos val="nextTo"/>
        <c:crossAx val="72313856"/>
        <c:crosses val="autoZero"/>
        <c:auto val="1"/>
        <c:lblAlgn val="ctr"/>
        <c:lblOffset val="100"/>
        <c:noMultiLvlLbl val="0"/>
      </c:catAx>
      <c:valAx>
        <c:axId val="72313856"/>
        <c:scaling>
          <c:orientation val="minMax"/>
          <c:min val="1"/>
        </c:scaling>
        <c:delete val="0"/>
        <c:axPos val="l"/>
        <c:majorGridlines/>
        <c:numFmt formatCode="General" sourceLinked="1"/>
        <c:majorTickMark val="none"/>
        <c:minorTickMark val="none"/>
        <c:tickLblPos val="nextTo"/>
        <c:crossAx val="72312320"/>
        <c:crosses val="autoZero"/>
        <c:crossBetween val="between"/>
        <c:majorUnit val="1"/>
      </c:valAx>
      <c:dTable>
        <c:showHorzBorder val="1"/>
        <c:showVertBorder val="1"/>
        <c:showOutline val="1"/>
        <c:showKeys val="1"/>
      </c:dTable>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MTSD</c:v>
                </c:pt>
              </c:strCache>
            </c:strRef>
          </c:tx>
          <c:invertIfNegative val="0"/>
          <c:cat>
            <c:strRef>
              <c:f>Sheet1!$A$2:$A$4</c:f>
              <c:strCache>
                <c:ptCount val="3"/>
                <c:pt idx="0">
                  <c:v>Calculus AB</c:v>
                </c:pt>
                <c:pt idx="1">
                  <c:v>Calculus BC</c:v>
                </c:pt>
                <c:pt idx="2">
                  <c:v>Statistics</c:v>
                </c:pt>
              </c:strCache>
            </c:strRef>
          </c:cat>
          <c:val>
            <c:numRef>
              <c:f>Sheet1!$B$2:$B$4</c:f>
              <c:numCache>
                <c:formatCode>General</c:formatCode>
                <c:ptCount val="3"/>
                <c:pt idx="0">
                  <c:v>4.34</c:v>
                </c:pt>
                <c:pt idx="1">
                  <c:v>4.9800000000000004</c:v>
                </c:pt>
                <c:pt idx="2">
                  <c:v>4.24</c:v>
                </c:pt>
              </c:numCache>
            </c:numRef>
          </c:val>
        </c:ser>
        <c:ser>
          <c:idx val="1"/>
          <c:order val="1"/>
          <c:tx>
            <c:strRef>
              <c:f>Sheet1!$C$1</c:f>
              <c:strCache>
                <c:ptCount val="1"/>
                <c:pt idx="0">
                  <c:v>State</c:v>
                </c:pt>
              </c:strCache>
            </c:strRef>
          </c:tx>
          <c:invertIfNegative val="0"/>
          <c:cat>
            <c:strRef>
              <c:f>Sheet1!$A$2:$A$4</c:f>
              <c:strCache>
                <c:ptCount val="3"/>
                <c:pt idx="0">
                  <c:v>Calculus AB</c:v>
                </c:pt>
                <c:pt idx="1">
                  <c:v>Calculus BC</c:v>
                </c:pt>
                <c:pt idx="2">
                  <c:v>Statistics</c:v>
                </c:pt>
              </c:strCache>
            </c:strRef>
          </c:cat>
          <c:val>
            <c:numRef>
              <c:f>Sheet1!$C$2:$C$4</c:f>
              <c:numCache>
                <c:formatCode>General</c:formatCode>
                <c:ptCount val="3"/>
                <c:pt idx="0">
                  <c:v>3.23</c:v>
                </c:pt>
                <c:pt idx="1">
                  <c:v>4.0599999999999996</c:v>
                </c:pt>
                <c:pt idx="2">
                  <c:v>3.23</c:v>
                </c:pt>
              </c:numCache>
            </c:numRef>
          </c:val>
        </c:ser>
        <c:ser>
          <c:idx val="2"/>
          <c:order val="2"/>
          <c:tx>
            <c:strRef>
              <c:f>Sheet1!$D$1</c:f>
              <c:strCache>
                <c:ptCount val="1"/>
                <c:pt idx="0">
                  <c:v>U.S.</c:v>
                </c:pt>
              </c:strCache>
            </c:strRef>
          </c:tx>
          <c:invertIfNegative val="0"/>
          <c:cat>
            <c:strRef>
              <c:f>Sheet1!$A$2:$A$4</c:f>
              <c:strCache>
                <c:ptCount val="3"/>
                <c:pt idx="0">
                  <c:v>Calculus AB</c:v>
                </c:pt>
                <c:pt idx="1">
                  <c:v>Calculus BC</c:v>
                </c:pt>
                <c:pt idx="2">
                  <c:v>Statistics</c:v>
                </c:pt>
              </c:strCache>
            </c:strRef>
          </c:cat>
          <c:val>
            <c:numRef>
              <c:f>Sheet1!$D$2:$D$4</c:f>
              <c:numCache>
                <c:formatCode>General</c:formatCode>
                <c:ptCount val="3"/>
                <c:pt idx="0">
                  <c:v>2.8299999999999987</c:v>
                </c:pt>
                <c:pt idx="1">
                  <c:v>3.72</c:v>
                </c:pt>
                <c:pt idx="2">
                  <c:v>2.7800000000000002</c:v>
                </c:pt>
              </c:numCache>
            </c:numRef>
          </c:val>
        </c:ser>
        <c:ser>
          <c:idx val="3"/>
          <c:order val="3"/>
          <c:tx>
            <c:strRef>
              <c:f>Sheet1!$E$1</c:f>
              <c:strCache>
                <c:ptCount val="1"/>
                <c:pt idx="0">
                  <c:v>Global</c:v>
                </c:pt>
              </c:strCache>
            </c:strRef>
          </c:tx>
          <c:invertIfNegative val="0"/>
          <c:cat>
            <c:strRef>
              <c:f>Sheet1!$A$2:$A$4</c:f>
              <c:strCache>
                <c:ptCount val="3"/>
                <c:pt idx="0">
                  <c:v>Calculus AB</c:v>
                </c:pt>
                <c:pt idx="1">
                  <c:v>Calculus BC</c:v>
                </c:pt>
                <c:pt idx="2">
                  <c:v>Statistics</c:v>
                </c:pt>
              </c:strCache>
            </c:strRef>
          </c:cat>
          <c:val>
            <c:numRef>
              <c:f>Sheet1!$E$2:$E$4</c:f>
              <c:numCache>
                <c:formatCode>General</c:formatCode>
                <c:ptCount val="3"/>
                <c:pt idx="0">
                  <c:v>2.86</c:v>
                </c:pt>
                <c:pt idx="1">
                  <c:v>3.72</c:v>
                </c:pt>
                <c:pt idx="2">
                  <c:v>2.8</c:v>
                </c:pt>
              </c:numCache>
            </c:numRef>
          </c:val>
        </c:ser>
        <c:dLbls>
          <c:showLegendKey val="0"/>
          <c:showVal val="0"/>
          <c:showCatName val="0"/>
          <c:showSerName val="0"/>
          <c:showPercent val="0"/>
          <c:showBubbleSize val="0"/>
        </c:dLbls>
        <c:gapWidth val="150"/>
        <c:axId val="73513984"/>
        <c:axId val="73519872"/>
      </c:barChart>
      <c:catAx>
        <c:axId val="73513984"/>
        <c:scaling>
          <c:orientation val="minMax"/>
        </c:scaling>
        <c:delete val="0"/>
        <c:axPos val="b"/>
        <c:numFmt formatCode="General" sourceLinked="1"/>
        <c:majorTickMark val="none"/>
        <c:minorTickMark val="none"/>
        <c:tickLblPos val="nextTo"/>
        <c:crossAx val="73519872"/>
        <c:crosses val="autoZero"/>
        <c:auto val="1"/>
        <c:lblAlgn val="ctr"/>
        <c:lblOffset val="100"/>
        <c:noMultiLvlLbl val="0"/>
      </c:catAx>
      <c:valAx>
        <c:axId val="73519872"/>
        <c:scaling>
          <c:orientation val="minMax"/>
          <c:max val="5"/>
          <c:min val="1"/>
        </c:scaling>
        <c:delete val="0"/>
        <c:axPos val="l"/>
        <c:majorGridlines/>
        <c:numFmt formatCode="General" sourceLinked="1"/>
        <c:majorTickMark val="none"/>
        <c:minorTickMark val="none"/>
        <c:tickLblPos val="nextTo"/>
        <c:crossAx val="73513984"/>
        <c:crosses val="autoZero"/>
        <c:crossBetween val="between"/>
        <c:majorUnit val="1"/>
      </c:valAx>
      <c:dTable>
        <c:showHorzBorder val="1"/>
        <c:showVertBorder val="1"/>
        <c:showOutline val="1"/>
        <c:showKeys val="1"/>
      </c:dTable>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B8B2428-BB85-4CCE-9E87-9D89D5D7D63A}" type="datetimeFigureOut">
              <a:rPr lang="en-US" smtClean="0"/>
              <a:pPr/>
              <a:t>10/13/2015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BB61C3C-FA02-4A10-87FD-9A5258E759AE}" type="slidenum">
              <a:rPr lang="en-US" smtClean="0"/>
              <a:pPr/>
              <a:t>‹#›</a:t>
            </a:fld>
            <a:endParaRPr lang="en-US"/>
          </a:p>
        </p:txBody>
      </p:sp>
    </p:spTree>
    <p:extLst>
      <p:ext uri="{BB962C8B-B14F-4D97-AF65-F5344CB8AC3E}">
        <p14:creationId xmlns:p14="http://schemas.microsoft.com/office/powerpoint/2010/main" val="791836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AC7966E5-C8CA-4FE5-843B-9AABE27E8D4F}"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16C6D099-F15C-4B84-808E-4F0034B537D8}" type="slidenum">
              <a:rPr lang="en-US" smtClean="0"/>
              <a:pPr>
                <a:defRPr/>
              </a:pPr>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16C6D099-F15C-4B84-808E-4F0034B537D8}" type="slidenum">
              <a:rPr lang="en-US" smtClean="0"/>
              <a:pPr>
                <a:defRPr/>
              </a:pPr>
              <a:t>20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16C6D099-F15C-4B84-808E-4F0034B537D8}" type="slidenum">
              <a:rPr lang="en-US" smtClean="0"/>
              <a:pPr>
                <a:defRPr/>
              </a:pPr>
              <a:t>21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ltLang="en-US" smtClean="0"/>
              <a:t>27 total courses</a:t>
            </a:r>
          </a:p>
        </p:txBody>
      </p:sp>
      <p:sp>
        <p:nvSpPr>
          <p:cNvPr id="4" name="Slide Number Placeholder 3"/>
          <p:cNvSpPr>
            <a:spLocks noGrp="1"/>
          </p:cNvSpPr>
          <p:nvPr>
            <p:ph type="sldNum" sz="quarter" idx="5"/>
          </p:nvPr>
        </p:nvSpPr>
        <p:spPr/>
        <p:txBody>
          <a:bodyPr/>
          <a:lstStyle/>
          <a:p>
            <a:pPr>
              <a:defRPr/>
            </a:pPr>
            <a:fld id="{673EBE57-F4D1-4370-9E49-BC6AFD9509FD}" type="slidenum">
              <a:rPr lang="en-US" smtClean="0"/>
              <a:pPr>
                <a:defRPr/>
              </a:pPr>
              <a:t>22</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7588"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09" indent="-285734">
              <a:defRPr>
                <a:solidFill>
                  <a:schemeClr val="tx1"/>
                </a:solidFill>
                <a:latin typeface="Calibri" pitchFamily="34" charset="0"/>
              </a:defRPr>
            </a:lvl2pPr>
            <a:lvl3pPr marL="1142937" indent="-228587">
              <a:defRPr>
                <a:solidFill>
                  <a:schemeClr val="tx1"/>
                </a:solidFill>
                <a:latin typeface="Calibri" pitchFamily="34" charset="0"/>
              </a:defRPr>
            </a:lvl3pPr>
            <a:lvl4pPr marL="1600111" indent="-228587">
              <a:defRPr>
                <a:solidFill>
                  <a:schemeClr val="tx1"/>
                </a:solidFill>
                <a:latin typeface="Calibri" pitchFamily="34" charset="0"/>
              </a:defRPr>
            </a:lvl4pPr>
            <a:lvl5pPr marL="2057287" indent="-228587">
              <a:defRPr>
                <a:solidFill>
                  <a:schemeClr val="tx1"/>
                </a:solidFill>
                <a:latin typeface="Calibri" pitchFamily="34" charset="0"/>
              </a:defRPr>
            </a:lvl5pPr>
            <a:lvl6pPr marL="2514461" indent="-228587" fontAlgn="base">
              <a:spcBef>
                <a:spcPct val="0"/>
              </a:spcBef>
              <a:spcAft>
                <a:spcPct val="0"/>
              </a:spcAft>
              <a:defRPr>
                <a:solidFill>
                  <a:schemeClr val="tx1"/>
                </a:solidFill>
                <a:latin typeface="Calibri" pitchFamily="34" charset="0"/>
              </a:defRPr>
            </a:lvl6pPr>
            <a:lvl7pPr marL="2971635" indent="-228587" fontAlgn="base">
              <a:spcBef>
                <a:spcPct val="0"/>
              </a:spcBef>
              <a:spcAft>
                <a:spcPct val="0"/>
              </a:spcAft>
              <a:defRPr>
                <a:solidFill>
                  <a:schemeClr val="tx1"/>
                </a:solidFill>
                <a:latin typeface="Calibri" pitchFamily="34" charset="0"/>
              </a:defRPr>
            </a:lvl7pPr>
            <a:lvl8pPr marL="3428811" indent="-228587" fontAlgn="base">
              <a:spcBef>
                <a:spcPct val="0"/>
              </a:spcBef>
              <a:spcAft>
                <a:spcPct val="0"/>
              </a:spcAft>
              <a:defRPr>
                <a:solidFill>
                  <a:schemeClr val="tx1"/>
                </a:solidFill>
                <a:latin typeface="Calibri" pitchFamily="34" charset="0"/>
              </a:defRPr>
            </a:lvl8pPr>
            <a:lvl9pPr marL="3885985" indent="-228587"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B899101-1E52-4F47-8AE5-378288CD61AA}" type="slidenum">
              <a:rPr lang="en-US" altLang="en-US" smtClean="0"/>
              <a:pPr fontAlgn="base">
                <a:spcBef>
                  <a:spcPct val="0"/>
                </a:spcBef>
                <a:spcAft>
                  <a:spcPct val="0"/>
                </a:spcAft>
                <a:defRPr/>
              </a:pPr>
              <a:t>23</a:t>
            </a:fld>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373D550A-0D47-4BEB-A603-734F4A14604D}" type="slidenum">
              <a:rPr lang="en-US" smtClean="0"/>
              <a:pPr>
                <a:defRPr/>
              </a:pPr>
              <a:t>37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16C6D099-F15C-4B84-808E-4F0034B537D8}" type="slidenum">
              <a:rPr lang="en-US" smtClean="0"/>
              <a:pPr>
                <a:defRPr/>
              </a:pPr>
              <a:t>39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16C6D099-F15C-4B84-808E-4F0034B537D8}" type="slidenum">
              <a:rPr lang="en-US" smtClean="0"/>
              <a:pPr>
                <a:defRPr/>
              </a:pPr>
              <a:t>40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16C6D099-F15C-4B84-808E-4F0034B537D8}" type="slidenum">
              <a:rPr lang="en-US" smtClean="0"/>
              <a:pPr>
                <a:defRPr/>
              </a:pPr>
              <a:t>41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16C6D099-F15C-4B84-808E-4F0034B537D8}" type="slidenum">
              <a:rPr lang="en-US" smtClean="0"/>
              <a:pPr>
                <a:defRPr/>
              </a:pPr>
              <a:t>42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dirty="0" smtClean="0"/>
              <a:t>Not done only annually, but continually</a:t>
            </a:r>
          </a:p>
          <a:p>
            <a:pPr lvl="1" eaLnBrk="1" hangingPunct="1">
              <a:spcBef>
                <a:spcPct val="0"/>
              </a:spcBef>
            </a:pPr>
            <a:r>
              <a:rPr lang="en-US" altLang="en-US" dirty="0" smtClean="0"/>
              <a:t>starting point for further data collection, discussion, goal setting, etc.</a:t>
            </a:r>
          </a:p>
          <a:p>
            <a:pPr lvl="1" eaLnBrk="1" hangingPunct="1">
              <a:spcBef>
                <a:spcPct val="0"/>
              </a:spcBef>
            </a:pPr>
            <a:r>
              <a:rPr lang="en-US" altLang="en-US" dirty="0" smtClean="0"/>
              <a:t>detailed student assessment records </a:t>
            </a:r>
          </a:p>
          <a:p>
            <a:pPr lvl="1" eaLnBrk="1" hangingPunct="1">
              <a:spcBef>
                <a:spcPct val="0"/>
              </a:spcBef>
            </a:pPr>
            <a:r>
              <a:rPr lang="en-US" altLang="en-US" dirty="0" smtClean="0"/>
              <a:t>examination of individual student assessment data over time</a:t>
            </a:r>
          </a:p>
          <a:p>
            <a:pPr lvl="1" eaLnBrk="1" hangingPunct="1">
              <a:spcBef>
                <a:spcPct val="0"/>
              </a:spcBef>
            </a:pPr>
            <a:r>
              <a:rPr lang="en-US" altLang="en-US" dirty="0" smtClean="0"/>
              <a:t>improved communication with parents</a:t>
            </a:r>
          </a:p>
          <a:p>
            <a:pPr eaLnBrk="1" hangingPunct="1">
              <a:spcBef>
                <a:spcPct val="0"/>
              </a:spcBef>
            </a:pPr>
            <a:endParaRPr lang="en-US" altLang="en-US" dirty="0" smtClean="0"/>
          </a:p>
          <a:p>
            <a:pPr eaLnBrk="1" hangingPunct="1">
              <a:spcBef>
                <a:spcPct val="0"/>
              </a:spcBef>
            </a:pPr>
            <a:r>
              <a:rPr lang="en-US" altLang="en-US" dirty="0" smtClean="0"/>
              <a:t>This year has been enhanced by SGO process</a:t>
            </a:r>
          </a:p>
          <a:p>
            <a:pPr eaLnBrk="1" hangingPunct="1">
              <a:spcBef>
                <a:spcPct val="0"/>
              </a:spcBef>
            </a:pPr>
            <a:r>
              <a:rPr lang="en-US" altLang="en-US" dirty="0" smtClean="0"/>
              <a:t>Methods and strategies that work, should be shared, used by all </a:t>
            </a:r>
          </a:p>
          <a:p>
            <a:pPr eaLnBrk="1" hangingPunct="1">
              <a:spcBef>
                <a:spcPct val="0"/>
              </a:spcBef>
            </a:pPr>
            <a:r>
              <a:rPr lang="en-US" altLang="en-US" dirty="0" smtClean="0"/>
              <a:t>Concepts where students do not perform as well as we would hope lead us to ask questions and identify possible causes and solutions</a:t>
            </a:r>
          </a:p>
          <a:p>
            <a:pPr eaLnBrk="1" hangingPunct="1">
              <a:spcBef>
                <a:spcPct val="0"/>
              </a:spcBef>
            </a:pPr>
            <a:endParaRPr lang="en-US" altLang="en-US" dirty="0" smtClean="0"/>
          </a:p>
          <a:p>
            <a:pPr eaLnBrk="1" hangingPunct="1">
              <a:spcBef>
                <a:spcPct val="0"/>
              </a:spcBef>
            </a:pPr>
            <a:endParaRPr lang="en-US" altLang="en-US" dirty="0" smtClean="0"/>
          </a:p>
        </p:txBody>
      </p:sp>
      <p:sp>
        <p:nvSpPr>
          <p:cNvPr id="57348"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09" indent="-285734">
              <a:defRPr>
                <a:solidFill>
                  <a:schemeClr val="tx1"/>
                </a:solidFill>
                <a:latin typeface="Calibri" pitchFamily="34" charset="0"/>
              </a:defRPr>
            </a:lvl2pPr>
            <a:lvl3pPr marL="1142937" indent="-228587">
              <a:defRPr>
                <a:solidFill>
                  <a:schemeClr val="tx1"/>
                </a:solidFill>
                <a:latin typeface="Calibri" pitchFamily="34" charset="0"/>
              </a:defRPr>
            </a:lvl3pPr>
            <a:lvl4pPr marL="1600111" indent="-228587">
              <a:defRPr>
                <a:solidFill>
                  <a:schemeClr val="tx1"/>
                </a:solidFill>
                <a:latin typeface="Calibri" pitchFamily="34" charset="0"/>
              </a:defRPr>
            </a:lvl4pPr>
            <a:lvl5pPr marL="2057287" indent="-228587">
              <a:defRPr>
                <a:solidFill>
                  <a:schemeClr val="tx1"/>
                </a:solidFill>
                <a:latin typeface="Calibri" pitchFamily="34" charset="0"/>
              </a:defRPr>
            </a:lvl5pPr>
            <a:lvl6pPr marL="2514461" indent="-228587" fontAlgn="base">
              <a:spcBef>
                <a:spcPct val="0"/>
              </a:spcBef>
              <a:spcAft>
                <a:spcPct val="0"/>
              </a:spcAft>
              <a:defRPr>
                <a:solidFill>
                  <a:schemeClr val="tx1"/>
                </a:solidFill>
                <a:latin typeface="Calibri" pitchFamily="34" charset="0"/>
              </a:defRPr>
            </a:lvl6pPr>
            <a:lvl7pPr marL="2971635" indent="-228587" fontAlgn="base">
              <a:spcBef>
                <a:spcPct val="0"/>
              </a:spcBef>
              <a:spcAft>
                <a:spcPct val="0"/>
              </a:spcAft>
              <a:defRPr>
                <a:solidFill>
                  <a:schemeClr val="tx1"/>
                </a:solidFill>
                <a:latin typeface="Calibri" pitchFamily="34" charset="0"/>
              </a:defRPr>
            </a:lvl7pPr>
            <a:lvl8pPr marL="3428811" indent="-228587" fontAlgn="base">
              <a:spcBef>
                <a:spcPct val="0"/>
              </a:spcBef>
              <a:spcAft>
                <a:spcPct val="0"/>
              </a:spcAft>
              <a:defRPr>
                <a:solidFill>
                  <a:schemeClr val="tx1"/>
                </a:solidFill>
                <a:latin typeface="Calibri" pitchFamily="34" charset="0"/>
              </a:defRPr>
            </a:lvl8pPr>
            <a:lvl9pPr marL="3885985" indent="-228587"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21C229E-7707-46D0-9F14-5A3A7374442E}" type="slidenum">
              <a:rPr lang="en-US" altLang="en-US" smtClean="0"/>
              <a:pPr fontAlgn="base">
                <a:spcBef>
                  <a:spcPct val="0"/>
                </a:spcBef>
                <a:spcAft>
                  <a:spcPct val="0"/>
                </a:spcAft>
                <a:defRPr/>
              </a:pPr>
              <a:t>4</a:t>
            </a:fld>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373D550A-0D47-4BEB-A603-734F4A14604D}" type="slidenum">
              <a:rPr lang="en-US" smtClean="0"/>
              <a:pPr>
                <a:defRPr/>
              </a:pPr>
              <a:t>48</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16C6D099-F15C-4B84-808E-4F0034B537D8}" type="slidenum">
              <a:rPr lang="en-US" smtClean="0"/>
              <a:pPr>
                <a:defRPr/>
              </a:pPr>
              <a:t>50</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16C6D099-F15C-4B84-808E-4F0034B537D8}" type="slidenum">
              <a:rPr lang="en-US" smtClean="0"/>
              <a:pPr>
                <a:defRPr/>
              </a:pPr>
              <a:t>51</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16C6D099-F15C-4B84-808E-4F0034B537D8}" type="slidenum">
              <a:rPr lang="en-US" smtClean="0"/>
              <a:pPr>
                <a:defRPr/>
              </a:pPr>
              <a:t>52</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16C6D099-F15C-4B84-808E-4F0034B537D8}" type="slidenum">
              <a:rPr lang="en-US" smtClean="0"/>
              <a:pPr>
                <a:defRPr/>
              </a:pPr>
              <a:t>53</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16C6D099-F15C-4B84-808E-4F0034B537D8}" type="slidenum">
              <a:rPr lang="en-US" smtClean="0"/>
              <a:pPr>
                <a:defRPr/>
              </a:pPr>
              <a:t>54</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16C6D099-F15C-4B84-808E-4F0034B537D8}" type="slidenum">
              <a:rPr lang="en-US" smtClean="0"/>
              <a:pPr>
                <a:defRPr/>
              </a:pPr>
              <a:t>55</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6804"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09" indent="-285734">
              <a:defRPr>
                <a:solidFill>
                  <a:schemeClr val="tx1"/>
                </a:solidFill>
                <a:latin typeface="Calibri" pitchFamily="34" charset="0"/>
              </a:defRPr>
            </a:lvl2pPr>
            <a:lvl3pPr marL="1142937" indent="-228587">
              <a:defRPr>
                <a:solidFill>
                  <a:schemeClr val="tx1"/>
                </a:solidFill>
                <a:latin typeface="Calibri" pitchFamily="34" charset="0"/>
              </a:defRPr>
            </a:lvl3pPr>
            <a:lvl4pPr marL="1600111" indent="-228587">
              <a:defRPr>
                <a:solidFill>
                  <a:schemeClr val="tx1"/>
                </a:solidFill>
                <a:latin typeface="Calibri" pitchFamily="34" charset="0"/>
              </a:defRPr>
            </a:lvl4pPr>
            <a:lvl5pPr marL="2057287" indent="-228587">
              <a:defRPr>
                <a:solidFill>
                  <a:schemeClr val="tx1"/>
                </a:solidFill>
                <a:latin typeface="Calibri" pitchFamily="34" charset="0"/>
              </a:defRPr>
            </a:lvl5pPr>
            <a:lvl6pPr marL="2514461" indent="-228587" fontAlgn="base">
              <a:spcBef>
                <a:spcPct val="0"/>
              </a:spcBef>
              <a:spcAft>
                <a:spcPct val="0"/>
              </a:spcAft>
              <a:defRPr>
                <a:solidFill>
                  <a:schemeClr val="tx1"/>
                </a:solidFill>
                <a:latin typeface="Calibri" pitchFamily="34" charset="0"/>
              </a:defRPr>
            </a:lvl6pPr>
            <a:lvl7pPr marL="2971635" indent="-228587" fontAlgn="base">
              <a:spcBef>
                <a:spcPct val="0"/>
              </a:spcBef>
              <a:spcAft>
                <a:spcPct val="0"/>
              </a:spcAft>
              <a:defRPr>
                <a:solidFill>
                  <a:schemeClr val="tx1"/>
                </a:solidFill>
                <a:latin typeface="Calibri" pitchFamily="34" charset="0"/>
              </a:defRPr>
            </a:lvl7pPr>
            <a:lvl8pPr marL="3428811" indent="-228587" fontAlgn="base">
              <a:spcBef>
                <a:spcPct val="0"/>
              </a:spcBef>
              <a:spcAft>
                <a:spcPct val="0"/>
              </a:spcAft>
              <a:defRPr>
                <a:solidFill>
                  <a:schemeClr val="tx1"/>
                </a:solidFill>
                <a:latin typeface="Calibri" pitchFamily="34" charset="0"/>
              </a:defRPr>
            </a:lvl8pPr>
            <a:lvl9pPr marL="3885985" indent="-228587"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B25507D-A216-46BA-A59C-D9539429B54F}" type="slidenum">
              <a:rPr lang="en-US" altLang="en-US" smtClean="0"/>
              <a:pPr fontAlgn="base">
                <a:spcBef>
                  <a:spcPct val="0"/>
                </a:spcBef>
                <a:spcAft>
                  <a:spcPct val="0"/>
                </a:spcAft>
                <a:defRPr/>
              </a:pPr>
              <a:t>60</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A5E679A6-F873-4C31-A982-3EB23670DB1A}"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5CF8ADB5-2FB3-449A-AEB6-15AFDBDBB340}" type="slidenum">
              <a:rPr lang="en-US" smtClean="0"/>
              <a:pPr>
                <a:defRPr/>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FB7B3AF1-3813-4A80-9370-2F0C4ADF27B3}" type="slidenum">
              <a:rPr lang="en-US" smtClean="0"/>
              <a:pPr>
                <a:defRPr/>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1444"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09" indent="-285734">
              <a:defRPr>
                <a:solidFill>
                  <a:schemeClr val="tx1"/>
                </a:solidFill>
                <a:latin typeface="Calibri" pitchFamily="34" charset="0"/>
              </a:defRPr>
            </a:lvl2pPr>
            <a:lvl3pPr marL="1142937" indent="-228587">
              <a:defRPr>
                <a:solidFill>
                  <a:schemeClr val="tx1"/>
                </a:solidFill>
                <a:latin typeface="Calibri" pitchFamily="34" charset="0"/>
              </a:defRPr>
            </a:lvl3pPr>
            <a:lvl4pPr marL="1600111" indent="-228587">
              <a:defRPr>
                <a:solidFill>
                  <a:schemeClr val="tx1"/>
                </a:solidFill>
                <a:latin typeface="Calibri" pitchFamily="34" charset="0"/>
              </a:defRPr>
            </a:lvl4pPr>
            <a:lvl5pPr marL="2057287" indent="-228587">
              <a:defRPr>
                <a:solidFill>
                  <a:schemeClr val="tx1"/>
                </a:solidFill>
                <a:latin typeface="Calibri" pitchFamily="34" charset="0"/>
              </a:defRPr>
            </a:lvl5pPr>
            <a:lvl6pPr marL="2514461" indent="-228587" fontAlgn="base">
              <a:spcBef>
                <a:spcPct val="0"/>
              </a:spcBef>
              <a:spcAft>
                <a:spcPct val="0"/>
              </a:spcAft>
              <a:defRPr>
                <a:solidFill>
                  <a:schemeClr val="tx1"/>
                </a:solidFill>
                <a:latin typeface="Calibri" pitchFamily="34" charset="0"/>
              </a:defRPr>
            </a:lvl6pPr>
            <a:lvl7pPr marL="2971635" indent="-228587" fontAlgn="base">
              <a:spcBef>
                <a:spcPct val="0"/>
              </a:spcBef>
              <a:spcAft>
                <a:spcPct val="0"/>
              </a:spcAft>
              <a:defRPr>
                <a:solidFill>
                  <a:schemeClr val="tx1"/>
                </a:solidFill>
                <a:latin typeface="Calibri" pitchFamily="34" charset="0"/>
              </a:defRPr>
            </a:lvl7pPr>
            <a:lvl8pPr marL="3428811" indent="-228587" fontAlgn="base">
              <a:spcBef>
                <a:spcPct val="0"/>
              </a:spcBef>
              <a:spcAft>
                <a:spcPct val="0"/>
              </a:spcAft>
              <a:defRPr>
                <a:solidFill>
                  <a:schemeClr val="tx1"/>
                </a:solidFill>
                <a:latin typeface="Calibri" pitchFamily="34" charset="0"/>
              </a:defRPr>
            </a:lvl8pPr>
            <a:lvl9pPr marL="3885985" indent="-228587"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34BD525-9360-4ABD-A6FC-6BBF62D5CD6E}" type="slidenum">
              <a:rPr lang="en-US" altLang="en-US" smtClean="0"/>
              <a:pPr fontAlgn="base">
                <a:spcBef>
                  <a:spcPct val="0"/>
                </a:spcBef>
                <a:spcAft>
                  <a:spcPct val="0"/>
                </a:spcAft>
                <a:defRPr/>
              </a:pPr>
              <a:t>14</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112C0FC4-F7B5-432E-8F2D-CE7681F4F4E1}" type="slidenum">
              <a:rPr lang="en-US" smtClean="0"/>
              <a:pPr>
                <a:defRPr/>
              </a:pPr>
              <a:t>16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16C6D099-F15C-4B84-808E-4F0034B537D8}" type="slidenum">
              <a:rPr lang="en-US" smtClean="0"/>
              <a:pPr>
                <a:defRPr/>
              </a:pPr>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81A7FC88-79A9-4E6F-9B42-1E7977C81BC4}" type="slidenum">
              <a:rPr lang="en-US" smtClean="0"/>
              <a:pPr>
                <a:defRPr/>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AE44B2-E7CE-4E1D-A386-D911F62E0B5F}"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88213-1A5A-411A-83FF-93E48C9FB11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AE44B2-E7CE-4E1D-A386-D911F62E0B5F}"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88213-1A5A-411A-83FF-93E48C9FB1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AE44B2-E7CE-4E1D-A386-D911F62E0B5F}"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88213-1A5A-411A-83FF-93E48C9FB1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AE44B2-E7CE-4E1D-A386-D911F62E0B5F}"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88213-1A5A-411A-83FF-93E48C9FB1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AE44B2-E7CE-4E1D-A386-D911F62E0B5F}"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88213-1A5A-411A-83FF-93E48C9FB11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AE44B2-E7CE-4E1D-A386-D911F62E0B5F}" type="datetimeFigureOut">
              <a:rPr lang="en-US" smtClean="0"/>
              <a:pPr/>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88213-1A5A-411A-83FF-93E48C9FB1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AE44B2-E7CE-4E1D-A386-D911F62E0B5F}" type="datetimeFigureOut">
              <a:rPr lang="en-US" smtClean="0"/>
              <a:pPr/>
              <a:t>10/13/2015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A88213-1A5A-411A-83FF-93E48C9FB11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AE44B2-E7CE-4E1D-A386-D911F62E0B5F}" type="datetimeFigureOut">
              <a:rPr lang="en-US" smtClean="0"/>
              <a:pPr/>
              <a:t>10/13/2015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A88213-1A5A-411A-83FF-93E48C9FB1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AE44B2-E7CE-4E1D-A386-D911F62E0B5F}" type="datetimeFigureOut">
              <a:rPr lang="en-US" smtClean="0"/>
              <a:pPr/>
              <a:t>10/13/2015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A88213-1A5A-411A-83FF-93E48C9FB1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AE44B2-E7CE-4E1D-A386-D911F62E0B5F}" type="datetimeFigureOut">
              <a:rPr lang="en-US" smtClean="0"/>
              <a:pPr/>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88213-1A5A-411A-83FF-93E48C9FB11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AE44B2-E7CE-4E1D-A386-D911F62E0B5F}" type="datetimeFigureOut">
              <a:rPr lang="en-US" smtClean="0"/>
              <a:pPr/>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88213-1A5A-411A-83FF-93E48C9FB11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AE44B2-E7CE-4E1D-A386-D911F62E0B5F}" type="datetimeFigureOut">
              <a:rPr lang="en-US" smtClean="0"/>
              <a:pPr/>
              <a:t>10/13/2015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A88213-1A5A-411A-83FF-93E48C9FB11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Montgomery Township </a:t>
            </a:r>
            <a:br>
              <a:rPr lang="en-US" dirty="0" smtClean="0"/>
            </a:br>
            <a:r>
              <a:rPr lang="en-US" dirty="0" smtClean="0"/>
              <a:t>School District </a:t>
            </a:r>
            <a:br>
              <a:rPr lang="en-US" dirty="0" smtClean="0"/>
            </a:br>
            <a:r>
              <a:rPr lang="en-US" dirty="0" smtClean="0"/>
              <a:t>Student Achievement Review</a:t>
            </a:r>
            <a:endParaRPr lang="en-US" dirty="0"/>
          </a:p>
        </p:txBody>
      </p:sp>
      <p:sp>
        <p:nvSpPr>
          <p:cNvPr id="3" name="Subtitle 2"/>
          <p:cNvSpPr>
            <a:spLocks noGrp="1"/>
          </p:cNvSpPr>
          <p:nvPr>
            <p:ph type="subTitle" idx="1"/>
          </p:nvPr>
        </p:nvSpPr>
        <p:spPr/>
        <p:txBody>
          <a:bodyPr>
            <a:normAutofit fontScale="77500" lnSpcReduction="20000"/>
          </a:bodyPr>
          <a:lstStyle/>
          <a:p>
            <a:endParaRPr lang="en-US" dirty="0" smtClean="0"/>
          </a:p>
          <a:p>
            <a:r>
              <a:rPr lang="en-US" dirty="0" smtClean="0"/>
              <a:t>Damian Pappa</a:t>
            </a:r>
          </a:p>
          <a:p>
            <a:r>
              <a:rPr lang="en-US" dirty="0" smtClean="0"/>
              <a:t>Director of Data, Assessment &amp; Accountability </a:t>
            </a:r>
          </a:p>
          <a:p>
            <a:r>
              <a:rPr lang="en-US" dirty="0" smtClean="0"/>
              <a:t>October  13, 2015</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Dynamic Learning Maps</a:t>
            </a:r>
            <a:br>
              <a:rPr lang="en-US" dirty="0" smtClean="0"/>
            </a:br>
            <a:r>
              <a:rPr lang="en-US" dirty="0" smtClean="0"/>
              <a:t>DLM</a:t>
            </a:r>
            <a:endParaRPr lang="en-US" dirty="0"/>
          </a:p>
        </p:txBody>
      </p:sp>
      <p:sp>
        <p:nvSpPr>
          <p:cNvPr id="3" name="Content Placeholder 2"/>
          <p:cNvSpPr>
            <a:spLocks noGrp="1"/>
          </p:cNvSpPr>
          <p:nvPr>
            <p:ph idx="1"/>
          </p:nvPr>
        </p:nvSpPr>
        <p:spPr/>
        <p:txBody>
          <a:bodyPr>
            <a:normAutofit/>
          </a:bodyPr>
          <a:lstStyle/>
          <a:p>
            <a:r>
              <a:rPr lang="en-US" sz="2400" dirty="0" smtClean="0"/>
              <a:t>Teachers completed two student surveys:</a:t>
            </a:r>
          </a:p>
          <a:p>
            <a:pPr>
              <a:buNone/>
            </a:pPr>
            <a:r>
              <a:rPr lang="en-US" sz="2400" dirty="0" smtClean="0"/>
              <a:t>		1) </a:t>
            </a:r>
            <a:r>
              <a:rPr lang="en-US" sz="2400" u="sng" dirty="0" smtClean="0"/>
              <a:t>Personal Needs Profile</a:t>
            </a:r>
          </a:p>
          <a:p>
            <a:pPr>
              <a:buNone/>
            </a:pPr>
            <a:r>
              <a:rPr lang="en-US" sz="2400" dirty="0" smtClean="0"/>
              <a:t>                  This profile collected information on the student’s         </a:t>
            </a:r>
          </a:p>
          <a:p>
            <a:pPr>
              <a:buNone/>
            </a:pPr>
            <a:r>
              <a:rPr lang="en-US" sz="2400" dirty="0"/>
              <a:t> </a:t>
            </a:r>
            <a:r>
              <a:rPr lang="en-US" sz="2400" dirty="0" smtClean="0"/>
              <a:t>                 support needs and current level of instruction.</a:t>
            </a:r>
          </a:p>
          <a:p>
            <a:pPr>
              <a:buNone/>
            </a:pPr>
            <a:endParaRPr lang="en-US" sz="2400" dirty="0" smtClean="0"/>
          </a:p>
          <a:p>
            <a:pPr>
              <a:buNone/>
            </a:pPr>
            <a:r>
              <a:rPr lang="en-US" sz="2400" dirty="0" smtClean="0"/>
              <a:t>		2) </a:t>
            </a:r>
            <a:r>
              <a:rPr lang="en-US" sz="2400" u="sng" dirty="0" smtClean="0"/>
              <a:t>First Contact </a:t>
            </a:r>
          </a:p>
          <a:p>
            <a:pPr>
              <a:buNone/>
            </a:pPr>
            <a:r>
              <a:rPr lang="en-US" sz="2400" dirty="0" smtClean="0"/>
              <a:t>		       This survey helped to identify the student’s academic  	       levels in order to establish a baseline for the selecting </a:t>
            </a:r>
          </a:p>
          <a:p>
            <a:pPr>
              <a:buNone/>
            </a:pPr>
            <a:r>
              <a:rPr lang="en-US" sz="2400" dirty="0"/>
              <a:t> </a:t>
            </a:r>
            <a:r>
              <a:rPr lang="en-US" sz="2400" dirty="0" smtClean="0"/>
              <a:t>                   test items.</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2015 Dynamic Learning Maps</a:t>
            </a:r>
            <a:br>
              <a:rPr lang="en-US" sz="3600" dirty="0" smtClean="0"/>
            </a:br>
            <a:r>
              <a:rPr lang="en-US" sz="3600" dirty="0" smtClean="0"/>
              <a:t>Number of </a:t>
            </a:r>
            <a:r>
              <a:rPr lang="en-US" sz="3600" dirty="0" err="1" smtClean="0"/>
              <a:t>Testlets</a:t>
            </a:r>
            <a:r>
              <a:rPr lang="en-US" sz="3600" dirty="0" smtClean="0"/>
              <a:t> </a:t>
            </a:r>
            <a:br>
              <a:rPr lang="en-US" sz="3600" dirty="0" smtClean="0"/>
            </a:br>
            <a:r>
              <a:rPr lang="en-US" sz="2000" dirty="0" err="1" smtClean="0"/>
              <a:t>Testlet</a:t>
            </a:r>
            <a:r>
              <a:rPr lang="en-US" sz="2000" dirty="0" smtClean="0"/>
              <a:t>= DLM assessments in Math and ELA</a:t>
            </a:r>
            <a:endParaRPr lang="en-US" sz="2000" dirty="0"/>
          </a:p>
        </p:txBody>
      </p:sp>
      <p:graphicFrame>
        <p:nvGraphicFramePr>
          <p:cNvPr id="5" name="Content Placeholder 4"/>
          <p:cNvGraphicFramePr>
            <a:graphicFrameLocks noGrp="1"/>
          </p:cNvGraphicFramePr>
          <p:nvPr>
            <p:ph idx="1"/>
          </p:nvPr>
        </p:nvGraphicFramePr>
        <p:xfrm>
          <a:off x="457200" y="2057400"/>
          <a:ext cx="8229600" cy="3703320"/>
        </p:xfrm>
        <a:graphic>
          <a:graphicData uri="http://schemas.openxmlformats.org/drawingml/2006/table">
            <a:tbl>
              <a:tblPr firstRow="1" bandRow="1">
                <a:tableStyleId>{5C22544A-7EE6-4342-B048-85BDC9FD1C3A}</a:tableStyleId>
              </a:tblPr>
              <a:tblGrid>
                <a:gridCol w="2743200"/>
                <a:gridCol w="2743200"/>
                <a:gridCol w="2743200"/>
              </a:tblGrid>
              <a:tr h="137160">
                <a:tc>
                  <a:txBody>
                    <a:bodyPr/>
                    <a:lstStyle/>
                    <a:p>
                      <a:r>
                        <a:rPr lang="en-US" dirty="0" smtClean="0"/>
                        <a:t>Grade</a:t>
                      </a:r>
                      <a:endParaRPr lang="en-US" dirty="0"/>
                    </a:p>
                  </a:txBody>
                  <a:tcPr/>
                </a:tc>
                <a:tc>
                  <a:txBody>
                    <a:bodyPr/>
                    <a:lstStyle/>
                    <a:p>
                      <a:r>
                        <a:rPr lang="en-US" dirty="0" smtClean="0"/>
                        <a:t>Math </a:t>
                      </a:r>
                      <a:r>
                        <a:rPr lang="en-US" dirty="0" err="1" smtClean="0"/>
                        <a:t>Testlets</a:t>
                      </a:r>
                      <a:endParaRPr lang="en-US" dirty="0"/>
                    </a:p>
                  </a:txBody>
                  <a:tcPr/>
                </a:tc>
                <a:tc>
                  <a:txBody>
                    <a:bodyPr/>
                    <a:lstStyle/>
                    <a:p>
                      <a:r>
                        <a:rPr lang="en-US" dirty="0" smtClean="0"/>
                        <a:t>ELA </a:t>
                      </a:r>
                      <a:r>
                        <a:rPr lang="en-US" dirty="0" err="1" smtClean="0"/>
                        <a:t>Testlets</a:t>
                      </a:r>
                      <a:endParaRPr lang="en-US" dirty="0"/>
                    </a:p>
                  </a:txBody>
                  <a:tcPr/>
                </a:tc>
              </a:tr>
              <a:tr h="370840">
                <a:tc>
                  <a:txBody>
                    <a:bodyPr/>
                    <a:lstStyle/>
                    <a:p>
                      <a:r>
                        <a:rPr lang="en-US" dirty="0" smtClean="0"/>
                        <a:t>3</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r>
              <a:tr h="370840">
                <a:tc>
                  <a:txBody>
                    <a:bodyPr/>
                    <a:lstStyle/>
                    <a:p>
                      <a:r>
                        <a:rPr lang="en-US" dirty="0" smtClean="0"/>
                        <a:t>4</a:t>
                      </a:r>
                      <a:endParaRPr lang="en-US" dirty="0"/>
                    </a:p>
                  </a:txBody>
                  <a:tcPr/>
                </a:tc>
                <a:tc>
                  <a:txBody>
                    <a:bodyPr/>
                    <a:lstStyle/>
                    <a:p>
                      <a:r>
                        <a:rPr lang="en-US" dirty="0" smtClean="0"/>
                        <a:t>7</a:t>
                      </a:r>
                      <a:endParaRPr lang="en-US" dirty="0"/>
                    </a:p>
                  </a:txBody>
                  <a:tcPr/>
                </a:tc>
                <a:tc>
                  <a:txBody>
                    <a:bodyPr/>
                    <a:lstStyle/>
                    <a:p>
                      <a:r>
                        <a:rPr lang="en-US" dirty="0" smtClean="0"/>
                        <a:t>7</a:t>
                      </a:r>
                      <a:endParaRPr lang="en-US" dirty="0"/>
                    </a:p>
                  </a:txBody>
                  <a:tcPr/>
                </a:tc>
              </a:tr>
              <a:tr h="370840">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r>
              <a:tr h="370840">
                <a:tc>
                  <a:txBody>
                    <a:bodyPr/>
                    <a:lstStyle/>
                    <a:p>
                      <a:r>
                        <a:rPr lang="en-US" dirty="0" smtClean="0"/>
                        <a:t>6</a:t>
                      </a:r>
                      <a:endParaRPr lang="en-US" dirty="0"/>
                    </a:p>
                  </a:txBody>
                  <a:tcPr/>
                </a:tc>
                <a:tc>
                  <a:txBody>
                    <a:bodyPr/>
                    <a:lstStyle/>
                    <a:p>
                      <a:r>
                        <a:rPr lang="en-US" dirty="0" smtClean="0"/>
                        <a:t>6</a:t>
                      </a:r>
                      <a:endParaRPr lang="en-US" dirty="0"/>
                    </a:p>
                  </a:txBody>
                  <a:tcPr/>
                </a:tc>
                <a:tc>
                  <a:txBody>
                    <a:bodyPr/>
                    <a:lstStyle/>
                    <a:p>
                      <a:r>
                        <a:rPr lang="en-US" dirty="0" smtClean="0"/>
                        <a:t>6</a:t>
                      </a:r>
                      <a:endParaRPr lang="en-US" dirty="0"/>
                    </a:p>
                  </a:txBody>
                  <a:tcPr/>
                </a:tc>
              </a:tr>
              <a:tr h="370840">
                <a:tc>
                  <a:txBody>
                    <a:bodyPr/>
                    <a:lstStyle/>
                    <a:p>
                      <a:r>
                        <a:rPr lang="en-US" dirty="0" smtClean="0"/>
                        <a:t>7</a:t>
                      </a:r>
                      <a:endParaRPr lang="en-US" dirty="0"/>
                    </a:p>
                  </a:txBody>
                  <a:tcPr/>
                </a:tc>
                <a:tc>
                  <a:txBody>
                    <a:bodyPr/>
                    <a:lstStyle/>
                    <a:p>
                      <a:r>
                        <a:rPr lang="en-US" dirty="0" smtClean="0"/>
                        <a:t>6</a:t>
                      </a:r>
                      <a:endParaRPr lang="en-US" dirty="0"/>
                    </a:p>
                  </a:txBody>
                  <a:tcPr/>
                </a:tc>
                <a:tc>
                  <a:txBody>
                    <a:bodyPr/>
                    <a:lstStyle/>
                    <a:p>
                      <a:r>
                        <a:rPr lang="en-US" dirty="0" smtClean="0"/>
                        <a:t>6</a:t>
                      </a:r>
                      <a:endParaRPr lang="en-US" dirty="0"/>
                    </a:p>
                  </a:txBody>
                  <a:tcPr/>
                </a:tc>
              </a:tr>
              <a:tr h="370840">
                <a:tc>
                  <a:txBody>
                    <a:bodyPr/>
                    <a:lstStyle/>
                    <a:p>
                      <a:r>
                        <a:rPr lang="en-US" dirty="0" smtClean="0"/>
                        <a:t>8</a:t>
                      </a:r>
                      <a:endParaRPr lang="en-US" dirty="0"/>
                    </a:p>
                  </a:txBody>
                  <a:tcPr/>
                </a:tc>
                <a:tc>
                  <a:txBody>
                    <a:bodyPr/>
                    <a:lstStyle/>
                    <a:p>
                      <a:r>
                        <a:rPr lang="en-US" dirty="0" smtClean="0"/>
                        <a:t>6</a:t>
                      </a:r>
                      <a:endParaRPr lang="en-US" dirty="0"/>
                    </a:p>
                  </a:txBody>
                  <a:tcPr/>
                </a:tc>
                <a:tc>
                  <a:txBody>
                    <a:bodyPr/>
                    <a:lstStyle/>
                    <a:p>
                      <a:r>
                        <a:rPr lang="en-US" dirty="0" smtClean="0"/>
                        <a:t>6</a:t>
                      </a:r>
                      <a:endParaRPr lang="en-US" dirty="0"/>
                    </a:p>
                  </a:txBody>
                  <a:tcPr/>
                </a:tc>
              </a:tr>
              <a:tr h="370840">
                <a:tc>
                  <a:txBody>
                    <a:bodyPr/>
                    <a:lstStyle/>
                    <a:p>
                      <a:r>
                        <a:rPr lang="en-US" dirty="0" smtClean="0"/>
                        <a:t>9</a:t>
                      </a:r>
                      <a:endParaRPr lang="en-US" dirty="0"/>
                    </a:p>
                  </a:txBody>
                  <a:tcPr/>
                </a:tc>
                <a:tc>
                  <a:txBody>
                    <a:bodyPr/>
                    <a:lstStyle/>
                    <a:p>
                      <a:r>
                        <a:rPr lang="en-US" dirty="0" smtClean="0"/>
                        <a:t>6</a:t>
                      </a:r>
                      <a:endParaRPr lang="en-US" dirty="0"/>
                    </a:p>
                  </a:txBody>
                  <a:tcPr/>
                </a:tc>
                <a:tc>
                  <a:txBody>
                    <a:bodyPr/>
                    <a:lstStyle/>
                    <a:p>
                      <a:r>
                        <a:rPr lang="en-US" dirty="0" smtClean="0"/>
                        <a:t>6</a:t>
                      </a:r>
                      <a:endParaRPr lang="en-US" dirty="0"/>
                    </a:p>
                  </a:txBody>
                  <a:tcPr/>
                </a:tc>
              </a:tr>
              <a:tr h="370840">
                <a:tc>
                  <a:txBody>
                    <a:bodyPr/>
                    <a:lstStyle/>
                    <a:p>
                      <a:r>
                        <a:rPr lang="en-US" dirty="0" smtClean="0"/>
                        <a:t>10</a:t>
                      </a:r>
                      <a:endParaRPr lang="en-US" dirty="0"/>
                    </a:p>
                  </a:txBody>
                  <a:tcPr/>
                </a:tc>
                <a:tc>
                  <a:txBody>
                    <a:bodyPr/>
                    <a:lstStyle/>
                    <a:p>
                      <a:r>
                        <a:rPr lang="en-US" dirty="0" smtClean="0"/>
                        <a:t>6</a:t>
                      </a:r>
                      <a:endParaRPr lang="en-US" dirty="0"/>
                    </a:p>
                  </a:txBody>
                  <a:tcPr/>
                </a:tc>
                <a:tc>
                  <a:txBody>
                    <a:bodyPr/>
                    <a:lstStyle/>
                    <a:p>
                      <a:r>
                        <a:rPr lang="en-US" dirty="0" smtClean="0"/>
                        <a:t>6</a:t>
                      </a:r>
                      <a:endParaRPr lang="en-US" dirty="0"/>
                    </a:p>
                  </a:txBody>
                  <a:tcPr/>
                </a:tc>
              </a:tr>
              <a:tr h="370840">
                <a:tc>
                  <a:txBody>
                    <a:bodyPr/>
                    <a:lstStyle/>
                    <a:p>
                      <a:r>
                        <a:rPr lang="en-US" dirty="0" smtClean="0"/>
                        <a:t>11</a:t>
                      </a:r>
                      <a:endParaRPr lang="en-US" dirty="0"/>
                    </a:p>
                  </a:txBody>
                  <a:tcPr/>
                </a:tc>
                <a:tc>
                  <a:txBody>
                    <a:bodyPr/>
                    <a:lstStyle/>
                    <a:p>
                      <a:r>
                        <a:rPr lang="en-US" dirty="0" smtClean="0"/>
                        <a:t>6</a:t>
                      </a:r>
                      <a:endParaRPr lang="en-US" dirty="0"/>
                    </a:p>
                  </a:txBody>
                  <a:tcPr/>
                </a:tc>
                <a:tc>
                  <a:txBody>
                    <a:bodyPr/>
                    <a:lstStyle/>
                    <a:p>
                      <a:r>
                        <a:rPr lang="en-US" dirty="0" smtClean="0"/>
                        <a:t>5</a:t>
                      </a:r>
                      <a:endParaRPr 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mtClean="0"/>
              <a:t>District Factor Grouping (DFG)</a:t>
            </a:r>
          </a:p>
        </p:txBody>
      </p:sp>
      <p:sp>
        <p:nvSpPr>
          <p:cNvPr id="28675" name="Content Placeholder 2"/>
          <p:cNvSpPr>
            <a:spLocks noGrp="1"/>
          </p:cNvSpPr>
          <p:nvPr>
            <p:ph idx="1"/>
          </p:nvPr>
        </p:nvSpPr>
        <p:spPr/>
        <p:txBody>
          <a:bodyPr/>
          <a:lstStyle/>
          <a:p>
            <a:pPr eaLnBrk="1" hangingPunct="1"/>
            <a:r>
              <a:rPr lang="en-US" altLang="en-US" smtClean="0"/>
              <a:t>Montgomery Township is identified as a “J” on a scale of letters A-J.</a:t>
            </a:r>
          </a:p>
          <a:p>
            <a:pPr eaLnBrk="1" hangingPunct="1"/>
            <a:r>
              <a:rPr lang="en-US" altLang="en-US" smtClean="0"/>
              <a:t>In terms of socio-economics, districts identifies as “A” represent the poorest districts while “J” districts are the wealthiest.</a:t>
            </a:r>
          </a:p>
          <a:p>
            <a:pPr eaLnBrk="1" hangingPunct="1"/>
            <a:r>
              <a:rPr lang="en-US" altLang="en-US" smtClean="0"/>
              <a:t>Other “J” districts in New Jersey include (next slide)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smtClean="0"/>
              <a:t>District Factor Group J Districts </a:t>
            </a:r>
          </a:p>
        </p:txBody>
      </p:sp>
      <p:sp>
        <p:nvSpPr>
          <p:cNvPr id="3" name="Content Placeholder 2"/>
          <p:cNvSpPr>
            <a:spLocks noGrp="1"/>
          </p:cNvSpPr>
          <p:nvPr>
            <p:ph sz="half" idx="1"/>
          </p:nvPr>
        </p:nvSpPr>
        <p:spPr/>
        <p:txBody>
          <a:bodyPr rtlCol="0">
            <a:normAutofit fontScale="77500" lnSpcReduction="20000"/>
          </a:bodyPr>
          <a:lstStyle/>
          <a:p>
            <a:pPr eaLnBrk="1" fontAlgn="auto" hangingPunct="1">
              <a:spcAft>
                <a:spcPts val="0"/>
              </a:spcAft>
              <a:buFont typeface="Arial" panose="020B0604020202020204" pitchFamily="34" charset="0"/>
              <a:buChar char="•"/>
              <a:defRPr/>
            </a:pPr>
            <a:r>
              <a:rPr lang="en-US" dirty="0" smtClean="0"/>
              <a:t>Bernards Township</a:t>
            </a:r>
          </a:p>
          <a:p>
            <a:pPr eaLnBrk="1" fontAlgn="auto" hangingPunct="1">
              <a:spcAft>
                <a:spcPts val="0"/>
              </a:spcAft>
              <a:buFont typeface="Arial" panose="020B0604020202020204" pitchFamily="34" charset="0"/>
              <a:buChar char="•"/>
              <a:defRPr/>
            </a:pPr>
            <a:r>
              <a:rPr lang="en-US" dirty="0" smtClean="0"/>
              <a:t>Chester Township</a:t>
            </a:r>
          </a:p>
          <a:p>
            <a:pPr eaLnBrk="1" fontAlgn="auto" hangingPunct="1">
              <a:spcAft>
                <a:spcPts val="0"/>
              </a:spcAft>
              <a:buFont typeface="Arial" panose="020B0604020202020204" pitchFamily="34" charset="0"/>
              <a:buChar char="•"/>
              <a:defRPr/>
            </a:pPr>
            <a:r>
              <a:rPr lang="en-US" dirty="0" smtClean="0"/>
              <a:t>Cranbury Township</a:t>
            </a:r>
          </a:p>
          <a:p>
            <a:pPr eaLnBrk="1" fontAlgn="auto" hangingPunct="1">
              <a:spcAft>
                <a:spcPts val="0"/>
              </a:spcAft>
              <a:buFont typeface="Arial" panose="020B0604020202020204" pitchFamily="34" charset="0"/>
              <a:buChar char="•"/>
              <a:defRPr/>
            </a:pPr>
            <a:r>
              <a:rPr lang="en-US" dirty="0" smtClean="0"/>
              <a:t>Essex Fells Boro</a:t>
            </a:r>
          </a:p>
          <a:p>
            <a:pPr eaLnBrk="1" fontAlgn="auto" hangingPunct="1">
              <a:spcAft>
                <a:spcPts val="0"/>
              </a:spcAft>
              <a:buFont typeface="Arial" panose="020B0604020202020204" pitchFamily="34" charset="0"/>
              <a:buChar char="•"/>
              <a:defRPr/>
            </a:pPr>
            <a:r>
              <a:rPr lang="en-US" dirty="0" smtClean="0"/>
              <a:t>Glen Rock Boro</a:t>
            </a:r>
          </a:p>
          <a:p>
            <a:pPr eaLnBrk="1" fontAlgn="auto" hangingPunct="1">
              <a:spcAft>
                <a:spcPts val="0"/>
              </a:spcAft>
              <a:buFont typeface="Arial" panose="020B0604020202020204" pitchFamily="34" charset="0"/>
              <a:buChar char="•"/>
              <a:defRPr/>
            </a:pPr>
            <a:r>
              <a:rPr lang="en-US" dirty="0" smtClean="0"/>
              <a:t>Haddonfield Boro</a:t>
            </a:r>
          </a:p>
          <a:p>
            <a:pPr eaLnBrk="1" fontAlgn="auto" hangingPunct="1">
              <a:spcAft>
                <a:spcPts val="0"/>
              </a:spcAft>
              <a:buFont typeface="Arial" panose="020B0604020202020204" pitchFamily="34" charset="0"/>
              <a:buChar char="•"/>
              <a:defRPr/>
            </a:pPr>
            <a:r>
              <a:rPr lang="en-US" dirty="0" smtClean="0"/>
              <a:t>Harding Township </a:t>
            </a:r>
          </a:p>
          <a:p>
            <a:pPr eaLnBrk="1" fontAlgn="auto" hangingPunct="1">
              <a:spcAft>
                <a:spcPts val="0"/>
              </a:spcAft>
              <a:buFont typeface="Arial" panose="020B0604020202020204" pitchFamily="34" charset="0"/>
              <a:buChar char="•"/>
              <a:defRPr/>
            </a:pPr>
            <a:r>
              <a:rPr lang="en-US" dirty="0" smtClean="0"/>
              <a:t>Ho Ho Kus Boro</a:t>
            </a:r>
          </a:p>
          <a:p>
            <a:pPr eaLnBrk="1" fontAlgn="auto" hangingPunct="1">
              <a:spcAft>
                <a:spcPts val="0"/>
              </a:spcAft>
              <a:buFont typeface="Arial" panose="020B0604020202020204" pitchFamily="34" charset="0"/>
              <a:buChar char="•"/>
              <a:defRPr/>
            </a:pPr>
            <a:r>
              <a:rPr lang="en-US" dirty="0" smtClean="0"/>
              <a:t>Little Silver Boro</a:t>
            </a:r>
          </a:p>
          <a:p>
            <a:pPr eaLnBrk="1" fontAlgn="auto" hangingPunct="1">
              <a:spcAft>
                <a:spcPts val="0"/>
              </a:spcAft>
              <a:buFont typeface="Arial" panose="020B0604020202020204" pitchFamily="34" charset="0"/>
              <a:buChar char="•"/>
              <a:defRPr/>
            </a:pPr>
            <a:r>
              <a:rPr lang="en-US" dirty="0" smtClean="0"/>
              <a:t>Mendham Boro</a:t>
            </a:r>
          </a:p>
          <a:p>
            <a:pPr eaLnBrk="1" fontAlgn="auto" hangingPunct="1">
              <a:spcAft>
                <a:spcPts val="0"/>
              </a:spcAft>
              <a:buFont typeface="Arial" panose="020B0604020202020204" pitchFamily="34" charset="0"/>
              <a:buChar char="•"/>
              <a:defRPr/>
            </a:pPr>
            <a:r>
              <a:rPr lang="en-US" dirty="0" smtClean="0"/>
              <a:t>Mendham Township</a:t>
            </a:r>
          </a:p>
          <a:p>
            <a:pPr eaLnBrk="1" fontAlgn="auto" hangingPunct="1">
              <a:spcAft>
                <a:spcPts val="0"/>
              </a:spcAft>
              <a:buFont typeface="Arial" panose="020B0604020202020204" pitchFamily="34" charset="0"/>
              <a:buChar char="•"/>
              <a:defRPr/>
            </a:pPr>
            <a:r>
              <a:rPr lang="en-US" dirty="0" smtClean="0"/>
              <a:t>Millburn Township</a:t>
            </a:r>
          </a:p>
        </p:txBody>
      </p:sp>
      <p:sp>
        <p:nvSpPr>
          <p:cNvPr id="4" name="Content Placeholder 3"/>
          <p:cNvSpPr>
            <a:spLocks noGrp="1"/>
          </p:cNvSpPr>
          <p:nvPr>
            <p:ph sz="half" idx="2"/>
          </p:nvPr>
        </p:nvSpPr>
        <p:spPr/>
        <p:txBody>
          <a:bodyPr rtlCol="0">
            <a:normAutofit fontScale="77500" lnSpcReduction="20000"/>
          </a:bodyPr>
          <a:lstStyle/>
          <a:p>
            <a:pPr eaLnBrk="1" fontAlgn="auto" hangingPunct="1">
              <a:spcAft>
                <a:spcPts val="0"/>
              </a:spcAft>
              <a:buFont typeface="Arial" panose="020B0604020202020204" pitchFamily="34" charset="0"/>
              <a:buChar char="•"/>
              <a:defRPr/>
            </a:pPr>
            <a:r>
              <a:rPr lang="en-US" b="1" dirty="0" smtClean="0">
                <a:solidFill>
                  <a:srgbClr val="00B050"/>
                </a:solidFill>
              </a:rPr>
              <a:t>Montgomery Township</a:t>
            </a:r>
          </a:p>
          <a:p>
            <a:pPr eaLnBrk="1" fontAlgn="auto" hangingPunct="1">
              <a:spcAft>
                <a:spcPts val="0"/>
              </a:spcAft>
              <a:buFont typeface="Arial" panose="020B0604020202020204" pitchFamily="34" charset="0"/>
              <a:buChar char="•"/>
              <a:defRPr/>
            </a:pPr>
            <a:r>
              <a:rPr lang="en-US" dirty="0" smtClean="0"/>
              <a:t>Mountain Lakes Boro</a:t>
            </a:r>
          </a:p>
          <a:p>
            <a:pPr eaLnBrk="1" fontAlgn="auto" hangingPunct="1">
              <a:spcAft>
                <a:spcPts val="0"/>
              </a:spcAft>
              <a:buFont typeface="Arial" panose="020B0604020202020204" pitchFamily="34" charset="0"/>
              <a:buChar char="•"/>
              <a:defRPr/>
            </a:pPr>
            <a:r>
              <a:rPr lang="en-US" dirty="0" smtClean="0"/>
              <a:t>North Caldwell Boro</a:t>
            </a:r>
          </a:p>
          <a:p>
            <a:pPr eaLnBrk="1" fontAlgn="auto" hangingPunct="1">
              <a:spcAft>
                <a:spcPts val="0"/>
              </a:spcAft>
              <a:buFont typeface="Arial" panose="020B0604020202020204" pitchFamily="34" charset="0"/>
              <a:buChar char="•"/>
              <a:defRPr/>
            </a:pPr>
            <a:r>
              <a:rPr lang="en-US" dirty="0" smtClean="0"/>
              <a:t>Northern Highlands Regional</a:t>
            </a:r>
          </a:p>
          <a:p>
            <a:pPr eaLnBrk="1" fontAlgn="auto" hangingPunct="1">
              <a:spcAft>
                <a:spcPts val="0"/>
              </a:spcAft>
              <a:buFont typeface="Arial" panose="020B0604020202020204" pitchFamily="34" charset="0"/>
              <a:buChar char="•"/>
              <a:defRPr/>
            </a:pPr>
            <a:r>
              <a:rPr lang="en-US" dirty="0" smtClean="0"/>
              <a:t>Ridgewood Village</a:t>
            </a:r>
          </a:p>
          <a:p>
            <a:pPr eaLnBrk="1" fontAlgn="auto" hangingPunct="1">
              <a:spcAft>
                <a:spcPts val="0"/>
              </a:spcAft>
              <a:buFont typeface="Arial" panose="020B0604020202020204" pitchFamily="34" charset="0"/>
              <a:buChar char="•"/>
              <a:defRPr/>
            </a:pPr>
            <a:r>
              <a:rPr lang="en-US" dirty="0" smtClean="0"/>
              <a:t>Rumson Boro</a:t>
            </a:r>
          </a:p>
          <a:p>
            <a:pPr eaLnBrk="1" fontAlgn="auto" hangingPunct="1">
              <a:spcAft>
                <a:spcPts val="0"/>
              </a:spcAft>
              <a:buFont typeface="Arial" panose="020B0604020202020204" pitchFamily="34" charset="0"/>
              <a:buChar char="•"/>
              <a:defRPr/>
            </a:pPr>
            <a:r>
              <a:rPr lang="en-US" dirty="0" smtClean="0"/>
              <a:t>Rumson-Fair Haven Regional</a:t>
            </a:r>
          </a:p>
          <a:p>
            <a:pPr eaLnBrk="1" fontAlgn="auto" hangingPunct="1">
              <a:spcAft>
                <a:spcPts val="0"/>
              </a:spcAft>
              <a:buFont typeface="Arial" panose="020B0604020202020204" pitchFamily="34" charset="0"/>
              <a:buChar char="•"/>
              <a:defRPr/>
            </a:pPr>
            <a:r>
              <a:rPr lang="en-US" dirty="0" smtClean="0"/>
              <a:t>Saddle River Boro</a:t>
            </a:r>
          </a:p>
          <a:p>
            <a:pPr eaLnBrk="1" fontAlgn="auto" hangingPunct="1">
              <a:spcAft>
                <a:spcPts val="0"/>
              </a:spcAft>
              <a:buFont typeface="Arial" panose="020B0604020202020204" pitchFamily="34" charset="0"/>
              <a:buChar char="•"/>
              <a:defRPr/>
            </a:pPr>
            <a:r>
              <a:rPr lang="en-US" dirty="0" smtClean="0"/>
              <a:t>School District of Chathams</a:t>
            </a:r>
          </a:p>
          <a:p>
            <a:pPr eaLnBrk="1" fontAlgn="auto" hangingPunct="1">
              <a:spcAft>
                <a:spcPts val="0"/>
              </a:spcAft>
              <a:buFont typeface="Arial" panose="020B0604020202020204" pitchFamily="34" charset="0"/>
              <a:buChar char="•"/>
              <a:defRPr/>
            </a:pPr>
            <a:r>
              <a:rPr lang="en-US" dirty="0" smtClean="0"/>
              <a:t>Tewksbury Township</a:t>
            </a:r>
          </a:p>
          <a:p>
            <a:pPr eaLnBrk="1" fontAlgn="auto" hangingPunct="1">
              <a:spcAft>
                <a:spcPts val="0"/>
              </a:spcAft>
              <a:buFont typeface="Arial" panose="020B0604020202020204" pitchFamily="34" charset="0"/>
              <a:buChar char="•"/>
              <a:defRPr/>
            </a:pPr>
            <a:r>
              <a:rPr lang="en-US" dirty="0" smtClean="0"/>
              <a:t>Upper Saddle River Boro</a:t>
            </a:r>
          </a:p>
          <a:p>
            <a:pPr eaLnBrk="1" fontAlgn="auto" hangingPunct="1">
              <a:spcAft>
                <a:spcPts val="0"/>
              </a:spcAft>
              <a:buFont typeface="Arial" panose="020B0604020202020204" pitchFamily="34" charset="0"/>
              <a:buChar char="•"/>
              <a:defRPr/>
            </a:pPr>
            <a:r>
              <a:rPr lang="en-US" dirty="0" smtClean="0"/>
              <a:t>Woodcliff Lake Boro</a:t>
            </a:r>
          </a:p>
          <a:p>
            <a:pPr eaLnBrk="1" fontAlgn="auto" hangingPunct="1">
              <a:spcAft>
                <a:spcPts val="0"/>
              </a:spcAft>
              <a:buFont typeface="Arial" panose="020B0604020202020204" pitchFamily="34" charset="0"/>
              <a:buChar char="•"/>
              <a:defRPr/>
            </a:pPr>
            <a:r>
              <a:rPr lang="en-US" dirty="0" smtClean="0"/>
              <a:t>WW-P Regional </a:t>
            </a:r>
          </a:p>
          <a:p>
            <a:pPr eaLnBrk="1" fontAlgn="auto" hangingPunct="1">
              <a:spcAft>
                <a:spcPts val="0"/>
              </a:spcAft>
              <a:buFont typeface="Arial" panose="020B0604020202020204" pitchFamily="34" charset="0"/>
              <a:buChar char="•"/>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Autofit/>
          </a:bodyPr>
          <a:lstStyle/>
          <a:p>
            <a:pPr eaLnBrk="1" hangingPunct="1"/>
            <a:r>
              <a:rPr lang="en-US" altLang="en-US" sz="3900" b="1" dirty="0" smtClean="0"/>
              <a:t>NJASK 4&amp; 8 Science and NJBCT Clusters</a:t>
            </a:r>
          </a:p>
        </p:txBody>
      </p:sp>
      <p:sp>
        <p:nvSpPr>
          <p:cNvPr id="22531" name="Text Placeholder 2"/>
          <p:cNvSpPr>
            <a:spLocks noGrp="1"/>
          </p:cNvSpPr>
          <p:nvPr>
            <p:ph type="body" idx="1"/>
          </p:nvPr>
        </p:nvSpPr>
        <p:spPr/>
        <p:txBody>
          <a:bodyPr/>
          <a:lstStyle/>
          <a:p>
            <a:pPr eaLnBrk="1" hangingPunct="1"/>
            <a:r>
              <a:rPr lang="en-US" altLang="en-US" dirty="0" smtClean="0"/>
              <a:t>NJASK 4 &amp; 8</a:t>
            </a:r>
          </a:p>
        </p:txBody>
      </p:sp>
      <p:sp>
        <p:nvSpPr>
          <p:cNvPr id="22532" name="Content Placeholder 3"/>
          <p:cNvSpPr>
            <a:spLocks noGrp="1"/>
          </p:cNvSpPr>
          <p:nvPr>
            <p:ph sz="half" idx="2"/>
          </p:nvPr>
        </p:nvSpPr>
        <p:spPr/>
        <p:txBody>
          <a:bodyPr/>
          <a:lstStyle/>
          <a:p>
            <a:pPr eaLnBrk="1" hangingPunct="1"/>
            <a:r>
              <a:rPr lang="en-US" altLang="en-US" dirty="0" smtClean="0"/>
              <a:t>Earth Science</a:t>
            </a:r>
          </a:p>
          <a:p>
            <a:pPr eaLnBrk="1" hangingPunct="1">
              <a:buNone/>
            </a:pPr>
            <a:endParaRPr lang="en-US" altLang="en-US" dirty="0" smtClean="0"/>
          </a:p>
          <a:p>
            <a:pPr eaLnBrk="1" hangingPunct="1"/>
            <a:r>
              <a:rPr lang="en-US" altLang="en-US" dirty="0" smtClean="0"/>
              <a:t>Life Science</a:t>
            </a:r>
          </a:p>
          <a:p>
            <a:pPr eaLnBrk="1" hangingPunct="1">
              <a:buNone/>
            </a:pPr>
            <a:endParaRPr lang="en-US" altLang="en-US" dirty="0" smtClean="0"/>
          </a:p>
          <a:p>
            <a:pPr eaLnBrk="1" hangingPunct="1"/>
            <a:r>
              <a:rPr lang="en-US" altLang="en-US" dirty="0" smtClean="0"/>
              <a:t>Physical Science</a:t>
            </a:r>
          </a:p>
          <a:p>
            <a:pPr eaLnBrk="1" hangingPunct="1">
              <a:buNone/>
            </a:pPr>
            <a:endParaRPr lang="en-US" altLang="en-US" dirty="0" smtClean="0"/>
          </a:p>
          <a:p>
            <a:pPr eaLnBrk="1" hangingPunct="1"/>
            <a:endParaRPr lang="en-US" altLang="en-US" dirty="0" smtClean="0"/>
          </a:p>
          <a:p>
            <a:pPr eaLnBrk="1" hangingPunct="1"/>
            <a:endParaRPr lang="en-US" altLang="en-US" dirty="0" smtClean="0"/>
          </a:p>
        </p:txBody>
      </p:sp>
      <p:sp>
        <p:nvSpPr>
          <p:cNvPr id="22533" name="Text Placeholder 4"/>
          <p:cNvSpPr>
            <a:spLocks noGrp="1"/>
          </p:cNvSpPr>
          <p:nvPr>
            <p:ph type="body" sz="quarter" idx="3"/>
          </p:nvPr>
        </p:nvSpPr>
        <p:spPr/>
        <p:txBody>
          <a:bodyPr/>
          <a:lstStyle/>
          <a:p>
            <a:pPr eaLnBrk="1" hangingPunct="1"/>
            <a:r>
              <a:rPr lang="en-US" altLang="en-US" dirty="0" smtClean="0"/>
              <a:t>NJBCT</a:t>
            </a:r>
          </a:p>
        </p:txBody>
      </p:sp>
      <p:sp>
        <p:nvSpPr>
          <p:cNvPr id="22534" name="Content Placeholder 10"/>
          <p:cNvSpPr>
            <a:spLocks noGrp="1"/>
          </p:cNvSpPr>
          <p:nvPr>
            <p:ph sz="quarter" idx="4"/>
          </p:nvPr>
        </p:nvSpPr>
        <p:spPr/>
        <p:txBody>
          <a:bodyPr/>
          <a:lstStyle/>
          <a:p>
            <a:r>
              <a:rPr lang="en-US" altLang="en-US" dirty="0" smtClean="0"/>
              <a:t>Organization and Development</a:t>
            </a:r>
          </a:p>
          <a:p>
            <a:r>
              <a:rPr lang="en-US" altLang="en-US" dirty="0" smtClean="0"/>
              <a:t>Matter and Energy Transformation  </a:t>
            </a:r>
          </a:p>
          <a:p>
            <a:r>
              <a:rPr lang="en-US" altLang="en-US" dirty="0" smtClean="0"/>
              <a:t>Interdependence  </a:t>
            </a:r>
          </a:p>
          <a:p>
            <a:r>
              <a:rPr lang="en-US" altLang="en-US" dirty="0" smtClean="0"/>
              <a:t>Heredity and Reproduction</a:t>
            </a:r>
          </a:p>
          <a:p>
            <a:r>
              <a:rPr lang="en-US" altLang="en-US" dirty="0" smtClean="0"/>
              <a:t>Evolution and Diversity</a:t>
            </a:r>
          </a:p>
          <a:p>
            <a:pPr eaLnBrk="1" hangingPunct="1"/>
            <a:endParaRPr lang="en-US" altLang="en-US" dirty="0" smtClean="0"/>
          </a:p>
          <a:p>
            <a:pPr eaLnBrk="1" hangingPunct="1"/>
            <a:endParaRPr lang="en-US" alt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altLang="en-US" dirty="0" smtClean="0"/>
              <a:t>NJASK 4&amp; 8 and NJBCT </a:t>
            </a:r>
            <a:br>
              <a:rPr lang="en-US" altLang="en-US" dirty="0" smtClean="0"/>
            </a:br>
            <a:r>
              <a:rPr lang="en-US" altLang="en-US" dirty="0" smtClean="0"/>
              <a:t>Scale Scores</a:t>
            </a:r>
            <a:endParaRPr lang="en-US" dirty="0"/>
          </a:p>
        </p:txBody>
      </p:sp>
      <p:sp>
        <p:nvSpPr>
          <p:cNvPr id="8" name="Content Placeholder 7"/>
          <p:cNvSpPr>
            <a:spLocks noGrp="1"/>
          </p:cNvSpPr>
          <p:nvPr>
            <p:ph idx="1"/>
          </p:nvPr>
        </p:nvSpPr>
        <p:spPr/>
        <p:txBody>
          <a:bodyPr/>
          <a:lstStyle/>
          <a:p>
            <a:endParaRPr lang="en-US" dirty="0" smtClean="0"/>
          </a:p>
          <a:p>
            <a:r>
              <a:rPr lang="en-US" dirty="0" smtClean="0"/>
              <a:t>Advanced Proficient/Pass 250 –300 </a:t>
            </a:r>
            <a:br>
              <a:rPr lang="en-US" dirty="0" smtClean="0"/>
            </a:br>
            <a:endParaRPr lang="en-US" dirty="0" smtClean="0"/>
          </a:p>
          <a:p>
            <a:r>
              <a:rPr lang="en-US" dirty="0" smtClean="0"/>
              <a:t>Proficient/Pass 200–249 </a:t>
            </a:r>
          </a:p>
          <a:p>
            <a:pPr>
              <a:buNone/>
            </a:pPr>
            <a:endParaRPr lang="en-US" dirty="0" smtClean="0"/>
          </a:p>
          <a:p>
            <a:r>
              <a:rPr lang="en-US" dirty="0" smtClean="0"/>
              <a:t>Partially Proficient/Not Pass 100–199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b="0" dirty="0" smtClean="0"/>
              <a:t>2015 NJASK Grades 4-8 Science &amp; NJBCT, MTSD, DFG J, State</a:t>
            </a:r>
            <a:endParaRPr lang="en-US" b="0" dirty="0"/>
          </a:p>
        </p:txBody>
      </p:sp>
      <p:sp>
        <p:nvSpPr>
          <p:cNvPr id="3" name="Text Placeholder 2"/>
          <p:cNvSpPr>
            <a:spLocks noGrp="1"/>
          </p:cNvSpPr>
          <p:nvPr>
            <p:ph type="body" idx="1"/>
          </p:nvPr>
        </p:nvSpPr>
        <p:spPr/>
        <p:txBody>
          <a:bodyPr rtlCol="0">
            <a:normAutofit/>
          </a:bodyPr>
          <a:lstStyle/>
          <a:p>
            <a:pPr>
              <a:defRPr/>
            </a:pPr>
            <a:r>
              <a:rPr lang="en-US" sz="4000" b="1" dirty="0" smtClean="0">
                <a:solidFill>
                  <a:schemeClr val="tx1"/>
                </a:solidFill>
              </a:rPr>
              <a:t>Total Passing</a:t>
            </a:r>
            <a:r>
              <a:rPr lang="en-US" sz="4000" dirty="0" smtClean="0"/>
              <a:t> </a:t>
            </a:r>
            <a:r>
              <a:rPr lang="en-US" sz="2400" dirty="0" smtClean="0">
                <a:solidFill>
                  <a:schemeClr val="tx1"/>
                </a:solidFill>
              </a:rPr>
              <a:t>(</a:t>
            </a:r>
            <a:r>
              <a:rPr lang="en-US" altLang="en-US" sz="2400" dirty="0" smtClean="0">
                <a:solidFill>
                  <a:schemeClr val="tx1"/>
                </a:solidFill>
              </a:rPr>
              <a:t>Advanced Proficient + Proficient</a:t>
            </a:r>
            <a:r>
              <a:rPr lang="en-US" sz="2400" dirty="0" smtClean="0">
                <a:solidFill>
                  <a:schemeClr val="tx1"/>
                </a:solidFill>
              </a:rPr>
              <a:t>)</a:t>
            </a:r>
            <a:endParaRPr lang="en-US" sz="2400" b="1"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defRPr/>
            </a:pPr>
            <a:r>
              <a:rPr lang="en-US" dirty="0" smtClean="0"/>
              <a:t/>
            </a:r>
            <a:br>
              <a:rPr lang="en-US" dirty="0" smtClean="0"/>
            </a:br>
            <a:r>
              <a:rPr lang="en-US" altLang="en-US" sz="3200" dirty="0" smtClean="0"/>
              <a:t> 2015 Statewide Science Assessments Percent Passing </a:t>
            </a:r>
            <a:r>
              <a:rPr lang="en-US" dirty="0"/>
              <a:t/>
            </a:r>
            <a:br>
              <a:rPr lang="en-US" dirty="0"/>
            </a:br>
            <a:endParaRPr lang="en-US"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defRPr/>
            </a:pPr>
            <a:r>
              <a:rPr lang="en-US" sz="3600" b="0" dirty="0" smtClean="0"/>
              <a:t>2015 NJASK Grades 4-8 Science &amp; NJBCT, MTSD, DFG J, State</a:t>
            </a:r>
            <a:endParaRPr lang="en-US" sz="3300" b="0" dirty="0"/>
          </a:p>
        </p:txBody>
      </p:sp>
      <p:sp>
        <p:nvSpPr>
          <p:cNvPr id="3" name="Text Placeholder 2"/>
          <p:cNvSpPr>
            <a:spLocks noGrp="1"/>
          </p:cNvSpPr>
          <p:nvPr>
            <p:ph type="body" idx="1"/>
          </p:nvPr>
        </p:nvSpPr>
        <p:spPr/>
        <p:txBody>
          <a:bodyPr rtlCol="0">
            <a:normAutofit/>
          </a:bodyPr>
          <a:lstStyle/>
          <a:p>
            <a:pPr>
              <a:defRPr/>
            </a:pPr>
            <a:r>
              <a:rPr lang="en-US" sz="4000" b="1" dirty="0" smtClean="0">
                <a:solidFill>
                  <a:schemeClr val="tx1"/>
                </a:solidFill>
              </a:rPr>
              <a:t>Demographic Group Total Passing</a:t>
            </a:r>
            <a:endParaRPr lang="en-US" sz="4000" b="1"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defRPr/>
            </a:pPr>
            <a:r>
              <a:rPr lang="en-US" altLang="en-US" sz="3600" dirty="0" smtClean="0"/>
              <a:t/>
            </a:r>
            <a:br>
              <a:rPr lang="en-US" altLang="en-US" sz="3600" dirty="0" smtClean="0"/>
            </a:br>
            <a:r>
              <a:rPr lang="en-US" altLang="en-US" sz="3600" dirty="0" smtClean="0"/>
              <a:t>2015 NJASK 4 Science Percent Passing by Demographic Group </a:t>
            </a:r>
            <a:br>
              <a:rPr lang="en-US" altLang="en-US" sz="3600" dirty="0" smtClean="0"/>
            </a:br>
            <a:r>
              <a:rPr lang="en-US" altLang="en-US" sz="1600" dirty="0" smtClean="0"/>
              <a:t>* Demographic Groups= Limited English Proficiency (LEP) and Black or African American &lt;10</a:t>
            </a:r>
            <a:r>
              <a:rPr lang="en-US" altLang="en-US" sz="3600" dirty="0" smtClean="0"/>
              <a:t/>
            </a:r>
            <a:br>
              <a:rPr lang="en-US" altLang="en-US" sz="3600" dirty="0" smtClean="0"/>
            </a:br>
            <a:endParaRPr lang="en-US"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fontScale="90000"/>
          </a:bodyPr>
          <a:lstStyle/>
          <a:p>
            <a:r>
              <a:rPr lang="en-US" dirty="0" smtClean="0"/>
              <a:t/>
            </a:r>
            <a:br>
              <a:rPr lang="en-US" dirty="0" smtClean="0"/>
            </a:br>
            <a:r>
              <a:rPr lang="en-US" dirty="0" smtClean="0"/>
              <a:t>What is Formative Assessment?</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fontAlgn="base"/>
            <a:r>
              <a:rPr lang="en-US" sz="2800" dirty="0" smtClean="0"/>
              <a:t>The goal of formative assessment is to </a:t>
            </a:r>
            <a:r>
              <a:rPr lang="en-US" sz="2800" i="1" dirty="0" smtClean="0"/>
              <a:t>monitor student learning</a:t>
            </a:r>
            <a:r>
              <a:rPr lang="en-US" sz="2800" dirty="0" smtClean="0"/>
              <a:t> to provide </a:t>
            </a:r>
            <a:r>
              <a:rPr lang="en-US" sz="2800" b="1" u="sng" dirty="0" smtClean="0"/>
              <a:t>ongoing</a:t>
            </a:r>
            <a:r>
              <a:rPr lang="en-US" sz="2800" dirty="0" smtClean="0"/>
              <a:t> feedback that can be used by teachers to improve their teaching and by students to improve their learning. </a:t>
            </a:r>
          </a:p>
          <a:p>
            <a:pPr fontAlgn="base"/>
            <a:r>
              <a:rPr lang="en-US" sz="2800" dirty="0" smtClean="0"/>
              <a:t>Does not require a grade or score.</a:t>
            </a:r>
          </a:p>
          <a:p>
            <a:pPr fontAlgn="base">
              <a:buNone/>
            </a:pPr>
            <a:r>
              <a:rPr lang="en-US" dirty="0" smtClean="0"/>
              <a:t>			</a:t>
            </a:r>
          </a:p>
          <a:p>
            <a:pPr lvl="4">
              <a:buFont typeface="Wingdings" pitchFamily="2" charset="2"/>
              <a:buChar char="Ø"/>
            </a:pPr>
            <a:r>
              <a:rPr lang="en-US" sz="2800" dirty="0" smtClean="0"/>
              <a:t>Do Now Activity</a:t>
            </a:r>
          </a:p>
          <a:p>
            <a:pPr lvl="4">
              <a:buFont typeface="Wingdings" pitchFamily="2" charset="2"/>
              <a:buChar char="Ø"/>
            </a:pPr>
            <a:r>
              <a:rPr lang="en-US" sz="2800" dirty="0" smtClean="0"/>
              <a:t>Class discussion</a:t>
            </a:r>
          </a:p>
          <a:p>
            <a:pPr lvl="4">
              <a:buFont typeface="Wingdings" pitchFamily="2" charset="2"/>
              <a:buChar char="Ø"/>
            </a:pPr>
            <a:r>
              <a:rPr lang="en-US" sz="2800" dirty="0" smtClean="0"/>
              <a:t>Homework</a:t>
            </a:r>
          </a:p>
          <a:p>
            <a:pPr lvl="4">
              <a:buFont typeface="Wingdings" pitchFamily="2" charset="2"/>
              <a:buChar char="Ø"/>
            </a:pPr>
            <a:r>
              <a:rPr lang="en-US" sz="2800" dirty="0" smtClean="0"/>
              <a:t>Exit Slip</a:t>
            </a:r>
          </a:p>
          <a:p>
            <a:pPr lvl="4">
              <a:buFont typeface="Wingdings" pitchFamily="2" charset="2"/>
              <a:buChar char="Ø"/>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defRPr/>
            </a:pPr>
            <a:r>
              <a:rPr lang="en-US" altLang="en-US" sz="3600" dirty="0" smtClean="0"/>
              <a:t/>
            </a:r>
            <a:br>
              <a:rPr lang="en-US" altLang="en-US" sz="3600" dirty="0" smtClean="0"/>
            </a:br>
            <a:r>
              <a:rPr lang="en-US" altLang="en-US" sz="3600" dirty="0" smtClean="0"/>
              <a:t>2015 NJASK 8 Science Percent Passing by Demographic Group </a:t>
            </a:r>
            <a:br>
              <a:rPr lang="en-US" altLang="en-US" sz="3600" dirty="0" smtClean="0"/>
            </a:br>
            <a:r>
              <a:rPr lang="en-US" altLang="en-US" dirty="0" smtClean="0"/>
              <a:t> </a:t>
            </a:r>
            <a:r>
              <a:rPr lang="en-US" altLang="en-US" sz="1600" dirty="0" smtClean="0"/>
              <a:t>* Demographic Group= Limited English Proficiency (LEP) &lt;10</a:t>
            </a:r>
            <a:endParaRPr lang="en-US" sz="1600"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defRPr/>
            </a:pPr>
            <a:r>
              <a:rPr lang="en-US" altLang="en-US" sz="3600" dirty="0" smtClean="0"/>
              <a:t/>
            </a:r>
            <a:br>
              <a:rPr lang="en-US" altLang="en-US" sz="3600" dirty="0" smtClean="0"/>
            </a:br>
            <a:r>
              <a:rPr lang="en-US" altLang="en-US" sz="3600" dirty="0" smtClean="0"/>
              <a:t>2015 NJ Biology Competency Test Percent Passing by Demographic Group </a:t>
            </a:r>
            <a:br>
              <a:rPr lang="en-US" altLang="en-US" sz="3600" dirty="0" smtClean="0"/>
            </a:br>
            <a:r>
              <a:rPr lang="en-US" altLang="en-US" dirty="0" smtClean="0"/>
              <a:t> </a:t>
            </a:r>
            <a:r>
              <a:rPr lang="en-US" altLang="en-US" sz="1600" dirty="0" smtClean="0"/>
              <a:t>* Demographic Groups= Limited English Proficiency (LEP) and Black or African American &lt;10</a:t>
            </a:r>
            <a:endParaRPr lang="en-US" sz="1600"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AP</a:t>
            </a:r>
            <a:br>
              <a:rPr lang="en-US" dirty="0" smtClean="0"/>
            </a:br>
            <a:endParaRPr lang="en-US" dirty="0"/>
          </a:p>
        </p:txBody>
      </p:sp>
      <p:sp>
        <p:nvSpPr>
          <p:cNvPr id="3" name="Content Placeholder 2"/>
          <p:cNvSpPr>
            <a:spLocks noGrp="1"/>
          </p:cNvSpPr>
          <p:nvPr>
            <p:ph type="body" idx="1"/>
          </p:nvPr>
        </p:nvSpPr>
        <p:spPr/>
        <p:txBody>
          <a:bodyPr rtlCol="0">
            <a:normAutofit/>
          </a:bodyPr>
          <a:lstStyle/>
          <a:p>
            <a:pPr>
              <a:defRPr/>
            </a:pPr>
            <a:r>
              <a:rPr lang="en-US" sz="4000" b="1" dirty="0" smtClean="0">
                <a:solidFill>
                  <a:schemeClr val="tx1"/>
                </a:solidFill>
              </a:rPr>
              <a:t>Advanced Placement</a:t>
            </a:r>
            <a:endParaRPr lang="en-US" sz="4000" b="1"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normAutofit fontScale="90000"/>
          </a:bodyPr>
          <a:lstStyle/>
          <a:p>
            <a:pPr eaLnBrk="1" hangingPunct="1"/>
            <a:r>
              <a:rPr lang="en-US" altLang="en-US" dirty="0" smtClean="0"/>
              <a:t>Advanced Placement Courses</a:t>
            </a:r>
            <a:br>
              <a:rPr lang="en-US" altLang="en-US" dirty="0" smtClean="0"/>
            </a:br>
            <a:r>
              <a:rPr lang="en-US" altLang="en-US" dirty="0" smtClean="0"/>
              <a:t>2014-2015 </a:t>
            </a:r>
          </a:p>
        </p:txBody>
      </p:sp>
      <p:sp>
        <p:nvSpPr>
          <p:cNvPr id="48131" name="Content Placeholder 2"/>
          <p:cNvSpPr>
            <a:spLocks noGrp="1"/>
          </p:cNvSpPr>
          <p:nvPr>
            <p:ph sz="half" idx="1"/>
          </p:nvPr>
        </p:nvSpPr>
        <p:spPr/>
        <p:txBody>
          <a:bodyPr>
            <a:normAutofit fontScale="92500" lnSpcReduction="20000"/>
          </a:bodyPr>
          <a:lstStyle/>
          <a:p>
            <a:pPr eaLnBrk="1" hangingPunct="1"/>
            <a:r>
              <a:rPr lang="en-US" altLang="en-US" dirty="0" smtClean="0"/>
              <a:t>Art Studio</a:t>
            </a:r>
          </a:p>
          <a:p>
            <a:r>
              <a:rPr lang="en-US" altLang="en-US" dirty="0" smtClean="0"/>
              <a:t>Computer Science</a:t>
            </a:r>
          </a:p>
          <a:p>
            <a:r>
              <a:rPr lang="en-US" altLang="en-US" dirty="0" smtClean="0"/>
              <a:t>English Language and Composition</a:t>
            </a:r>
          </a:p>
          <a:p>
            <a:pPr eaLnBrk="1" hangingPunct="1"/>
            <a:r>
              <a:rPr lang="en-US" altLang="en-US" dirty="0" smtClean="0"/>
              <a:t>English Literature and Composition</a:t>
            </a:r>
          </a:p>
          <a:p>
            <a:r>
              <a:rPr lang="en-US" altLang="en-US" dirty="0" smtClean="0"/>
              <a:t>French VI</a:t>
            </a:r>
          </a:p>
          <a:p>
            <a:pPr eaLnBrk="1" hangingPunct="1"/>
            <a:r>
              <a:rPr lang="en-US" altLang="en-US" dirty="0" smtClean="0"/>
              <a:t>German VI</a:t>
            </a:r>
          </a:p>
          <a:p>
            <a:r>
              <a:rPr lang="en-US" altLang="en-US" dirty="0" smtClean="0"/>
              <a:t>Spanish VI</a:t>
            </a:r>
          </a:p>
          <a:p>
            <a:pPr eaLnBrk="1" hangingPunct="1"/>
            <a:r>
              <a:rPr lang="en-US" altLang="en-US" dirty="0" smtClean="0"/>
              <a:t>Calculus AB</a:t>
            </a:r>
          </a:p>
          <a:p>
            <a:pPr eaLnBrk="1" hangingPunct="1"/>
            <a:r>
              <a:rPr lang="en-US" altLang="en-US" dirty="0" smtClean="0"/>
              <a:t>Calculus BC</a:t>
            </a:r>
          </a:p>
          <a:p>
            <a:pPr eaLnBrk="1" hangingPunct="1">
              <a:buNone/>
            </a:pPr>
            <a:endParaRPr lang="en-US" altLang="en-US" dirty="0" smtClean="0"/>
          </a:p>
        </p:txBody>
      </p:sp>
      <p:sp>
        <p:nvSpPr>
          <p:cNvPr id="48132" name="Content Placeholder 3"/>
          <p:cNvSpPr>
            <a:spLocks noGrp="1"/>
          </p:cNvSpPr>
          <p:nvPr>
            <p:ph sz="half" idx="2"/>
          </p:nvPr>
        </p:nvSpPr>
        <p:spPr/>
        <p:txBody>
          <a:bodyPr>
            <a:normAutofit fontScale="92500" lnSpcReduction="20000"/>
          </a:bodyPr>
          <a:lstStyle/>
          <a:p>
            <a:r>
              <a:rPr lang="en-US" altLang="en-US" dirty="0" smtClean="0"/>
              <a:t>Statistics</a:t>
            </a:r>
          </a:p>
          <a:p>
            <a:pPr eaLnBrk="1" hangingPunct="1"/>
            <a:r>
              <a:rPr lang="en-US" altLang="en-US" dirty="0" smtClean="0"/>
              <a:t>Chemistry</a:t>
            </a:r>
          </a:p>
          <a:p>
            <a:pPr eaLnBrk="1" hangingPunct="1"/>
            <a:r>
              <a:rPr lang="en-US" altLang="en-US" dirty="0" smtClean="0"/>
              <a:t>Biology</a:t>
            </a:r>
          </a:p>
          <a:p>
            <a:pPr eaLnBrk="1" hangingPunct="1"/>
            <a:r>
              <a:rPr lang="en-US" altLang="en-US" dirty="0" smtClean="0"/>
              <a:t>Environmental Science</a:t>
            </a:r>
          </a:p>
          <a:p>
            <a:pPr eaLnBrk="1" hangingPunct="1"/>
            <a:r>
              <a:rPr lang="en-US" altLang="en-US" dirty="0" smtClean="0"/>
              <a:t>Physics C</a:t>
            </a:r>
          </a:p>
          <a:p>
            <a:pPr eaLnBrk="1" hangingPunct="1"/>
            <a:r>
              <a:rPr lang="en-US" altLang="en-US" dirty="0" smtClean="0"/>
              <a:t>Art History</a:t>
            </a:r>
          </a:p>
          <a:p>
            <a:pPr eaLnBrk="1" hangingPunct="1"/>
            <a:r>
              <a:rPr lang="en-US" altLang="en-US" dirty="0" smtClean="0"/>
              <a:t>US History</a:t>
            </a:r>
          </a:p>
          <a:p>
            <a:pPr eaLnBrk="1" hangingPunct="1"/>
            <a:r>
              <a:rPr lang="en-US" altLang="en-US" dirty="0" smtClean="0"/>
              <a:t>US Government and Politics</a:t>
            </a:r>
          </a:p>
          <a:p>
            <a:pPr eaLnBrk="1" hangingPunct="1"/>
            <a:r>
              <a:rPr lang="en-US" altLang="en-US" dirty="0" smtClean="0"/>
              <a:t>Economics</a:t>
            </a:r>
          </a:p>
          <a:p>
            <a:pPr eaLnBrk="1" hangingPunct="1">
              <a:buNone/>
            </a:pPr>
            <a:endParaRPr lang="en-US" altLang="en-US" dirty="0" smtClean="0"/>
          </a:p>
          <a:p>
            <a:pPr eaLnBrk="1" hangingPunct="1"/>
            <a:endParaRPr lang="en-US" alt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Advanced Placement</a:t>
            </a:r>
            <a:br>
              <a:rPr lang="en-US" dirty="0" smtClean="0"/>
            </a:br>
            <a:r>
              <a:rPr lang="en-US" dirty="0" smtClean="0"/>
              <a:t>2015</a:t>
            </a:r>
            <a:endParaRPr lang="en-US" dirty="0"/>
          </a:p>
        </p:txBody>
      </p:sp>
      <p:sp>
        <p:nvSpPr>
          <p:cNvPr id="5" name="Content Placeholder 4"/>
          <p:cNvSpPr>
            <a:spLocks noGrp="1"/>
          </p:cNvSpPr>
          <p:nvPr>
            <p:ph idx="1"/>
          </p:nvPr>
        </p:nvSpPr>
        <p:spPr/>
        <p:txBody>
          <a:bodyPr/>
          <a:lstStyle/>
          <a:p>
            <a:endParaRPr lang="en-US" dirty="0" smtClean="0"/>
          </a:p>
          <a:p>
            <a:endParaRPr lang="en-US" dirty="0" smtClean="0"/>
          </a:p>
          <a:p>
            <a:r>
              <a:rPr lang="en-US" dirty="0" smtClean="0"/>
              <a:t>Total Students:   499</a:t>
            </a:r>
          </a:p>
          <a:p>
            <a:endParaRPr lang="en-US" dirty="0" smtClean="0"/>
          </a:p>
          <a:p>
            <a:endParaRPr lang="en-US" dirty="0" smtClean="0"/>
          </a:p>
          <a:p>
            <a:r>
              <a:rPr lang="en-US" dirty="0" smtClean="0"/>
              <a:t>Total Exams:  1173</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Placement</a:t>
            </a:r>
            <a:endParaRPr lang="en-US" dirty="0"/>
          </a:p>
        </p:txBody>
      </p:sp>
      <p:sp>
        <p:nvSpPr>
          <p:cNvPr id="3" name="Content Placeholder 2"/>
          <p:cNvSpPr>
            <a:spLocks noGrp="1"/>
          </p:cNvSpPr>
          <p:nvPr>
            <p:ph idx="1"/>
          </p:nvPr>
        </p:nvSpPr>
        <p:spPr/>
        <p:txBody>
          <a:bodyPr>
            <a:normAutofit lnSpcReduction="10000"/>
          </a:bodyPr>
          <a:lstStyle/>
          <a:p>
            <a:r>
              <a:rPr lang="en-US" dirty="0" smtClean="0"/>
              <a:t>Highly Selective Schools generally require students to obtain scores of 5 or 4 to receive college credit.</a:t>
            </a:r>
          </a:p>
          <a:p>
            <a:pPr algn="ctr">
              <a:buNone/>
            </a:pPr>
            <a:r>
              <a:rPr lang="en-US" dirty="0" smtClean="0"/>
              <a:t>		</a:t>
            </a:r>
            <a:r>
              <a:rPr lang="en-US" b="1" dirty="0" smtClean="0"/>
              <a:t>MHS= 76% of Total Exams</a:t>
            </a:r>
          </a:p>
          <a:p>
            <a:pPr algn="ctr">
              <a:buNone/>
            </a:pPr>
            <a:endParaRPr lang="en-US" sz="2800" b="1" dirty="0" smtClean="0"/>
          </a:p>
          <a:p>
            <a:r>
              <a:rPr lang="en-US" dirty="0" smtClean="0"/>
              <a:t>Many other schools generally require students to obtain a score of 3 or higher to receive college credit.</a:t>
            </a:r>
          </a:p>
          <a:p>
            <a:pPr algn="ctr">
              <a:buNone/>
            </a:pPr>
            <a:r>
              <a:rPr lang="en-US" dirty="0" smtClean="0"/>
              <a:t>	</a:t>
            </a:r>
            <a:r>
              <a:rPr lang="en-US" b="1" dirty="0" smtClean="0"/>
              <a:t>MHS= 94% of Total Exams</a:t>
            </a:r>
          </a:p>
          <a:p>
            <a:pPr lvl="4">
              <a:buNone/>
            </a:pPr>
            <a:endParaRPr lang="en-US" sz="2800"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401762"/>
          </a:xfrm>
        </p:spPr>
        <p:txBody>
          <a:bodyPr>
            <a:noAutofit/>
          </a:bodyPr>
          <a:lstStyle/>
          <a:p>
            <a:r>
              <a:rPr lang="en-US" sz="3200" dirty="0" smtClean="0"/>
              <a:t>2015 Advanced Placement </a:t>
            </a:r>
            <a:br>
              <a:rPr lang="en-US" sz="3200" dirty="0" smtClean="0"/>
            </a:br>
            <a:r>
              <a:rPr lang="en-US" sz="3200" dirty="0" smtClean="0"/>
              <a:t> Computer Science Mean Scores</a:t>
            </a:r>
            <a:br>
              <a:rPr lang="en-US" sz="3200" dirty="0" smtClean="0"/>
            </a:br>
            <a:endParaRPr lang="en-US" sz="32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401762"/>
          </a:xfrm>
        </p:spPr>
        <p:txBody>
          <a:bodyPr>
            <a:noAutofit/>
          </a:bodyPr>
          <a:lstStyle/>
          <a:p>
            <a:r>
              <a:rPr lang="en-US" sz="3200" dirty="0" smtClean="0"/>
              <a:t>2015 Advanced Placement </a:t>
            </a:r>
            <a:br>
              <a:rPr lang="en-US" sz="3200" dirty="0" smtClean="0"/>
            </a:br>
            <a:r>
              <a:rPr lang="en-US" sz="3200" dirty="0" smtClean="0"/>
              <a:t> Economics Mean Scores</a:t>
            </a:r>
            <a:br>
              <a:rPr lang="en-US" sz="3200" dirty="0" smtClean="0"/>
            </a:br>
            <a:endParaRPr lang="en-US" sz="32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401762"/>
          </a:xfrm>
        </p:spPr>
        <p:txBody>
          <a:bodyPr>
            <a:noAutofit/>
          </a:bodyPr>
          <a:lstStyle/>
          <a:p>
            <a:r>
              <a:rPr lang="en-US" sz="3200" dirty="0" smtClean="0"/>
              <a:t>2015 Advanced Placement </a:t>
            </a:r>
            <a:br>
              <a:rPr lang="en-US" sz="3200" dirty="0" smtClean="0"/>
            </a:br>
            <a:r>
              <a:rPr lang="en-US" sz="3200" dirty="0" smtClean="0"/>
              <a:t> English Mean Scores</a:t>
            </a:r>
            <a:br>
              <a:rPr lang="en-US" sz="3200" dirty="0" smtClean="0"/>
            </a:br>
            <a:endParaRPr lang="en-US" sz="32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401762"/>
          </a:xfrm>
        </p:spPr>
        <p:txBody>
          <a:bodyPr>
            <a:noAutofit/>
          </a:bodyPr>
          <a:lstStyle/>
          <a:p>
            <a:r>
              <a:rPr lang="en-US" sz="3200" dirty="0" smtClean="0"/>
              <a:t>2015 Advanced Placement </a:t>
            </a:r>
            <a:br>
              <a:rPr lang="en-US" sz="3200" dirty="0" smtClean="0"/>
            </a:br>
            <a:r>
              <a:rPr lang="en-US" sz="3200" dirty="0" smtClean="0"/>
              <a:t> History Mean Scores</a:t>
            </a:r>
            <a:br>
              <a:rPr lang="en-US" sz="3200" dirty="0" smtClean="0"/>
            </a:br>
            <a:endParaRPr lang="en-US" sz="32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fontScale="90000"/>
          </a:bodyPr>
          <a:lstStyle/>
          <a:p>
            <a:r>
              <a:rPr lang="en-US" dirty="0" smtClean="0"/>
              <a:t/>
            </a:r>
            <a:br>
              <a:rPr lang="en-US" dirty="0" smtClean="0"/>
            </a:br>
            <a:r>
              <a:rPr lang="en-US" dirty="0" smtClean="0"/>
              <a:t>What is Summative Assessment?</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Assessment that evaluates student learning, skill acquisition, and academic achievement at the conclusion of a defined instructional period—typically at the end of a project, unit, course, semester, program, or school year.</a:t>
            </a:r>
          </a:p>
          <a:p>
            <a:pPr lvl="4">
              <a:buFont typeface="Wingdings" pitchFamily="2" charset="2"/>
              <a:buChar char="Ø"/>
            </a:pPr>
            <a:r>
              <a:rPr lang="en-US" sz="2800" dirty="0" smtClean="0"/>
              <a:t>Project</a:t>
            </a:r>
          </a:p>
          <a:p>
            <a:pPr lvl="4">
              <a:buFont typeface="Wingdings" pitchFamily="2" charset="2"/>
              <a:buChar char="Ø"/>
            </a:pPr>
            <a:r>
              <a:rPr lang="en-US" sz="2800" dirty="0" smtClean="0"/>
              <a:t>Unit Test</a:t>
            </a:r>
          </a:p>
          <a:p>
            <a:pPr lvl="4">
              <a:buFont typeface="Wingdings" pitchFamily="2" charset="2"/>
              <a:buChar char="Ø"/>
            </a:pPr>
            <a:r>
              <a:rPr lang="en-US" sz="2800" dirty="0" smtClean="0"/>
              <a:t>Final Exam</a:t>
            </a:r>
          </a:p>
          <a:p>
            <a:pPr lvl="4">
              <a:buFont typeface="Wingdings" pitchFamily="2" charset="2"/>
              <a:buChar char="Ø"/>
            </a:pPr>
            <a:r>
              <a:rPr lang="en-US" sz="2800" dirty="0" smtClean="0"/>
              <a:t>State Assessment</a:t>
            </a:r>
          </a:p>
          <a:p>
            <a:pPr lvl="4">
              <a:buFont typeface="Wingdings" pitchFamily="2" charset="2"/>
              <a:buChar char="Ø"/>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401762"/>
          </a:xfrm>
        </p:spPr>
        <p:txBody>
          <a:bodyPr>
            <a:noAutofit/>
          </a:bodyPr>
          <a:lstStyle/>
          <a:p>
            <a:r>
              <a:rPr lang="en-US" sz="3200" dirty="0" smtClean="0"/>
              <a:t>2015 Advanced Placement </a:t>
            </a:r>
            <a:br>
              <a:rPr lang="en-US" sz="3200" dirty="0" smtClean="0"/>
            </a:br>
            <a:r>
              <a:rPr lang="en-US" sz="3200" dirty="0" smtClean="0"/>
              <a:t> Mathematics Mean Scores</a:t>
            </a:r>
            <a:br>
              <a:rPr lang="en-US" sz="3200" dirty="0" smtClean="0"/>
            </a:br>
            <a:endParaRPr lang="en-US" sz="32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401762"/>
          </a:xfrm>
        </p:spPr>
        <p:txBody>
          <a:bodyPr>
            <a:noAutofit/>
          </a:bodyPr>
          <a:lstStyle/>
          <a:p>
            <a:r>
              <a:rPr lang="en-US" sz="3200" dirty="0" smtClean="0"/>
              <a:t>2015 Advanced Placement </a:t>
            </a:r>
            <a:br>
              <a:rPr lang="en-US" sz="3200" dirty="0" smtClean="0"/>
            </a:br>
            <a:r>
              <a:rPr lang="en-US" sz="3200" dirty="0" smtClean="0"/>
              <a:t> Science Mean Scores</a:t>
            </a:r>
            <a:br>
              <a:rPr lang="en-US" sz="3200" dirty="0" smtClean="0"/>
            </a:br>
            <a:endParaRPr lang="en-US" sz="32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401762"/>
          </a:xfrm>
        </p:spPr>
        <p:txBody>
          <a:bodyPr>
            <a:noAutofit/>
          </a:bodyPr>
          <a:lstStyle/>
          <a:p>
            <a:r>
              <a:rPr lang="en-US" sz="3200" dirty="0" smtClean="0"/>
              <a:t>2015 Advanced Placement </a:t>
            </a:r>
            <a:br>
              <a:rPr lang="en-US" sz="3200" dirty="0" smtClean="0"/>
            </a:br>
            <a:r>
              <a:rPr lang="en-US" sz="3200" dirty="0" smtClean="0"/>
              <a:t> Science Mean Scores (cont.) </a:t>
            </a:r>
            <a:br>
              <a:rPr lang="en-US" sz="3200" dirty="0" smtClean="0"/>
            </a:br>
            <a:endParaRPr lang="en-US" sz="32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401762"/>
          </a:xfrm>
        </p:spPr>
        <p:txBody>
          <a:bodyPr>
            <a:noAutofit/>
          </a:bodyPr>
          <a:lstStyle/>
          <a:p>
            <a:r>
              <a:rPr lang="en-US" sz="3200" dirty="0" smtClean="0"/>
              <a:t>2015 Advanced Placement </a:t>
            </a:r>
            <a:br>
              <a:rPr lang="en-US" sz="3200" dirty="0" smtClean="0"/>
            </a:br>
            <a:r>
              <a:rPr lang="en-US" sz="3200" dirty="0" smtClean="0"/>
              <a:t> World Languages Mean Scores</a:t>
            </a:r>
            <a:br>
              <a:rPr lang="en-US" sz="3200" dirty="0" smtClean="0"/>
            </a:br>
            <a:endParaRPr lang="en-US" sz="32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Advanced Placement</a:t>
            </a:r>
            <a:br>
              <a:rPr lang="en-US" dirty="0" smtClean="0"/>
            </a:br>
            <a:r>
              <a:rPr lang="en-US" dirty="0" smtClean="0"/>
              <a:t>2015</a:t>
            </a:r>
            <a:endParaRPr lang="en-US" dirty="0"/>
          </a:p>
        </p:txBody>
      </p:sp>
      <p:sp>
        <p:nvSpPr>
          <p:cNvPr id="5" name="Content Placeholder 4"/>
          <p:cNvSpPr>
            <a:spLocks noGrp="1"/>
          </p:cNvSpPr>
          <p:nvPr>
            <p:ph idx="1"/>
          </p:nvPr>
        </p:nvSpPr>
        <p:spPr/>
        <p:txBody>
          <a:bodyPr>
            <a:normAutofit fontScale="85000" lnSpcReduction="20000"/>
          </a:bodyPr>
          <a:lstStyle/>
          <a:p>
            <a:endParaRPr lang="en-US" dirty="0" smtClean="0"/>
          </a:p>
          <a:p>
            <a:endParaRPr lang="en-US" dirty="0" smtClean="0"/>
          </a:p>
          <a:p>
            <a:pPr>
              <a:buNone/>
            </a:pPr>
            <a:r>
              <a:rPr lang="en-US" dirty="0" smtClean="0"/>
              <a:t>	Grade 12=202</a:t>
            </a:r>
          </a:p>
          <a:p>
            <a:pPr>
              <a:buNone/>
            </a:pPr>
            <a:r>
              <a:rPr lang="en-US" dirty="0" smtClean="0"/>
              <a:t>				83% </a:t>
            </a:r>
          </a:p>
          <a:p>
            <a:pPr>
              <a:buNone/>
            </a:pPr>
            <a:r>
              <a:rPr lang="en-US" dirty="0" smtClean="0"/>
              <a:t>	Grade 11=210</a:t>
            </a:r>
          </a:p>
          <a:p>
            <a:pPr>
              <a:buNone/>
            </a:pPr>
            <a:r>
              <a:rPr lang="en-US" dirty="0" smtClean="0"/>
              <a:t>	</a:t>
            </a:r>
          </a:p>
          <a:p>
            <a:pPr>
              <a:buNone/>
            </a:pPr>
            <a:r>
              <a:rPr lang="en-US" dirty="0" smtClean="0"/>
              <a:t>	</a:t>
            </a:r>
          </a:p>
          <a:p>
            <a:pPr>
              <a:buNone/>
            </a:pPr>
            <a:r>
              <a:rPr lang="en-US" dirty="0" smtClean="0"/>
              <a:t>	Grade 10=76</a:t>
            </a:r>
          </a:p>
          <a:p>
            <a:pPr>
              <a:buNone/>
            </a:pPr>
            <a:r>
              <a:rPr lang="en-US" dirty="0" smtClean="0"/>
              <a:t>	Grade 9= 1	 17% </a:t>
            </a:r>
          </a:p>
          <a:p>
            <a:pPr>
              <a:buNone/>
            </a:pPr>
            <a:r>
              <a:rPr lang="en-US" dirty="0" smtClean="0"/>
              <a:t>	Unknown=10</a:t>
            </a:r>
          </a:p>
          <a:p>
            <a:endParaRPr lang="en-US" dirty="0" smtClean="0"/>
          </a:p>
        </p:txBody>
      </p:sp>
      <p:sp>
        <p:nvSpPr>
          <p:cNvPr id="7" name="Right Brace 6"/>
          <p:cNvSpPr/>
          <p:nvPr/>
        </p:nvSpPr>
        <p:spPr>
          <a:xfrm>
            <a:off x="2667000" y="4572000"/>
            <a:ext cx="384048" cy="1295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ight Brace 8"/>
          <p:cNvSpPr/>
          <p:nvPr/>
        </p:nvSpPr>
        <p:spPr>
          <a:xfrm>
            <a:off x="2819400" y="2514600"/>
            <a:ext cx="231648" cy="1295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2015 Advanced Placement</a:t>
            </a:r>
            <a:br>
              <a:rPr lang="en-US" dirty="0" smtClean="0"/>
            </a:br>
            <a:r>
              <a:rPr lang="en-US" dirty="0" smtClean="0"/>
              <a:t>Gender</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For 2015 we had a 1% difference between female and male participation in AP tests, Grades 11&amp;12.</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lvl="2">
              <a:buNone/>
            </a:pPr>
            <a:r>
              <a:rPr lang="en-US" dirty="0" smtClean="0"/>
              <a:t>    </a:t>
            </a:r>
          </a:p>
          <a:p>
            <a:pPr>
              <a:buNone/>
            </a:pPr>
            <a:r>
              <a:rPr lang="en-US" dirty="0" smtClean="0"/>
              <a:t>			</a:t>
            </a:r>
          </a:p>
        </p:txBody>
      </p:sp>
      <p:graphicFrame>
        <p:nvGraphicFramePr>
          <p:cNvPr id="4" name="Table 3"/>
          <p:cNvGraphicFramePr>
            <a:graphicFrameLocks noGrp="1"/>
          </p:cNvGraphicFramePr>
          <p:nvPr/>
        </p:nvGraphicFramePr>
        <p:xfrm>
          <a:off x="1447800" y="3048000"/>
          <a:ext cx="5867400" cy="2016422"/>
        </p:xfrm>
        <a:graphic>
          <a:graphicData uri="http://schemas.openxmlformats.org/drawingml/2006/table">
            <a:tbl>
              <a:tblPr firstRow="1" bandRow="1">
                <a:tableStyleId>{5C22544A-7EE6-4342-B048-85BDC9FD1C3A}</a:tableStyleId>
              </a:tblPr>
              <a:tblGrid>
                <a:gridCol w="1219200"/>
                <a:gridCol w="1600200"/>
                <a:gridCol w="1295400"/>
                <a:gridCol w="1752600"/>
              </a:tblGrid>
              <a:tr h="884259">
                <a:tc>
                  <a:txBody>
                    <a:bodyPr/>
                    <a:lstStyle/>
                    <a:p>
                      <a:endParaRPr lang="en-US" dirty="0"/>
                    </a:p>
                  </a:txBody>
                  <a:tcPr/>
                </a:tc>
                <a:tc>
                  <a:txBody>
                    <a:bodyPr/>
                    <a:lstStyle/>
                    <a:p>
                      <a:r>
                        <a:rPr lang="en-US" sz="1500" dirty="0" smtClean="0"/>
                        <a:t>2015 MHS AP Test Takers</a:t>
                      </a:r>
                    </a:p>
                    <a:p>
                      <a:r>
                        <a:rPr lang="en-US" sz="1500" dirty="0" smtClean="0"/>
                        <a:t>Grades 11&amp;12</a:t>
                      </a:r>
                      <a:endParaRPr lang="en-US" sz="1500" dirty="0"/>
                    </a:p>
                  </a:txBody>
                  <a:tcPr/>
                </a:tc>
                <a:tc>
                  <a:txBody>
                    <a:bodyPr/>
                    <a:lstStyle/>
                    <a:p>
                      <a:r>
                        <a:rPr lang="en-US" sz="1500" dirty="0" smtClean="0"/>
                        <a:t>2015 MHS Population Grades 11&amp;12</a:t>
                      </a:r>
                      <a:endParaRPr lang="en-US" sz="1500" dirty="0"/>
                    </a:p>
                  </a:txBody>
                  <a:tcPr/>
                </a:tc>
                <a:tc>
                  <a:txBody>
                    <a:bodyPr/>
                    <a:lstStyle/>
                    <a:p>
                      <a:pPr algn="ctr"/>
                      <a:r>
                        <a:rPr lang="en-US" sz="1400" dirty="0" smtClean="0"/>
                        <a:t>2015 </a:t>
                      </a:r>
                      <a:r>
                        <a:rPr lang="en-US" sz="1500" dirty="0" smtClean="0"/>
                        <a:t>MHS Percent (%) of</a:t>
                      </a:r>
                      <a:r>
                        <a:rPr lang="en-US" sz="1500" baseline="0" dirty="0" smtClean="0"/>
                        <a:t> </a:t>
                      </a:r>
                      <a:r>
                        <a:rPr lang="en-US" sz="1500" dirty="0" smtClean="0"/>
                        <a:t>Participation Grades 11&amp;12</a:t>
                      </a:r>
                      <a:endParaRPr lang="en-US" sz="1500" dirty="0"/>
                    </a:p>
                  </a:txBody>
                  <a:tcPr/>
                </a:tc>
              </a:tr>
              <a:tr h="505291">
                <a:tc>
                  <a:txBody>
                    <a:bodyPr/>
                    <a:lstStyle/>
                    <a:p>
                      <a:r>
                        <a:rPr lang="en-US" dirty="0" smtClean="0"/>
                        <a:t>Female</a:t>
                      </a:r>
                      <a:endParaRPr lang="en-US" dirty="0"/>
                    </a:p>
                  </a:txBody>
                  <a:tcPr/>
                </a:tc>
                <a:tc>
                  <a:txBody>
                    <a:bodyPr/>
                    <a:lstStyle/>
                    <a:p>
                      <a:r>
                        <a:rPr lang="en-US" dirty="0" smtClean="0"/>
                        <a:t>188</a:t>
                      </a:r>
                      <a:endParaRPr lang="en-US" dirty="0"/>
                    </a:p>
                  </a:txBody>
                  <a:tcPr/>
                </a:tc>
                <a:tc>
                  <a:txBody>
                    <a:bodyPr/>
                    <a:lstStyle/>
                    <a:p>
                      <a:r>
                        <a:rPr lang="en-US" dirty="0" smtClean="0"/>
                        <a:t>405</a:t>
                      </a:r>
                      <a:endParaRPr lang="en-US" dirty="0"/>
                    </a:p>
                  </a:txBody>
                  <a:tcPr/>
                </a:tc>
                <a:tc>
                  <a:txBody>
                    <a:bodyPr/>
                    <a:lstStyle/>
                    <a:p>
                      <a:r>
                        <a:rPr lang="en-US" dirty="0" smtClean="0"/>
                        <a:t>46.4</a:t>
                      </a:r>
                      <a:endParaRPr lang="en-US" dirty="0"/>
                    </a:p>
                  </a:txBody>
                  <a:tcPr/>
                </a:tc>
              </a:tr>
              <a:tr h="505291">
                <a:tc>
                  <a:txBody>
                    <a:bodyPr/>
                    <a:lstStyle/>
                    <a:p>
                      <a:r>
                        <a:rPr lang="en-US" dirty="0" smtClean="0"/>
                        <a:t>Male</a:t>
                      </a:r>
                      <a:endParaRPr lang="en-US" dirty="0"/>
                    </a:p>
                  </a:txBody>
                  <a:tcPr/>
                </a:tc>
                <a:tc>
                  <a:txBody>
                    <a:bodyPr/>
                    <a:lstStyle/>
                    <a:p>
                      <a:r>
                        <a:rPr lang="en-US" dirty="0" smtClean="0"/>
                        <a:t>224</a:t>
                      </a:r>
                      <a:endParaRPr lang="en-US" dirty="0"/>
                    </a:p>
                  </a:txBody>
                  <a:tcPr/>
                </a:tc>
                <a:tc>
                  <a:txBody>
                    <a:bodyPr/>
                    <a:lstStyle/>
                    <a:p>
                      <a:r>
                        <a:rPr lang="en-US" dirty="0" smtClean="0"/>
                        <a:t>473</a:t>
                      </a:r>
                      <a:endParaRPr lang="en-US" dirty="0"/>
                    </a:p>
                  </a:txBody>
                  <a:tcPr/>
                </a:tc>
                <a:tc>
                  <a:txBody>
                    <a:bodyPr/>
                    <a:lstStyle/>
                    <a:p>
                      <a:r>
                        <a:rPr lang="en-US" dirty="0" smtClean="0"/>
                        <a:t>47.3</a:t>
                      </a:r>
                      <a:endParaRPr lang="en-US" dirty="0"/>
                    </a:p>
                  </a:txBody>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2015 Advanced Placement</a:t>
            </a:r>
            <a:br>
              <a:rPr lang="en-US" dirty="0" smtClean="0"/>
            </a:br>
            <a:r>
              <a:rPr lang="en-US" dirty="0" smtClean="0"/>
              <a:t>Ethnicity</a:t>
            </a:r>
            <a:endParaRPr lang="en-US" dirty="0"/>
          </a:p>
        </p:txBody>
      </p:sp>
      <p:graphicFrame>
        <p:nvGraphicFramePr>
          <p:cNvPr id="4" name="Content Placeholder 3"/>
          <p:cNvGraphicFramePr>
            <a:graphicFrameLocks noGrp="1"/>
          </p:cNvGraphicFramePr>
          <p:nvPr>
            <p:ph idx="1"/>
          </p:nvPr>
        </p:nvGraphicFramePr>
        <p:xfrm>
          <a:off x="762000" y="2209800"/>
          <a:ext cx="7239000" cy="3993951"/>
        </p:xfrm>
        <a:graphic>
          <a:graphicData uri="http://schemas.openxmlformats.org/drawingml/2006/table">
            <a:tbl>
              <a:tblPr firstRow="1" bandRow="1">
                <a:tableStyleId>{5C22544A-7EE6-4342-B048-85BDC9FD1C3A}</a:tableStyleId>
              </a:tblPr>
              <a:tblGrid>
                <a:gridCol w="2010833"/>
                <a:gridCol w="1608667"/>
                <a:gridCol w="1809750"/>
                <a:gridCol w="1809750"/>
              </a:tblGrid>
              <a:tr h="0">
                <a:tc>
                  <a:txBody>
                    <a:bodyPr/>
                    <a:lstStyle/>
                    <a:p>
                      <a:endParaRPr lang="en-US" dirty="0"/>
                    </a:p>
                  </a:txBody>
                  <a:tcPr/>
                </a:tc>
                <a:tc>
                  <a:txBody>
                    <a:bodyPr/>
                    <a:lstStyle/>
                    <a:p>
                      <a:r>
                        <a:rPr lang="en-US" sz="1600" dirty="0" smtClean="0"/>
                        <a:t>2015 MHS AP Test Takers</a:t>
                      </a:r>
                    </a:p>
                    <a:p>
                      <a:r>
                        <a:rPr lang="en-US" sz="1600" dirty="0" smtClean="0"/>
                        <a:t>Grades 11&amp;12</a:t>
                      </a:r>
                      <a:endParaRPr lang="en-US" sz="1600" dirty="0"/>
                    </a:p>
                  </a:txBody>
                  <a:tcPr/>
                </a:tc>
                <a:tc>
                  <a:txBody>
                    <a:bodyPr/>
                    <a:lstStyle/>
                    <a:p>
                      <a:r>
                        <a:rPr lang="en-US" sz="1600" dirty="0" smtClean="0"/>
                        <a:t>2015 MHS Po</a:t>
                      </a:r>
                      <a:r>
                        <a:rPr lang="en-US" sz="1600" baseline="0" dirty="0" smtClean="0"/>
                        <a:t>pulation Grades 11&amp;12</a:t>
                      </a:r>
                      <a:endParaRPr lang="en-US" sz="1600" dirty="0"/>
                    </a:p>
                  </a:txBody>
                  <a:tcPr/>
                </a:tc>
                <a:tc>
                  <a:txBody>
                    <a:bodyPr/>
                    <a:lstStyle/>
                    <a:p>
                      <a:pPr algn="ctr"/>
                      <a:r>
                        <a:rPr lang="en-US" sz="1600" dirty="0" smtClean="0"/>
                        <a:t>2015 MHS Percent (%) of</a:t>
                      </a:r>
                      <a:r>
                        <a:rPr lang="en-US" sz="1600" baseline="0" dirty="0" smtClean="0"/>
                        <a:t> </a:t>
                      </a:r>
                      <a:r>
                        <a:rPr lang="en-US" sz="1600" dirty="0" smtClean="0"/>
                        <a:t>Participation </a:t>
                      </a:r>
                      <a:r>
                        <a:rPr lang="en-US" sz="1600" baseline="0" dirty="0" smtClean="0"/>
                        <a:t>Grades 11&amp;12</a:t>
                      </a:r>
                      <a:endParaRPr lang="en-US" sz="1600" dirty="0"/>
                    </a:p>
                  </a:txBody>
                  <a:tcPr/>
                </a:tc>
              </a:tr>
              <a:tr h="1207949">
                <a:tc>
                  <a:txBody>
                    <a:bodyPr/>
                    <a:lstStyle/>
                    <a:p>
                      <a:r>
                        <a:rPr lang="en-US" sz="1600" dirty="0" smtClean="0"/>
                        <a:t>Asian (including Indian subcontinent and Philippines</a:t>
                      </a:r>
                      <a:r>
                        <a:rPr lang="en-US" sz="1600" baseline="0" dirty="0" smtClean="0"/>
                        <a:t> origin)</a:t>
                      </a:r>
                      <a:endParaRPr lang="en-US" sz="1600" dirty="0"/>
                    </a:p>
                  </a:txBody>
                  <a:tcPr/>
                </a:tc>
                <a:tc>
                  <a:txBody>
                    <a:bodyPr/>
                    <a:lstStyle/>
                    <a:p>
                      <a:r>
                        <a:rPr lang="en-US" dirty="0" smtClean="0"/>
                        <a:t>204</a:t>
                      </a:r>
                      <a:endParaRPr lang="en-US" dirty="0"/>
                    </a:p>
                  </a:txBody>
                  <a:tcPr/>
                </a:tc>
                <a:tc>
                  <a:txBody>
                    <a:bodyPr/>
                    <a:lstStyle/>
                    <a:p>
                      <a:r>
                        <a:rPr lang="en-US" dirty="0" smtClean="0"/>
                        <a:t>314</a:t>
                      </a:r>
                      <a:endParaRPr lang="en-US" dirty="0"/>
                    </a:p>
                  </a:txBody>
                  <a:tcPr/>
                </a:tc>
                <a:tc>
                  <a:txBody>
                    <a:bodyPr/>
                    <a:lstStyle/>
                    <a:p>
                      <a:r>
                        <a:rPr lang="en-US" dirty="0" smtClean="0"/>
                        <a:t>65%</a:t>
                      </a:r>
                      <a:endParaRPr lang="en-US" dirty="0"/>
                    </a:p>
                  </a:txBody>
                  <a:tcPr/>
                </a:tc>
              </a:tr>
              <a:tr h="533745">
                <a:tc>
                  <a:txBody>
                    <a:bodyPr/>
                    <a:lstStyle/>
                    <a:p>
                      <a:r>
                        <a:rPr lang="en-US" sz="1600" dirty="0" smtClean="0"/>
                        <a:t>Black</a:t>
                      </a:r>
                      <a:r>
                        <a:rPr lang="en-US" sz="1600" baseline="0" dirty="0" smtClean="0"/>
                        <a:t> or </a:t>
                      </a:r>
                      <a:r>
                        <a:rPr lang="en-US" sz="1600" dirty="0" smtClean="0"/>
                        <a:t>African</a:t>
                      </a:r>
                      <a:r>
                        <a:rPr lang="en-US" sz="1600" baseline="0" dirty="0" smtClean="0"/>
                        <a:t> American</a:t>
                      </a:r>
                      <a:endParaRPr lang="en-US" sz="1600" dirty="0"/>
                    </a:p>
                  </a:txBody>
                  <a:tcPr/>
                </a:tc>
                <a:tc>
                  <a:txBody>
                    <a:bodyPr/>
                    <a:lstStyle/>
                    <a:p>
                      <a:r>
                        <a:rPr lang="en-US" dirty="0" smtClean="0"/>
                        <a:t>7</a:t>
                      </a:r>
                      <a:endParaRPr lang="en-US" dirty="0"/>
                    </a:p>
                  </a:txBody>
                  <a:tcPr/>
                </a:tc>
                <a:tc>
                  <a:txBody>
                    <a:bodyPr/>
                    <a:lstStyle/>
                    <a:p>
                      <a:r>
                        <a:rPr lang="en-US" dirty="0" smtClean="0"/>
                        <a:t>25</a:t>
                      </a:r>
                      <a:endParaRPr lang="en-US" dirty="0"/>
                    </a:p>
                  </a:txBody>
                  <a:tcPr/>
                </a:tc>
                <a:tc>
                  <a:txBody>
                    <a:bodyPr/>
                    <a:lstStyle/>
                    <a:p>
                      <a:r>
                        <a:rPr lang="en-US" dirty="0" smtClean="0"/>
                        <a:t>28%</a:t>
                      </a:r>
                      <a:endParaRPr lang="en-US" dirty="0"/>
                    </a:p>
                  </a:txBody>
                  <a:tcPr/>
                </a:tc>
              </a:tr>
              <a:tr h="758479">
                <a:tc>
                  <a:txBody>
                    <a:bodyPr/>
                    <a:lstStyle/>
                    <a:p>
                      <a:r>
                        <a:rPr lang="en-US" sz="1600" dirty="0" smtClean="0"/>
                        <a:t>White (including Middle Eastern origin)</a:t>
                      </a:r>
                      <a:endParaRPr lang="en-US" sz="1600" dirty="0"/>
                    </a:p>
                  </a:txBody>
                  <a:tcPr/>
                </a:tc>
                <a:tc>
                  <a:txBody>
                    <a:bodyPr/>
                    <a:lstStyle/>
                    <a:p>
                      <a:r>
                        <a:rPr lang="en-US" dirty="0" smtClean="0"/>
                        <a:t>157</a:t>
                      </a:r>
                      <a:endParaRPr lang="en-US" dirty="0"/>
                    </a:p>
                  </a:txBody>
                  <a:tcPr/>
                </a:tc>
                <a:tc>
                  <a:txBody>
                    <a:bodyPr/>
                    <a:lstStyle/>
                    <a:p>
                      <a:r>
                        <a:rPr lang="en-US" dirty="0" smtClean="0"/>
                        <a:t>539</a:t>
                      </a:r>
                      <a:endParaRPr lang="en-US" dirty="0"/>
                    </a:p>
                  </a:txBody>
                  <a:tcPr/>
                </a:tc>
                <a:tc>
                  <a:txBody>
                    <a:bodyPr/>
                    <a:lstStyle/>
                    <a:p>
                      <a:r>
                        <a:rPr lang="en-US" dirty="0" smtClean="0"/>
                        <a:t>29%</a:t>
                      </a:r>
                      <a:endParaRPr lang="en-US" dirty="0"/>
                    </a:p>
                  </a:txBody>
                  <a:tcPr/>
                </a:tc>
              </a:tr>
              <a:tr h="625443">
                <a:tc>
                  <a:txBody>
                    <a:bodyPr/>
                    <a:lstStyle/>
                    <a:p>
                      <a:r>
                        <a:rPr lang="en-US" sz="1600" dirty="0" smtClean="0"/>
                        <a:t>Other Hispanic  or Latino</a:t>
                      </a:r>
                      <a:endParaRPr lang="en-US" sz="1600" dirty="0"/>
                    </a:p>
                  </a:txBody>
                  <a:tcPr/>
                </a:tc>
                <a:tc>
                  <a:txBody>
                    <a:bodyPr/>
                    <a:lstStyle/>
                    <a:p>
                      <a:r>
                        <a:rPr lang="en-US" dirty="0" smtClean="0"/>
                        <a:t>15</a:t>
                      </a:r>
                      <a:endParaRPr lang="en-US" dirty="0"/>
                    </a:p>
                  </a:txBody>
                  <a:tcPr/>
                </a:tc>
                <a:tc>
                  <a:txBody>
                    <a:bodyPr/>
                    <a:lstStyle/>
                    <a:p>
                      <a:r>
                        <a:rPr lang="en-US" dirty="0" smtClean="0"/>
                        <a:t>21</a:t>
                      </a:r>
                      <a:endParaRPr lang="en-US" dirty="0"/>
                    </a:p>
                  </a:txBody>
                  <a:tcPr/>
                </a:tc>
                <a:tc>
                  <a:txBody>
                    <a:bodyPr/>
                    <a:lstStyle/>
                    <a:p>
                      <a:r>
                        <a:rPr lang="en-US" dirty="0" smtClean="0"/>
                        <a:t>71.4%</a:t>
                      </a:r>
                      <a:endParaRPr lang="en-US" dirty="0"/>
                    </a:p>
                  </a:txBody>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
            </a:r>
            <a:br>
              <a:rPr lang="en-US" dirty="0" smtClean="0"/>
            </a:br>
            <a:r>
              <a:rPr lang="en-US" dirty="0" smtClean="0"/>
              <a:t>SAT</a:t>
            </a:r>
            <a:endParaRPr lang="en-US" dirty="0"/>
          </a:p>
        </p:txBody>
      </p:sp>
      <p:sp>
        <p:nvSpPr>
          <p:cNvPr id="3" name="Content Placeholder 2"/>
          <p:cNvSpPr>
            <a:spLocks noGrp="1"/>
          </p:cNvSpPr>
          <p:nvPr>
            <p:ph type="body" idx="1"/>
          </p:nvPr>
        </p:nvSpPr>
        <p:spPr/>
        <p:txBody>
          <a:bodyPr rtlCol="0">
            <a:normAutofit/>
          </a:bodyPr>
          <a:lstStyle/>
          <a:p>
            <a:pPr eaLnBrk="1" fontAlgn="auto" hangingPunct="1">
              <a:spcAft>
                <a:spcPts val="0"/>
              </a:spcAft>
              <a:buFont typeface="Arial" panose="020B0604020202020204" pitchFamily="34" charset="0"/>
              <a:buNone/>
              <a:defRPr/>
            </a:pPr>
            <a:r>
              <a:rPr lang="en-US" sz="4000" b="1" dirty="0" smtClean="0">
                <a:solidFill>
                  <a:schemeClr val="tx1"/>
                </a:solidFill>
              </a:rPr>
              <a:t>College Entrance Exams</a:t>
            </a:r>
            <a:endParaRPr lang="en-US" sz="4000" b="1" dirty="0">
              <a:solidFill>
                <a:schemeClr val="tx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SAT	</a:t>
            </a:r>
            <a:endParaRPr lang="en-US" dirty="0"/>
          </a:p>
        </p:txBody>
      </p:sp>
      <p:sp>
        <p:nvSpPr>
          <p:cNvPr id="5" name="Content Placeholder 4"/>
          <p:cNvSpPr>
            <a:spLocks noGrp="1"/>
          </p:cNvSpPr>
          <p:nvPr>
            <p:ph idx="1"/>
          </p:nvPr>
        </p:nvSpPr>
        <p:spPr/>
        <p:txBody>
          <a:bodyPr/>
          <a:lstStyle/>
          <a:p>
            <a:r>
              <a:rPr lang="en-US" dirty="0" smtClean="0"/>
              <a:t>The SAT tests reasoning and verbal abilities and is designed to </a:t>
            </a:r>
            <a:r>
              <a:rPr lang="en-US" smtClean="0"/>
              <a:t>assess students</a:t>
            </a:r>
            <a:r>
              <a:rPr lang="en-US" dirty="0" smtClean="0"/>
              <a:t>’ academic readiness for college.</a:t>
            </a:r>
          </a:p>
          <a:p>
            <a:endParaRPr lang="en-US" dirty="0" smtClean="0"/>
          </a:p>
          <a:p>
            <a:r>
              <a:rPr lang="en-US" dirty="0" smtClean="0"/>
              <a:t>Critical Reading- 800</a:t>
            </a:r>
          </a:p>
          <a:p>
            <a:r>
              <a:rPr lang="en-US" dirty="0" smtClean="0"/>
              <a:t>Math- 800</a:t>
            </a:r>
          </a:p>
          <a:p>
            <a:r>
              <a:rPr lang="en-US" dirty="0" smtClean="0"/>
              <a:t>Writing- 800</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altLang="en-US" sz="3600" dirty="0" smtClean="0"/>
              <a:t>Class of 2015 Mean SAT Scores </a:t>
            </a:r>
            <a:endParaRPr lang="en-US" dirty="0"/>
          </a:p>
        </p:txBody>
      </p:sp>
      <p:graphicFrame>
        <p:nvGraphicFramePr>
          <p:cNvPr id="5" name="Content Placeholder 4"/>
          <p:cNvGraphicFramePr>
            <a:graphicFrameLocks noGrp="1"/>
          </p:cNvGraphicFramePr>
          <p:nvPr>
            <p:ph idx="1"/>
          </p:nvPr>
        </p:nvGraphicFramePr>
        <p:xfrm>
          <a:off x="5334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mtClean="0"/>
              <a:t>Why Review Assessment Results?</a:t>
            </a:r>
          </a:p>
        </p:txBody>
      </p:sp>
      <p:sp>
        <p:nvSpPr>
          <p:cNvPr id="3" name="Content Placeholder 2"/>
          <p:cNvSpPr>
            <a:spLocks noGrp="1"/>
          </p:cNvSpPr>
          <p:nvPr>
            <p:ph sz="half" idx="1"/>
          </p:nvPr>
        </p:nvSpPr>
        <p:spPr/>
        <p:txBody>
          <a:bodyPr rtlCol="0">
            <a:normAutofit fontScale="92500" lnSpcReduction="10000"/>
          </a:bodyPr>
          <a:lstStyle/>
          <a:p>
            <a:pPr eaLnBrk="1" fontAlgn="auto" hangingPunct="1">
              <a:spcAft>
                <a:spcPts val="0"/>
              </a:spcAft>
              <a:buFont typeface="Arial" panose="020B0604020202020204" pitchFamily="34" charset="0"/>
              <a:buChar char="•"/>
              <a:defRPr/>
            </a:pPr>
            <a:r>
              <a:rPr lang="en-US" dirty="0" smtClean="0"/>
              <a:t>Inform teachers to make instructional decisions. </a:t>
            </a:r>
          </a:p>
          <a:p>
            <a:pPr eaLnBrk="1" fontAlgn="auto" hangingPunct="1">
              <a:spcAft>
                <a:spcPts val="0"/>
              </a:spcAft>
              <a:buFont typeface="Arial" panose="020B0604020202020204" pitchFamily="34" charset="0"/>
              <a:buChar char="•"/>
              <a:defRPr/>
            </a:pPr>
            <a:r>
              <a:rPr lang="en-US" dirty="0" smtClean="0"/>
              <a:t>Inform teachers and leaders to make curricular decisions.</a:t>
            </a:r>
          </a:p>
          <a:p>
            <a:pPr eaLnBrk="1" fontAlgn="auto" hangingPunct="1">
              <a:spcAft>
                <a:spcPts val="0"/>
              </a:spcAft>
              <a:buFont typeface="Arial" panose="020B0604020202020204" pitchFamily="34" charset="0"/>
              <a:buChar char="•"/>
              <a:defRPr/>
            </a:pPr>
            <a:r>
              <a:rPr lang="en-US" dirty="0" smtClean="0"/>
              <a:t>Helps all identify areas of strong curriculum and instruction </a:t>
            </a:r>
          </a:p>
          <a:p>
            <a:pPr eaLnBrk="1" fontAlgn="auto" hangingPunct="1">
              <a:spcAft>
                <a:spcPts val="0"/>
              </a:spcAft>
              <a:buFont typeface="Arial" panose="020B0604020202020204" pitchFamily="34" charset="0"/>
              <a:buChar char="•"/>
              <a:defRPr/>
            </a:pPr>
            <a:r>
              <a:rPr lang="en-US" dirty="0" smtClean="0"/>
              <a:t>Helps all to identify areas for closer examination within programs</a:t>
            </a:r>
            <a:endParaRPr lang="en-US" dirty="0"/>
          </a:p>
        </p:txBody>
      </p:sp>
      <p:sp>
        <p:nvSpPr>
          <p:cNvPr id="4" name="Content Placeholder 3"/>
          <p:cNvSpPr>
            <a:spLocks noGrp="1"/>
          </p:cNvSpPr>
          <p:nvPr>
            <p:ph sz="half" idx="2"/>
          </p:nvPr>
        </p:nvSpPr>
        <p:spPr/>
        <p:txBody>
          <a:bodyPr rtlCol="0">
            <a:normAutofit fontScale="92500" lnSpcReduction="10000"/>
          </a:bodyPr>
          <a:lstStyle/>
          <a:p>
            <a:pPr eaLnBrk="1" fontAlgn="auto" hangingPunct="1">
              <a:spcAft>
                <a:spcPts val="0"/>
              </a:spcAft>
              <a:buFont typeface="Arial" panose="020B0604020202020204" pitchFamily="34" charset="0"/>
              <a:buChar char="•"/>
              <a:defRPr/>
            </a:pPr>
            <a:endParaRPr lang="en-US" dirty="0"/>
          </a:p>
        </p:txBody>
      </p:sp>
      <p:pic>
        <p:nvPicPr>
          <p:cNvPr id="16389" name="Picture 2"/>
          <p:cNvPicPr>
            <a:picLocks noChangeAspect="1" noChangeArrowheads="1"/>
          </p:cNvPicPr>
          <p:nvPr/>
        </p:nvPicPr>
        <p:blipFill>
          <a:blip r:embed="rId3" cstate="print"/>
          <a:srcRect/>
          <a:stretch>
            <a:fillRect/>
          </a:stretch>
        </p:blipFill>
        <p:spPr bwMode="auto">
          <a:xfrm>
            <a:off x="4724400" y="1600200"/>
            <a:ext cx="3886200"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rtlCol="0">
            <a:normAutofit fontScale="90000"/>
          </a:bodyPr>
          <a:lstStyle/>
          <a:p>
            <a:pPr>
              <a:defRPr/>
            </a:pPr>
            <a:r>
              <a:rPr lang="en-US" altLang="en-US" sz="3600" dirty="0" smtClean="0"/>
              <a:t/>
            </a:r>
            <a:br>
              <a:rPr lang="en-US" altLang="en-US" sz="3600" dirty="0" smtClean="0"/>
            </a:br>
            <a:r>
              <a:rPr lang="en-US" altLang="en-US" sz="3600" dirty="0" smtClean="0"/>
              <a:t>Class of 2015 Average SAT Critical Reading Scores by Demographic Group</a:t>
            </a:r>
            <a:br>
              <a:rPr lang="en-US" altLang="en-US" sz="3600" dirty="0" smtClean="0"/>
            </a:br>
            <a:r>
              <a:rPr lang="en-US" altLang="en-US" sz="1600" dirty="0" smtClean="0"/>
              <a:t>* Demographic Group = Hispanic &lt;10</a:t>
            </a:r>
            <a:endParaRPr lang="en-US" sz="1600"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defRPr/>
            </a:pPr>
            <a:r>
              <a:rPr lang="en-US" altLang="en-US" sz="3600" dirty="0" smtClean="0"/>
              <a:t/>
            </a:r>
            <a:br>
              <a:rPr lang="en-US" altLang="en-US" sz="3600" dirty="0" smtClean="0"/>
            </a:br>
            <a:r>
              <a:rPr lang="en-US" altLang="en-US" sz="3600" dirty="0" smtClean="0"/>
              <a:t>Class of 2015 Average SAT Math Scores by              Demographic Group </a:t>
            </a:r>
            <a:br>
              <a:rPr lang="en-US" altLang="en-US" sz="3600" dirty="0" smtClean="0"/>
            </a:br>
            <a:r>
              <a:rPr lang="en-US" altLang="en-US" dirty="0" smtClean="0"/>
              <a:t> </a:t>
            </a:r>
            <a:r>
              <a:rPr lang="en-US" altLang="en-US" sz="1600" dirty="0" smtClean="0"/>
              <a:t>* Demographic Group = Hispanic &lt;10</a:t>
            </a:r>
            <a:endParaRPr lang="en-US" sz="1600"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defRPr/>
            </a:pPr>
            <a:r>
              <a:rPr lang="en-US" altLang="en-US" sz="3600" dirty="0" smtClean="0"/>
              <a:t/>
            </a:r>
            <a:br>
              <a:rPr lang="en-US" altLang="en-US" sz="3600" dirty="0" smtClean="0"/>
            </a:br>
            <a:r>
              <a:rPr lang="en-US" altLang="en-US" sz="3600" dirty="0" smtClean="0"/>
              <a:t>Class of 2015 Average SAT Writing Scores by            Demographic Group </a:t>
            </a:r>
            <a:br>
              <a:rPr lang="en-US" altLang="en-US" sz="3600" dirty="0" smtClean="0"/>
            </a:br>
            <a:r>
              <a:rPr lang="en-US" altLang="en-US" dirty="0" smtClean="0"/>
              <a:t> </a:t>
            </a:r>
            <a:r>
              <a:rPr lang="en-US" altLang="en-US" sz="1600" dirty="0" smtClean="0"/>
              <a:t>* Demographic Group = Hispanic &lt;10</a:t>
            </a:r>
            <a:endParaRPr lang="en-US" sz="1600"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SAT</a:t>
            </a:r>
            <a:endParaRPr lang="en-US" dirty="0"/>
          </a:p>
        </p:txBody>
      </p:sp>
      <p:sp>
        <p:nvSpPr>
          <p:cNvPr id="3" name="Content Placeholder 2"/>
          <p:cNvSpPr>
            <a:spLocks noGrp="1"/>
          </p:cNvSpPr>
          <p:nvPr>
            <p:ph idx="1"/>
          </p:nvPr>
        </p:nvSpPr>
        <p:spPr/>
        <p:txBody>
          <a:bodyPr/>
          <a:lstStyle/>
          <a:p>
            <a:endParaRPr lang="en-US" dirty="0" smtClean="0"/>
          </a:p>
          <a:p>
            <a:pPr>
              <a:buNone/>
            </a:pPr>
            <a:endParaRPr lang="en-US" dirty="0" smtClean="0"/>
          </a:p>
          <a:p>
            <a:r>
              <a:rPr lang="en-US" dirty="0" smtClean="0"/>
              <a:t>The SAT is changing in March 2016</a:t>
            </a:r>
          </a:p>
          <a:p>
            <a:pPr>
              <a:buNone/>
            </a:pPr>
            <a:endParaRPr lang="en-US" dirty="0" smtClean="0"/>
          </a:p>
          <a:p>
            <a:r>
              <a:rPr lang="en-US" dirty="0" smtClean="0"/>
              <a:t>The last administration of the </a:t>
            </a:r>
            <a:r>
              <a:rPr lang="en-US" b="1" u="sng" dirty="0" smtClean="0"/>
              <a:t>Current SAT </a:t>
            </a:r>
            <a:r>
              <a:rPr lang="en-US" dirty="0" smtClean="0"/>
              <a:t>will be in January 2016</a:t>
            </a:r>
          </a:p>
          <a:p>
            <a:pPr algn="ctr">
              <a:buNone/>
            </a:pPr>
            <a:endParaRPr lang="en-US" dirty="0"/>
          </a:p>
          <a:p>
            <a:pPr algn="ctr">
              <a:buNone/>
            </a:pP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AT 2.PNG"/>
          <p:cNvPicPr>
            <a:picLocks noChangeAspect="1"/>
          </p:cNvPicPr>
          <p:nvPr/>
        </p:nvPicPr>
        <p:blipFill>
          <a:blip r:embed="rId2" cstate="print"/>
          <a:stretch>
            <a:fillRect/>
          </a:stretch>
        </p:blipFill>
        <p:spPr>
          <a:xfrm>
            <a:off x="381000" y="685800"/>
            <a:ext cx="8458200" cy="5562600"/>
          </a:xfrm>
          <a:prstGeom prst="rect">
            <a:avLst/>
          </a:prstGeo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AT 3.PNG"/>
          <p:cNvPicPr>
            <a:picLocks noChangeAspect="1"/>
          </p:cNvPicPr>
          <p:nvPr/>
        </p:nvPicPr>
        <p:blipFill>
          <a:blip r:embed="rId2" cstate="print"/>
          <a:stretch>
            <a:fillRect/>
          </a:stretch>
        </p:blipFill>
        <p:spPr>
          <a:xfrm>
            <a:off x="304800" y="685800"/>
            <a:ext cx="8610600" cy="5638800"/>
          </a:xfrm>
          <a:prstGeom prst="rect">
            <a:avLst/>
          </a:prstGeo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AT 4.PNG"/>
          <p:cNvPicPr>
            <a:picLocks noChangeAspect="1"/>
          </p:cNvPicPr>
          <p:nvPr/>
        </p:nvPicPr>
        <p:blipFill>
          <a:blip r:embed="rId2" cstate="print"/>
          <a:stretch>
            <a:fillRect/>
          </a:stretch>
        </p:blipFill>
        <p:spPr>
          <a:xfrm>
            <a:off x="381000" y="533400"/>
            <a:ext cx="8229600" cy="5638800"/>
          </a:xfrm>
          <a:prstGeom prst="rect">
            <a:avLst/>
          </a:prstGeom>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AT 5.PNG"/>
          <p:cNvPicPr>
            <a:picLocks noChangeAspect="1"/>
          </p:cNvPicPr>
          <p:nvPr/>
        </p:nvPicPr>
        <p:blipFill>
          <a:blip r:embed="rId2" cstate="print"/>
          <a:stretch>
            <a:fillRect/>
          </a:stretch>
        </p:blipFill>
        <p:spPr>
          <a:xfrm>
            <a:off x="457200" y="685800"/>
            <a:ext cx="8382000" cy="5638800"/>
          </a:xfrm>
          <a:prstGeom prst="rect">
            <a:avLst/>
          </a:prstGeom>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
            </a:r>
            <a:br>
              <a:rPr lang="en-US" dirty="0" smtClean="0"/>
            </a:br>
            <a:r>
              <a:rPr lang="en-US" dirty="0" smtClean="0"/>
              <a:t>ACT</a:t>
            </a:r>
            <a:endParaRPr lang="en-US" dirty="0"/>
          </a:p>
        </p:txBody>
      </p:sp>
      <p:sp>
        <p:nvSpPr>
          <p:cNvPr id="3" name="Content Placeholder 2"/>
          <p:cNvSpPr>
            <a:spLocks noGrp="1"/>
          </p:cNvSpPr>
          <p:nvPr>
            <p:ph type="body" idx="1"/>
          </p:nvPr>
        </p:nvSpPr>
        <p:spPr/>
        <p:txBody>
          <a:bodyPr rtlCol="0">
            <a:normAutofit/>
          </a:bodyPr>
          <a:lstStyle/>
          <a:p>
            <a:pPr eaLnBrk="1" fontAlgn="auto" hangingPunct="1">
              <a:spcAft>
                <a:spcPts val="0"/>
              </a:spcAft>
              <a:buFont typeface="Arial" panose="020B0604020202020204" pitchFamily="34" charset="0"/>
              <a:buNone/>
              <a:defRPr/>
            </a:pPr>
            <a:r>
              <a:rPr lang="en-US" sz="4000" b="1" dirty="0" smtClean="0">
                <a:solidFill>
                  <a:schemeClr val="tx1"/>
                </a:solidFill>
              </a:rPr>
              <a:t>College Entrance Exams</a:t>
            </a:r>
            <a:endParaRPr lang="en-US" sz="4000" b="1" dirty="0">
              <a:solidFill>
                <a:schemeClr val="tx1"/>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ACT</a:t>
            </a:r>
            <a:endParaRPr lang="en-US" dirty="0"/>
          </a:p>
        </p:txBody>
      </p:sp>
      <p:sp>
        <p:nvSpPr>
          <p:cNvPr id="5" name="Content Placeholder 4"/>
          <p:cNvSpPr>
            <a:spLocks noGrp="1"/>
          </p:cNvSpPr>
          <p:nvPr>
            <p:ph idx="1"/>
          </p:nvPr>
        </p:nvSpPr>
        <p:spPr/>
        <p:txBody>
          <a:bodyPr>
            <a:normAutofit lnSpcReduction="10000"/>
          </a:bodyPr>
          <a:lstStyle/>
          <a:p>
            <a:r>
              <a:rPr lang="en-US" dirty="0" smtClean="0"/>
              <a:t>The </a:t>
            </a:r>
            <a:r>
              <a:rPr lang="en-US" b="1" dirty="0" smtClean="0"/>
              <a:t>ACT</a:t>
            </a:r>
            <a:r>
              <a:rPr lang="en-US" dirty="0" smtClean="0"/>
              <a:t> is an achievement test, measuring what a student has learned in school. </a:t>
            </a:r>
          </a:p>
          <a:p>
            <a:endParaRPr lang="en-US" dirty="0" smtClean="0"/>
          </a:p>
          <a:p>
            <a:r>
              <a:rPr lang="en-US" dirty="0" smtClean="0"/>
              <a:t>Composite Score- 36</a:t>
            </a:r>
          </a:p>
          <a:p>
            <a:pPr>
              <a:buNone/>
            </a:pPr>
            <a:r>
              <a:rPr lang="en-US" dirty="0" smtClean="0"/>
              <a:t>			English</a:t>
            </a:r>
          </a:p>
          <a:p>
            <a:pPr>
              <a:buNone/>
            </a:pPr>
            <a:r>
              <a:rPr lang="en-US" dirty="0" smtClean="0"/>
              <a:t>			Math</a:t>
            </a:r>
          </a:p>
          <a:p>
            <a:pPr>
              <a:buNone/>
            </a:pPr>
            <a:r>
              <a:rPr lang="en-US" dirty="0" smtClean="0"/>
              <a:t>			Reading</a:t>
            </a:r>
          </a:p>
          <a:p>
            <a:pPr>
              <a:buNone/>
            </a:pPr>
            <a:r>
              <a:rPr lang="en-US" dirty="0" smtClean="0"/>
              <a:t>			Science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Protecting Student Confidentiality</a:t>
            </a:r>
            <a:endParaRPr lang="en-US" dirty="0"/>
          </a:p>
        </p:txBody>
      </p:sp>
      <p:sp>
        <p:nvSpPr>
          <p:cNvPr id="6" name="Content Placeholder 5"/>
          <p:cNvSpPr>
            <a:spLocks noGrp="1"/>
          </p:cNvSpPr>
          <p:nvPr>
            <p:ph idx="1"/>
          </p:nvPr>
        </p:nvSpPr>
        <p:spPr/>
        <p:txBody>
          <a:bodyPr>
            <a:normAutofit fontScale="85000" lnSpcReduction="20000"/>
          </a:bodyPr>
          <a:lstStyle/>
          <a:p>
            <a:r>
              <a:rPr lang="en-US" sz="2800" dirty="0" smtClean="0"/>
              <a:t>In the reporting of group assessment data, the intent is to protect student privacy through procedures that systematically prevent members of the public from discerning student identity.</a:t>
            </a:r>
          </a:p>
          <a:p>
            <a:endParaRPr lang="en-US" sz="2800" dirty="0" smtClean="0"/>
          </a:p>
          <a:p>
            <a:r>
              <a:rPr lang="en-US" sz="2800" dirty="0" smtClean="0"/>
              <a:t>Guidelines provided by the Federal government state that in the reporting of assessment results, suppression of numbers should occur in categories where the counts are low, making it otherwise possible to infer the results of individuals.</a:t>
            </a:r>
          </a:p>
          <a:p>
            <a:pPr>
              <a:buNone/>
            </a:pPr>
            <a:endParaRPr lang="en-US" sz="2800" dirty="0" smtClean="0"/>
          </a:p>
          <a:p>
            <a:r>
              <a:rPr lang="en-US" sz="2800" dirty="0" smtClean="0"/>
              <a:t>In practice, it is common to suppress numbers where a group size is equal to ten or less and to suppress totals when it is possible to calculate back to the results of two students.</a:t>
            </a:r>
          </a:p>
          <a:p>
            <a:endParaRPr lang="en-US" sz="2600" dirty="0" smtClean="0"/>
          </a:p>
          <a:p>
            <a:pPr>
              <a:buNone/>
            </a:pP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altLang="en-US" sz="3600" dirty="0" smtClean="0"/>
              <a:t>Class of 2015 Mean ACT Scores </a:t>
            </a:r>
            <a:endParaRPr lang="en-US" dirty="0"/>
          </a:p>
        </p:txBody>
      </p:sp>
      <p:graphicFrame>
        <p:nvGraphicFramePr>
          <p:cNvPr id="5" name="Content Placeholder 4"/>
          <p:cNvGraphicFramePr>
            <a:graphicFrameLocks noGrp="1"/>
          </p:cNvGraphicFramePr>
          <p:nvPr>
            <p:ph idx="1"/>
          </p:nvPr>
        </p:nvGraphicFramePr>
        <p:xfrm>
          <a:off x="5334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defRPr/>
            </a:pPr>
            <a:r>
              <a:rPr lang="en-US" altLang="en-US" sz="3600" dirty="0" smtClean="0"/>
              <a:t>Class of 2015 Average ACT English Scores by Gender</a:t>
            </a:r>
            <a:endParaRPr lang="en-US"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defRPr/>
            </a:pPr>
            <a:r>
              <a:rPr lang="en-US" altLang="en-US" sz="3600" dirty="0" smtClean="0"/>
              <a:t>Class of 2015 Average ACT Math Scores by Gender</a:t>
            </a:r>
            <a:endParaRPr lang="en-US"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defRPr/>
            </a:pPr>
            <a:r>
              <a:rPr lang="en-US" altLang="en-US" sz="3600" dirty="0" smtClean="0"/>
              <a:t>Class of 2015 Average ACT Reading Scores by        Gender </a:t>
            </a:r>
            <a:endParaRPr lang="en-US"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defRPr/>
            </a:pPr>
            <a:r>
              <a:rPr lang="en-US" altLang="en-US" sz="3600" dirty="0" smtClean="0"/>
              <a:t>Class of 2015 Average ACT Science Scores by         Gender</a:t>
            </a:r>
            <a:endParaRPr lang="en-US"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defRPr/>
            </a:pPr>
            <a:r>
              <a:rPr lang="en-US" altLang="en-US" sz="3600" dirty="0" smtClean="0"/>
              <a:t>Class of 2015 Average ACT Composite Scores by     Gender</a:t>
            </a:r>
            <a:endParaRPr lang="en-US"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 of 2015 ACT Demographics Ethnicity</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	To protect student confidentiality, the mean ACT scores by race/ethnicity will not be presented, due to all subgroups, with the exception of two having a group size that is equal to ten or less.</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CT 1.PNG"/>
          <p:cNvPicPr>
            <a:picLocks noChangeAspect="1"/>
          </p:cNvPicPr>
          <p:nvPr/>
        </p:nvPicPr>
        <p:blipFill>
          <a:blip r:embed="rId2" cstate="print"/>
          <a:stretch>
            <a:fillRect/>
          </a:stretch>
        </p:blipFill>
        <p:spPr>
          <a:xfrm>
            <a:off x="457200" y="762000"/>
            <a:ext cx="8305800" cy="5410200"/>
          </a:xfrm>
          <a:prstGeom prst="rect">
            <a:avLst/>
          </a:prstGeom>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CT 2.PNG"/>
          <p:cNvPicPr>
            <a:picLocks noChangeAspect="1"/>
          </p:cNvPicPr>
          <p:nvPr/>
        </p:nvPicPr>
        <p:blipFill>
          <a:blip r:embed="rId2" cstate="print"/>
          <a:stretch>
            <a:fillRect/>
          </a:stretch>
        </p:blipFill>
        <p:spPr>
          <a:xfrm>
            <a:off x="533400" y="685800"/>
            <a:ext cx="8077200" cy="5486399"/>
          </a:xfrm>
          <a:prstGeom prst="rect">
            <a:avLst/>
          </a:prstGeom>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AT 9.PNG"/>
          <p:cNvPicPr>
            <a:picLocks noChangeAspect="1"/>
          </p:cNvPicPr>
          <p:nvPr/>
        </p:nvPicPr>
        <p:blipFill>
          <a:blip r:embed="rId2" cstate="print"/>
          <a:stretch>
            <a:fillRect/>
          </a:stretch>
        </p:blipFill>
        <p:spPr>
          <a:xfrm>
            <a:off x="381000" y="381000"/>
            <a:ext cx="8382000" cy="6096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
            </a:r>
            <a:br>
              <a:rPr lang="en-US" dirty="0" smtClean="0"/>
            </a:br>
            <a:r>
              <a:rPr lang="en-US" sz="3600" dirty="0" smtClean="0"/>
              <a:t>2014-2015 NJDOE Required Assessments</a:t>
            </a:r>
            <a:r>
              <a:rPr lang="en-US" sz="3100" dirty="0" smtClean="0"/>
              <a:t/>
            </a:r>
            <a:br>
              <a:rPr lang="en-US" sz="3100" dirty="0" smtClean="0"/>
            </a:br>
            <a:r>
              <a:rPr lang="en-US" dirty="0" smtClean="0"/>
              <a:t/>
            </a:r>
            <a:br>
              <a:rPr lang="en-US" dirty="0" smtClean="0"/>
            </a:br>
            <a:endParaRPr lang="en-US" dirty="0"/>
          </a:p>
        </p:txBody>
      </p:sp>
      <p:sp>
        <p:nvSpPr>
          <p:cNvPr id="4" name="Text Placeholder 3"/>
          <p:cNvSpPr>
            <a:spLocks noGrp="1"/>
          </p:cNvSpPr>
          <p:nvPr>
            <p:ph sz="half" idx="1"/>
          </p:nvPr>
        </p:nvSpPr>
        <p:spPr/>
        <p:txBody>
          <a:bodyPr rtlCol="0">
            <a:normAutofit fontScale="47500" lnSpcReduction="20000"/>
          </a:bodyPr>
          <a:lstStyle/>
          <a:p>
            <a:pPr eaLnBrk="1" fontAlgn="auto" hangingPunct="1">
              <a:spcAft>
                <a:spcPts val="0"/>
              </a:spcAft>
              <a:buNone/>
              <a:defRPr/>
            </a:pPr>
            <a:endParaRPr lang="en-US" dirty="0" smtClean="0"/>
          </a:p>
          <a:p>
            <a:pPr>
              <a:defRPr/>
            </a:pPr>
            <a:r>
              <a:rPr lang="en-US" sz="2500" dirty="0" smtClean="0"/>
              <a:t>Alternate Proficiency Assessment </a:t>
            </a:r>
            <a:r>
              <a:rPr lang="en-US" sz="2500" b="1" dirty="0" smtClean="0"/>
              <a:t>APA</a:t>
            </a:r>
          </a:p>
          <a:p>
            <a:pPr lvl="1">
              <a:defRPr/>
            </a:pPr>
            <a:r>
              <a:rPr lang="en-US" sz="2500" dirty="0" smtClean="0"/>
              <a:t>Grades 4,8</a:t>
            </a:r>
          </a:p>
          <a:p>
            <a:pPr lvl="2">
              <a:defRPr/>
            </a:pPr>
            <a:r>
              <a:rPr lang="en-US" sz="2500" dirty="0" smtClean="0"/>
              <a:t>Science</a:t>
            </a:r>
          </a:p>
          <a:p>
            <a:pPr lvl="1">
              <a:defRPr/>
            </a:pPr>
            <a:r>
              <a:rPr lang="en-US" sz="2500" dirty="0" smtClean="0"/>
              <a:t>High School</a:t>
            </a:r>
          </a:p>
          <a:p>
            <a:pPr lvl="2">
              <a:defRPr/>
            </a:pPr>
            <a:r>
              <a:rPr lang="en-US" sz="2500" dirty="0" smtClean="0"/>
              <a:t>Biology</a:t>
            </a:r>
          </a:p>
          <a:p>
            <a:pPr lvl="2">
              <a:buNone/>
              <a:defRPr/>
            </a:pPr>
            <a:endParaRPr lang="en-US" sz="2500" dirty="0" smtClean="0"/>
          </a:p>
          <a:p>
            <a:pPr>
              <a:defRPr/>
            </a:pPr>
            <a:r>
              <a:rPr lang="en-US" sz="2500" dirty="0" smtClean="0"/>
              <a:t>Dynamic Learning Maps </a:t>
            </a:r>
            <a:r>
              <a:rPr lang="en-US" sz="2500" b="1" dirty="0" smtClean="0"/>
              <a:t>DLM</a:t>
            </a:r>
          </a:p>
          <a:p>
            <a:pPr lvl="1">
              <a:defRPr/>
            </a:pPr>
            <a:r>
              <a:rPr lang="en-US" sz="2500" dirty="0" smtClean="0"/>
              <a:t>Grades 3-8 &amp; Grade 11</a:t>
            </a:r>
          </a:p>
          <a:p>
            <a:pPr lvl="2">
              <a:defRPr/>
            </a:pPr>
            <a:r>
              <a:rPr lang="en-US" sz="2500" dirty="0" smtClean="0"/>
              <a:t>Mathematics, Language Arts Literacy</a:t>
            </a:r>
          </a:p>
          <a:p>
            <a:pPr eaLnBrk="1" fontAlgn="auto" hangingPunct="1">
              <a:spcAft>
                <a:spcPts val="0"/>
              </a:spcAft>
              <a:buNone/>
              <a:defRPr/>
            </a:pPr>
            <a:endParaRPr lang="en-US" sz="2500" dirty="0" smtClean="0"/>
          </a:p>
          <a:p>
            <a:pPr eaLnBrk="1" fontAlgn="auto" hangingPunct="1">
              <a:spcAft>
                <a:spcPts val="0"/>
              </a:spcAft>
              <a:buFont typeface="Arial" panose="020B0604020202020204" pitchFamily="34" charset="0"/>
              <a:buChar char="•"/>
              <a:defRPr/>
            </a:pPr>
            <a:r>
              <a:rPr lang="en-US" sz="2500" dirty="0" smtClean="0"/>
              <a:t>NJ Assessment of Skills and Knowledge  </a:t>
            </a:r>
            <a:r>
              <a:rPr lang="en-US" sz="2500" b="1" dirty="0" smtClean="0"/>
              <a:t>NJASK Science</a:t>
            </a:r>
          </a:p>
          <a:p>
            <a:pPr lvl="1" eaLnBrk="1" fontAlgn="auto" hangingPunct="1">
              <a:spcAft>
                <a:spcPts val="0"/>
              </a:spcAft>
              <a:buFont typeface="Arial" panose="020B0604020202020204" pitchFamily="34" charset="0"/>
              <a:buChar char="–"/>
              <a:defRPr/>
            </a:pPr>
            <a:r>
              <a:rPr lang="en-US" sz="2500" dirty="0" smtClean="0"/>
              <a:t>Grades 4 &amp; 8</a:t>
            </a:r>
          </a:p>
          <a:p>
            <a:pPr lvl="2" eaLnBrk="1" fontAlgn="auto" hangingPunct="1">
              <a:spcAft>
                <a:spcPts val="0"/>
              </a:spcAft>
              <a:buNone/>
              <a:defRPr/>
            </a:pPr>
            <a:endParaRPr lang="en-US" sz="2500" dirty="0" smtClean="0"/>
          </a:p>
          <a:p>
            <a:pPr>
              <a:defRPr/>
            </a:pPr>
            <a:r>
              <a:rPr lang="en-US" sz="2500" dirty="0" smtClean="0"/>
              <a:t>NJ Biology Competency Test </a:t>
            </a:r>
            <a:r>
              <a:rPr lang="en-US" sz="2500" b="1" dirty="0" smtClean="0"/>
              <a:t>NJBCT</a:t>
            </a:r>
          </a:p>
          <a:p>
            <a:pPr lvl="1">
              <a:defRPr/>
            </a:pPr>
            <a:r>
              <a:rPr lang="en-US" sz="2500" dirty="0" smtClean="0"/>
              <a:t>Upon completion of Biology</a:t>
            </a:r>
          </a:p>
          <a:p>
            <a:pPr lvl="2">
              <a:defRPr/>
            </a:pPr>
            <a:r>
              <a:rPr lang="en-US" sz="2500" dirty="0" smtClean="0"/>
              <a:t>Grade 11 </a:t>
            </a:r>
          </a:p>
          <a:p>
            <a:pPr lvl="2">
              <a:buNone/>
              <a:defRPr/>
            </a:pPr>
            <a:endParaRPr lang="en-US" sz="2500" dirty="0" smtClean="0"/>
          </a:p>
          <a:p>
            <a:pPr lvl="2" eaLnBrk="1" fontAlgn="auto" hangingPunct="1">
              <a:spcAft>
                <a:spcPts val="0"/>
              </a:spcAft>
              <a:buFont typeface="Arial" panose="020B0604020202020204" pitchFamily="34" charset="0"/>
              <a:buChar char="•"/>
              <a:defRPr/>
            </a:pPr>
            <a:endParaRPr lang="en-US" sz="2500" dirty="0" smtClean="0"/>
          </a:p>
          <a:p>
            <a:pPr eaLnBrk="1" fontAlgn="auto" hangingPunct="1">
              <a:spcAft>
                <a:spcPts val="0"/>
              </a:spcAft>
              <a:buFont typeface="Arial" panose="020B0604020202020204" pitchFamily="34" charset="0"/>
              <a:buChar char="•"/>
              <a:defRPr/>
            </a:pPr>
            <a:r>
              <a:rPr lang="en-US" sz="2500" dirty="0" smtClean="0"/>
              <a:t>Partnership for Assessment of Readiness for College and Careers </a:t>
            </a:r>
            <a:r>
              <a:rPr lang="en-US" sz="2500" b="1" dirty="0" smtClean="0"/>
              <a:t>PARCC</a:t>
            </a:r>
          </a:p>
          <a:p>
            <a:pPr lvl="1" eaLnBrk="1" fontAlgn="auto" hangingPunct="1">
              <a:spcAft>
                <a:spcPts val="0"/>
              </a:spcAft>
              <a:buFont typeface="Arial" panose="020B0604020202020204" pitchFamily="34" charset="0"/>
              <a:buChar char="–"/>
              <a:defRPr/>
            </a:pPr>
            <a:r>
              <a:rPr lang="en-US" sz="2500" dirty="0" smtClean="0"/>
              <a:t>Grades 3-11</a:t>
            </a:r>
          </a:p>
          <a:p>
            <a:pPr lvl="2" eaLnBrk="1" fontAlgn="auto" hangingPunct="1">
              <a:spcAft>
                <a:spcPts val="0"/>
              </a:spcAft>
              <a:buFont typeface="Arial" panose="020B0604020202020204" pitchFamily="34" charset="0"/>
              <a:buChar char="•"/>
              <a:defRPr/>
            </a:pPr>
            <a:r>
              <a:rPr lang="en-US" sz="2500" dirty="0" smtClean="0"/>
              <a:t>Mathematics, Language Arts Literacy</a:t>
            </a:r>
          </a:p>
          <a:p>
            <a:pPr lvl="2" eaLnBrk="1" fontAlgn="auto" hangingPunct="1">
              <a:spcAft>
                <a:spcPts val="0"/>
              </a:spcAft>
              <a:buFont typeface="Arial" panose="020B0604020202020204" pitchFamily="34" charset="0"/>
              <a:buChar char="•"/>
              <a:defRPr/>
            </a:pPr>
            <a:endParaRPr lang="en-US" dirty="0" smtClean="0"/>
          </a:p>
          <a:p>
            <a:pPr lvl="2" eaLnBrk="1" fontAlgn="auto" hangingPunct="1">
              <a:spcAft>
                <a:spcPts val="0"/>
              </a:spcAft>
              <a:buNone/>
              <a:defRPr/>
            </a:pPr>
            <a:endParaRPr lang="en-US" dirty="0" smtClean="0"/>
          </a:p>
          <a:p>
            <a:pPr eaLnBrk="1" fontAlgn="auto" hangingPunct="1">
              <a:spcAft>
                <a:spcPts val="0"/>
              </a:spcAft>
              <a:buFont typeface="Arial" panose="020B0604020202020204" pitchFamily="34" charset="0"/>
              <a:buChar char="•"/>
              <a:defRPr/>
            </a:pPr>
            <a:endParaRPr lang="en-US" dirty="0"/>
          </a:p>
        </p:txBody>
      </p:sp>
      <p:sp>
        <p:nvSpPr>
          <p:cNvPr id="19460" name="Content Placeholder 6"/>
          <p:cNvSpPr>
            <a:spLocks noGrp="1"/>
          </p:cNvSpPr>
          <p:nvPr>
            <p:ph sz="half" idx="2"/>
          </p:nvPr>
        </p:nvSpPr>
        <p:spPr/>
        <p:txBody>
          <a:bodyPr>
            <a:normAutofit fontScale="47500" lnSpcReduction="20000"/>
          </a:bodyPr>
          <a:lstStyle/>
          <a:p>
            <a:pPr eaLnBrk="1" hangingPunct="1"/>
            <a:endParaRPr lang="en-US" altLang="en-US" dirty="0" smtClean="0"/>
          </a:p>
        </p:txBody>
      </p:sp>
      <p:pic>
        <p:nvPicPr>
          <p:cNvPr id="19461" name="Picture 2"/>
          <p:cNvPicPr>
            <a:picLocks noChangeAspect="1" noChangeArrowheads="1"/>
          </p:cNvPicPr>
          <p:nvPr/>
        </p:nvPicPr>
        <p:blipFill>
          <a:blip r:embed="rId3" cstate="print"/>
          <a:srcRect/>
          <a:stretch>
            <a:fillRect/>
          </a:stretch>
        </p:blipFill>
        <p:spPr bwMode="auto">
          <a:xfrm>
            <a:off x="4724400" y="1600200"/>
            <a:ext cx="3827463" cy="1371600"/>
          </a:xfrm>
          <a:prstGeom prst="rect">
            <a:avLst/>
          </a:prstGeom>
          <a:noFill/>
          <a:ln w="9525">
            <a:noFill/>
            <a:miter lim="800000"/>
            <a:headEnd/>
            <a:tailEnd/>
          </a:ln>
        </p:spPr>
      </p:pic>
      <p:pic>
        <p:nvPicPr>
          <p:cNvPr id="19462" name="Picture 3"/>
          <p:cNvPicPr>
            <a:picLocks noChangeAspect="1" noChangeArrowheads="1"/>
          </p:cNvPicPr>
          <p:nvPr/>
        </p:nvPicPr>
        <p:blipFill>
          <a:blip r:embed="rId4" cstate="print"/>
          <a:srcRect/>
          <a:stretch>
            <a:fillRect/>
          </a:stretch>
        </p:blipFill>
        <p:spPr bwMode="auto">
          <a:xfrm>
            <a:off x="5380038" y="3233738"/>
            <a:ext cx="2514600"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3"/>
          <p:cNvSpPr>
            <a:spLocks noGrp="1"/>
          </p:cNvSpPr>
          <p:nvPr>
            <p:ph type="title"/>
          </p:nvPr>
        </p:nvSpPr>
        <p:spPr/>
        <p:txBody>
          <a:bodyPr/>
          <a:lstStyle/>
          <a:p>
            <a:pPr eaLnBrk="1" hangingPunct="1"/>
            <a:r>
              <a:rPr lang="en-US" altLang="en-US" dirty="0" smtClean="0"/>
              <a:t>Next Steps</a:t>
            </a:r>
          </a:p>
        </p:txBody>
      </p:sp>
      <p:sp>
        <p:nvSpPr>
          <p:cNvPr id="5" name="Content Placeholder 4"/>
          <p:cNvSpPr>
            <a:spLocks noGrp="1"/>
          </p:cNvSpPr>
          <p:nvPr>
            <p:ph idx="1"/>
          </p:nvPr>
        </p:nvSpPr>
        <p:spPr>
          <a:xfrm>
            <a:off x="457200" y="1371600"/>
            <a:ext cx="8229600" cy="5867400"/>
          </a:xfrm>
        </p:spPr>
        <p:txBody>
          <a:bodyPr rtlCol="0">
            <a:normAutofit fontScale="77500" lnSpcReduction="20000"/>
          </a:bodyPr>
          <a:lstStyle/>
          <a:p>
            <a:pPr eaLnBrk="1" fontAlgn="auto" hangingPunct="1">
              <a:lnSpc>
                <a:spcPct val="120000"/>
              </a:lnSpc>
              <a:spcAft>
                <a:spcPts val="0"/>
              </a:spcAft>
              <a:buFont typeface="Arial" panose="020B0604020202020204" pitchFamily="34" charset="0"/>
              <a:buChar char="•"/>
              <a:defRPr/>
            </a:pPr>
            <a:r>
              <a:rPr lang="en-US" sz="3000" dirty="0" smtClean="0"/>
              <a:t>Identify trends in the data to address program, group, and individual student needs.</a:t>
            </a:r>
          </a:p>
          <a:p>
            <a:pPr eaLnBrk="1" fontAlgn="auto" hangingPunct="1">
              <a:lnSpc>
                <a:spcPct val="120000"/>
              </a:lnSpc>
              <a:spcAft>
                <a:spcPts val="0"/>
              </a:spcAft>
              <a:buFont typeface="Arial" panose="020B0604020202020204" pitchFamily="34" charset="0"/>
              <a:buChar char="•"/>
              <a:defRPr/>
            </a:pPr>
            <a:r>
              <a:rPr lang="en-US" sz="3000" dirty="0" smtClean="0"/>
              <a:t>Directors and Supervisors, led by Assistant Superintendent, will continue to develop continuity and coherence in curriculum and assessment.</a:t>
            </a:r>
          </a:p>
          <a:p>
            <a:pPr eaLnBrk="1" fontAlgn="auto" hangingPunct="1">
              <a:lnSpc>
                <a:spcPct val="120000"/>
              </a:lnSpc>
              <a:spcAft>
                <a:spcPts val="0"/>
              </a:spcAft>
              <a:buFont typeface="Arial" panose="020B0604020202020204" pitchFamily="34" charset="0"/>
              <a:buChar char="•"/>
              <a:defRPr/>
            </a:pPr>
            <a:r>
              <a:rPr lang="en-US" sz="3000" dirty="0" smtClean="0"/>
              <a:t>Continue alignment of all curriculum and resources that are standards-based.</a:t>
            </a:r>
          </a:p>
          <a:p>
            <a:pPr eaLnBrk="1" fontAlgn="auto" hangingPunct="1">
              <a:lnSpc>
                <a:spcPct val="120000"/>
              </a:lnSpc>
              <a:spcAft>
                <a:spcPts val="0"/>
              </a:spcAft>
              <a:buFont typeface="Arial" panose="020B0604020202020204" pitchFamily="34" charset="0"/>
              <a:buChar char="•"/>
              <a:defRPr/>
            </a:pPr>
            <a:r>
              <a:rPr lang="en-US" sz="3000" dirty="0" smtClean="0"/>
              <a:t>Continue horizontal articulation through Learning Teams and vertical articulation through articulation meetings, technology use (Atlas) and professional development.</a:t>
            </a:r>
          </a:p>
          <a:p>
            <a:pPr eaLnBrk="1" fontAlgn="auto" hangingPunct="1">
              <a:lnSpc>
                <a:spcPct val="120000"/>
              </a:lnSpc>
              <a:spcAft>
                <a:spcPts val="0"/>
              </a:spcAft>
              <a:buFont typeface="Arial" panose="020B0604020202020204" pitchFamily="34" charset="0"/>
              <a:buChar char="•"/>
              <a:defRPr/>
            </a:pPr>
            <a:r>
              <a:rPr lang="en-US" sz="3000" dirty="0" smtClean="0"/>
              <a:t>Continue to focus on the importance of differentiation in the classroom and the shifts in pedagogy, expectations and assessment that are necessary to ensure that learning occurs for all students in the Montgomery Township School District. </a:t>
            </a:r>
          </a:p>
          <a:p>
            <a:pPr eaLnBrk="1" fontAlgn="auto" hangingPunct="1">
              <a:lnSpc>
                <a:spcPct val="120000"/>
              </a:lnSpc>
              <a:spcAft>
                <a:spcPts val="0"/>
              </a:spcAft>
              <a:buFont typeface="Arial" panose="020B0604020202020204" pitchFamily="34" charset="0"/>
              <a:buChar char="•"/>
              <a:defRP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Alternative Proficiency Assessment</a:t>
            </a:r>
            <a:br>
              <a:rPr lang="en-US" dirty="0" smtClean="0"/>
            </a:br>
            <a:r>
              <a:rPr lang="en-US" dirty="0" smtClean="0"/>
              <a:t>APA</a:t>
            </a:r>
            <a:endParaRPr lang="en-US" dirty="0"/>
          </a:p>
        </p:txBody>
      </p:sp>
      <p:sp>
        <p:nvSpPr>
          <p:cNvPr id="3" name="Content Placeholder 2"/>
          <p:cNvSpPr>
            <a:spLocks noGrp="1"/>
          </p:cNvSpPr>
          <p:nvPr>
            <p:ph idx="1"/>
          </p:nvPr>
        </p:nvSpPr>
        <p:spPr/>
        <p:txBody>
          <a:bodyPr>
            <a:normAutofit/>
          </a:bodyPr>
          <a:lstStyle/>
          <a:p>
            <a:r>
              <a:rPr lang="en-US" sz="2900" dirty="0">
                <a:latin typeface="Times New Roman" pitchFamily="18" charset="0"/>
                <a:cs typeface="Times New Roman" pitchFamily="18" charset="0"/>
              </a:rPr>
              <a:t>The Alternate Proficiency Assessment (APA) in science is a portfolio assessment designed to measure progress toward achieving New </a:t>
            </a:r>
            <a:r>
              <a:rPr lang="en-US" sz="2900" dirty="0">
                <a:latin typeface="+mj-lt"/>
                <a:cs typeface="Times New Roman" pitchFamily="18" charset="0"/>
              </a:rPr>
              <a:t>Jersey's</a:t>
            </a:r>
            <a:r>
              <a:rPr lang="en-US" sz="2900" dirty="0">
                <a:latin typeface="Times New Roman" pitchFamily="18" charset="0"/>
                <a:cs typeface="Times New Roman" pitchFamily="18" charset="0"/>
              </a:rPr>
              <a:t> state educational standards for those students with the most significant intellectual disabilities who are unable to participate in the New Jersey Assessment of Skills and Knowledge (NJASK) Science or the New Jersey Biology Competency Test (NJBCT).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Alternative Proficiency Assessment</a:t>
            </a:r>
            <a:br>
              <a:rPr lang="en-US" dirty="0" smtClean="0"/>
            </a:br>
            <a:r>
              <a:rPr lang="en-US" dirty="0" smtClean="0"/>
              <a:t>APA</a:t>
            </a:r>
            <a:endParaRPr lang="en-US" dirty="0"/>
          </a:p>
        </p:txBody>
      </p:sp>
      <p:sp>
        <p:nvSpPr>
          <p:cNvPr id="3" name="Content Placeholder 2"/>
          <p:cNvSpPr>
            <a:spLocks noGrp="1"/>
          </p:cNvSpPr>
          <p:nvPr>
            <p:ph idx="1"/>
          </p:nvPr>
        </p:nvSpPr>
        <p:spPr/>
        <p:txBody>
          <a:bodyPr/>
          <a:lstStyle/>
          <a:p>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S</a:t>
            </a:r>
            <a:r>
              <a:rPr lang="en-US" dirty="0" smtClean="0">
                <a:latin typeface="Times New Roman" pitchFamily="18" charset="0"/>
                <a:cs typeface="Times New Roman" pitchFamily="18" charset="0"/>
              </a:rPr>
              <a:t>tudents in grades 4 and 8 were assessed in the APA.</a:t>
            </a:r>
          </a:p>
          <a:p>
            <a:pPr>
              <a:buNone/>
            </a:pPr>
            <a:r>
              <a:rPr lang="en-US" dirty="0" smtClean="0">
                <a:latin typeface="Times New Roman" pitchFamily="18" charset="0"/>
                <a:cs typeface="Times New Roman" pitchFamily="18" charset="0"/>
              </a:rPr>
              <a:t>  </a:t>
            </a:r>
          </a:p>
          <a:p>
            <a:r>
              <a:rPr lang="en-US" dirty="0">
                <a:latin typeface="Times New Roman" pitchFamily="18" charset="0"/>
                <a:cs typeface="Times New Roman" pitchFamily="18" charset="0"/>
              </a:rPr>
              <a:t>S</a:t>
            </a:r>
            <a:r>
              <a:rPr lang="en-US" dirty="0" smtClean="0">
                <a:latin typeface="Times New Roman" pitchFamily="18" charset="0"/>
                <a:cs typeface="Times New Roman" pitchFamily="18" charset="0"/>
              </a:rPr>
              <a:t>tudents in high school who received instruction in the biology standards  were assessed in the APA.</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Dynamic Learning Maps</a:t>
            </a:r>
            <a:br>
              <a:rPr lang="en-US" dirty="0" smtClean="0"/>
            </a:br>
            <a:r>
              <a:rPr lang="en-US" dirty="0" smtClean="0"/>
              <a:t>DLM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Dynamic Learning Map assessed the Common Core State Standards in </a:t>
            </a:r>
            <a:r>
              <a:rPr lang="en-US" dirty="0"/>
              <a:t>E</a:t>
            </a:r>
            <a:r>
              <a:rPr lang="en-US" dirty="0" smtClean="0"/>
              <a:t>nglish Language Arts and Mathematics and was the alternate assessment companion to the PARCC for students with the most significant intellectual disabilities in English Language Arts and Mathematics.</a:t>
            </a:r>
          </a:p>
          <a:p>
            <a:pPr>
              <a:buNone/>
            </a:pPr>
            <a:endParaRPr lang="en-US" dirty="0" smtClean="0"/>
          </a:p>
          <a:p>
            <a:r>
              <a:rPr lang="en-US" dirty="0" smtClean="0"/>
              <a:t>Computer Based.</a:t>
            </a:r>
          </a:p>
          <a:p>
            <a:endParaRPr lang="en-US" dirty="0" smtClean="0"/>
          </a:p>
          <a:p>
            <a:r>
              <a:rPr lang="en-US" dirty="0" smtClean="0"/>
              <a:t>Replaced the APA in ELA and Math.</a:t>
            </a:r>
          </a:p>
          <a:p>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1738</TotalTime>
  <Words>1227</Words>
  <Application>Microsoft Office PowerPoint</Application>
  <PresentationFormat>On-screen Show (4:3)</PresentationFormat>
  <Paragraphs>344</Paragraphs>
  <Slides>60</Slides>
  <Notes>27</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Montgomery Township  School District  Student Achievement Review</vt:lpstr>
      <vt:lpstr> What is Formative Assessment? </vt:lpstr>
      <vt:lpstr> What is Summative Assessment? </vt:lpstr>
      <vt:lpstr>Why Review Assessment Results?</vt:lpstr>
      <vt:lpstr>Protecting Student Confidentiality</vt:lpstr>
      <vt:lpstr> 2014-2015 NJDOE Required Assessments  </vt:lpstr>
      <vt:lpstr>Alternative Proficiency Assessment APA</vt:lpstr>
      <vt:lpstr>Alternative Proficiency Assessment APA</vt:lpstr>
      <vt:lpstr>Dynamic Learning Maps DLM</vt:lpstr>
      <vt:lpstr>Dynamic Learning Maps DLM</vt:lpstr>
      <vt:lpstr>2015 Dynamic Learning Maps Number of Testlets  Testlet= DLM assessments in Math and ELA</vt:lpstr>
      <vt:lpstr>District Factor Grouping (DFG)</vt:lpstr>
      <vt:lpstr>District Factor Group J Districts </vt:lpstr>
      <vt:lpstr>NJASK 4&amp; 8 Science and NJBCT Clusters</vt:lpstr>
      <vt:lpstr>NJASK 4&amp; 8 and NJBCT  Scale Scores</vt:lpstr>
      <vt:lpstr>2015 NJASK Grades 4-8 Science &amp; NJBCT, MTSD, DFG J, State</vt:lpstr>
      <vt:lpstr>  2015 Statewide Science Assessments Percent Passing  </vt:lpstr>
      <vt:lpstr>2015 NJASK Grades 4-8 Science &amp; NJBCT, MTSD, DFG J, State</vt:lpstr>
      <vt:lpstr> 2015 NJASK 4 Science Percent Passing by Demographic Group  * Demographic Groups= Limited English Proficiency (LEP) and Black or African American &lt;10 </vt:lpstr>
      <vt:lpstr> 2015 NJASK 8 Science Percent Passing by Demographic Group   * Demographic Group= Limited English Proficiency (LEP) &lt;10</vt:lpstr>
      <vt:lpstr> 2015 NJ Biology Competency Test Percent Passing by Demographic Group   * Demographic Groups= Limited English Proficiency (LEP) and Black or African American &lt;10</vt:lpstr>
      <vt:lpstr>AP </vt:lpstr>
      <vt:lpstr>Advanced Placement Courses 2014-2015 </vt:lpstr>
      <vt:lpstr>Advanced Placement 2015</vt:lpstr>
      <vt:lpstr>Advanced Placement</vt:lpstr>
      <vt:lpstr>2015 Advanced Placement   Computer Science Mean Scores </vt:lpstr>
      <vt:lpstr>2015 Advanced Placement   Economics Mean Scores </vt:lpstr>
      <vt:lpstr>2015 Advanced Placement   English Mean Scores </vt:lpstr>
      <vt:lpstr>2015 Advanced Placement   History Mean Scores </vt:lpstr>
      <vt:lpstr>2015 Advanced Placement   Mathematics Mean Scores </vt:lpstr>
      <vt:lpstr>2015 Advanced Placement   Science Mean Scores </vt:lpstr>
      <vt:lpstr>2015 Advanced Placement   Science Mean Scores (cont.)  </vt:lpstr>
      <vt:lpstr>2015 Advanced Placement   World Languages Mean Scores </vt:lpstr>
      <vt:lpstr>Advanced Placement 2015</vt:lpstr>
      <vt:lpstr>2015 Advanced Placement Gender</vt:lpstr>
      <vt:lpstr>2015 Advanced Placement Ethnicity</vt:lpstr>
      <vt:lpstr> SAT</vt:lpstr>
      <vt:lpstr>SAT </vt:lpstr>
      <vt:lpstr>Class of 2015 Mean SAT Scores </vt:lpstr>
      <vt:lpstr> Class of 2015 Average SAT Critical Reading Scores by Demographic Group * Demographic Group = Hispanic &lt;10</vt:lpstr>
      <vt:lpstr> Class of 2015 Average SAT Math Scores by              Demographic Group   * Demographic Group = Hispanic &lt;10</vt:lpstr>
      <vt:lpstr> Class of 2015 Average SAT Writing Scores by            Demographic Group   * Demographic Group = Hispanic &lt;10</vt:lpstr>
      <vt:lpstr>Changes to SAT</vt:lpstr>
      <vt:lpstr>PowerPoint Presentation</vt:lpstr>
      <vt:lpstr>PowerPoint Presentation</vt:lpstr>
      <vt:lpstr>PowerPoint Presentation</vt:lpstr>
      <vt:lpstr>PowerPoint Presentation</vt:lpstr>
      <vt:lpstr> ACT</vt:lpstr>
      <vt:lpstr>ACT</vt:lpstr>
      <vt:lpstr>Class of 2015 Mean ACT Scores </vt:lpstr>
      <vt:lpstr>Class of 2015 Average ACT English Scores by Gender</vt:lpstr>
      <vt:lpstr>Class of 2015 Average ACT Math Scores by Gender</vt:lpstr>
      <vt:lpstr>Class of 2015 Average ACT Reading Scores by        Gender </vt:lpstr>
      <vt:lpstr>Class of 2015 Average ACT Science Scores by         Gender</vt:lpstr>
      <vt:lpstr>Class of 2015 Average ACT Composite Scores by     Gender</vt:lpstr>
      <vt:lpstr>Class of 2015 ACT Demographics Ethnicity</vt:lpstr>
      <vt:lpstr>PowerPoint Presentation</vt:lpstr>
      <vt:lpstr>PowerPoint Presentation</vt:lpstr>
      <vt:lpstr>PowerPoint Presentation</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Montgomery Township  School District  Student Achievement Review</dc:title>
  <dc:creator>boe</dc:creator>
  <cp:lastModifiedBy>student logon</cp:lastModifiedBy>
  <cp:revision>108</cp:revision>
  <dcterms:created xsi:type="dcterms:W3CDTF">2015-09-08T19:28:30Z</dcterms:created>
  <dcterms:modified xsi:type="dcterms:W3CDTF">2015-10-13T18:39:28Z</dcterms:modified>
</cp:coreProperties>
</file>