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1" r:id="rId3"/>
    <p:sldId id="313" r:id="rId4"/>
    <p:sldId id="312" r:id="rId5"/>
    <p:sldId id="306" r:id="rId6"/>
    <p:sldId id="260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01A"/>
    <a:srgbClr val="004600"/>
    <a:srgbClr val="005400"/>
    <a:srgbClr val="336600"/>
    <a:srgbClr val="FF3300"/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>
        <p:scale>
          <a:sx n="108" d="100"/>
          <a:sy n="108" d="100"/>
        </p:scale>
        <p:origin x="1234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0.1.14\npetrone\FY%2016%2017\Budget\Revenue%20Pi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8.1127210793566065E-2"/>
                  <c:y val="4.10115465604822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9736007575324271E-2"/>
                  <c:y val="2.63171761324511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8909776108494917E-2"/>
                  <c:y val="-4.21159047134317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0713643845366787"/>
                  <c:y val="-5.42073590611059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'Revenue Pie'!$A$2:$A$9</c:f>
              <c:strCache>
                <c:ptCount val="8"/>
                <c:pt idx="0">
                  <c:v>Local Tax Levy</c:v>
                </c:pt>
                <c:pt idx="1">
                  <c:v>State Aid</c:v>
                </c:pt>
                <c:pt idx="2">
                  <c:v>Fund Balance</c:v>
                </c:pt>
                <c:pt idx="3">
                  <c:v>Transfers from Other Funds</c:v>
                </c:pt>
                <c:pt idx="4">
                  <c:v>Federal Aid</c:v>
                </c:pt>
                <c:pt idx="5">
                  <c:v>Miscellaneous</c:v>
                </c:pt>
                <c:pt idx="6">
                  <c:v>Tuition</c:v>
                </c:pt>
                <c:pt idx="7">
                  <c:v>State Grants</c:v>
                </c:pt>
              </c:strCache>
            </c:strRef>
          </c:cat>
          <c:val>
            <c:numRef>
              <c:f>'Revenue Pie'!$B$2:$B$9</c:f>
              <c:numCache>
                <c:formatCode>#,##0</c:formatCode>
                <c:ptCount val="8"/>
                <c:pt idx="0">
                  <c:v>78878974</c:v>
                </c:pt>
                <c:pt idx="1">
                  <c:v>4730786</c:v>
                </c:pt>
                <c:pt idx="2">
                  <c:v>3170544</c:v>
                </c:pt>
                <c:pt idx="3">
                  <c:v>935000</c:v>
                </c:pt>
                <c:pt idx="4">
                  <c:v>914603</c:v>
                </c:pt>
                <c:pt idx="5">
                  <c:v>615001</c:v>
                </c:pt>
                <c:pt idx="6">
                  <c:v>144800</c:v>
                </c:pt>
                <c:pt idx="7" formatCode="_(* #,##0.00_);_(* \(#,##0.00\);_(* &quot;-&quot;??_);_(@_)">
                  <c:v>70918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56125940847118"/>
          <c:y val="4.7410075960015542E-2"/>
          <c:w val="0.83285450654795501"/>
          <c:h val="0.8086049996019614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2404396325459317"/>
                  <c:y val="-0.278402595508894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General</a:t>
                    </a:r>
                    <a:r>
                      <a:rPr lang="en-US" baseline="0" dirty="0" smtClean="0"/>
                      <a:t> Fund </a:t>
                    </a:r>
                    <a:r>
                      <a:rPr lang="en-US" dirty="0"/>
                      <a:t>
89.80%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097922134733158"/>
                  <c:y val="0.180010207057451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6939052930883639"/>
                  <c:y val="1.157407407407407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Grants &amp; Donations</a:t>
                    </a:r>
                    <a:r>
                      <a:rPr lang="en-US" dirty="0"/>
                      <a:t>
1.10%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9818797298225047"/>
                  <c:y val="-3.4223818699399735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'[Budget Hearing Worksheet.xlsx]Full Budget Pie'!$A$2:$A$5</c:f>
              <c:strCache>
                <c:ptCount val="3"/>
                <c:pt idx="0">
                  <c:v>Current Expense</c:v>
                </c:pt>
                <c:pt idx="1">
                  <c:v>Debt Service</c:v>
                </c:pt>
                <c:pt idx="2">
                  <c:v>Special Revenue Fund</c:v>
                </c:pt>
              </c:strCache>
            </c:strRef>
          </c:cat>
          <c:val>
            <c:numRef>
              <c:f>'[Budget Hearing Worksheet.xlsx]Full Budget Pie'!$B$2:$B$5</c:f>
              <c:numCache>
                <c:formatCode>_(* #,##0.00_);_(* \(#,##0.00\);_(* "-"??_);_(@_)</c:formatCode>
                <c:ptCount val="4"/>
                <c:pt idx="0">
                  <c:v>80332227</c:v>
                </c:pt>
                <c:pt idx="1">
                  <c:v>8142878</c:v>
                </c:pt>
                <c:pt idx="2">
                  <c:v>985521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2869381267671859E-2"/>
                  <c:y val="1.68763291940286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1514210732796739E-2"/>
                  <c:y val="-0.144411108690465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3774303157533998E-2"/>
                  <c:y val="-3.58127664871930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9714825366455363E-3"/>
                  <c:y val="7.11448921379404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846019444553213E-3"/>
                  <c:y val="3.47815712759225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4202113118920267E-2"/>
                  <c:y val="-2.570204011372679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0.32977597782642787"/>
                  <c:y val="3.93277520151878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Technology </a:t>
                    </a:r>
                    <a:r>
                      <a:rPr lang="en-US" dirty="0"/>
                      <a:t>Support Services
</a:t>
                    </a:r>
                    <a:r>
                      <a:rPr lang="en-US" dirty="0" smtClean="0"/>
                      <a:t>0.16%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'[Budget Hearing Worksheet.xlsx]Sheet1'!$A$2:$A$15</c:f>
              <c:strCache>
                <c:ptCount val="14"/>
                <c:pt idx="0">
                  <c:v>Regular Instruction</c:v>
                </c:pt>
                <c:pt idx="1">
                  <c:v>Unallocated Benefits</c:v>
                </c:pt>
                <c:pt idx="2">
                  <c:v>Special Education Instruction</c:v>
                </c:pt>
                <c:pt idx="3">
                  <c:v>Buildings, Grounds &amp; Maintenance</c:v>
                </c:pt>
                <c:pt idx="4">
                  <c:v>Pupil Support Services</c:v>
                </c:pt>
                <c:pt idx="5">
                  <c:v>District &amp; School Admin</c:v>
                </c:pt>
                <c:pt idx="6">
                  <c:v>Transportation</c:v>
                </c:pt>
                <c:pt idx="7">
                  <c:v>Out of District Tuition</c:v>
                </c:pt>
                <c:pt idx="8">
                  <c:v>Instructional Support Services</c:v>
                </c:pt>
                <c:pt idx="9">
                  <c:v>Other Instruction</c:v>
                </c:pt>
                <c:pt idx="10">
                  <c:v>Extra-Curricular</c:v>
                </c:pt>
                <c:pt idx="11">
                  <c:v>District Support Services</c:v>
                </c:pt>
                <c:pt idx="12">
                  <c:v>Equipment</c:v>
                </c:pt>
                <c:pt idx="13">
                  <c:v>Technology Support Services</c:v>
                </c:pt>
              </c:strCache>
            </c:strRef>
          </c:cat>
          <c:val>
            <c:numRef>
              <c:f>'[Budget Hearing Worksheet.xlsx]Sheet1'!$B$2:$B$15</c:f>
              <c:numCache>
                <c:formatCode>#,##0</c:formatCode>
                <c:ptCount val="14"/>
                <c:pt idx="0">
                  <c:v>24001702</c:v>
                </c:pt>
                <c:pt idx="1">
                  <c:v>15810870</c:v>
                </c:pt>
                <c:pt idx="2">
                  <c:v>7515691</c:v>
                </c:pt>
                <c:pt idx="3">
                  <c:v>6941495</c:v>
                </c:pt>
                <c:pt idx="4">
                  <c:v>6730282</c:v>
                </c:pt>
                <c:pt idx="5">
                  <c:v>4899000</c:v>
                </c:pt>
                <c:pt idx="6">
                  <c:v>4410085</c:v>
                </c:pt>
                <c:pt idx="7">
                  <c:v>3267355</c:v>
                </c:pt>
                <c:pt idx="8">
                  <c:v>2366046</c:v>
                </c:pt>
                <c:pt idx="9">
                  <c:v>1713503</c:v>
                </c:pt>
                <c:pt idx="10">
                  <c:v>1507937</c:v>
                </c:pt>
                <c:pt idx="11">
                  <c:v>766612</c:v>
                </c:pt>
                <c:pt idx="12">
                  <c:v>261384</c:v>
                </c:pt>
                <c:pt idx="13">
                  <c:v>140265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6248ED5-7041-4987-80D4-36292F997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1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8BFB48D-93A5-48E8-ABF8-1BF2D6A90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7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4BFBA-5B98-453B-A8C5-1949153F9A69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BFB48D-93A5-48E8-ABF8-1BF2D6A907F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7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BFB48D-93A5-48E8-ABF8-1BF2D6A907F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60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AC424-EDE0-4C43-B394-AA4562F0709B}" type="slidenum">
              <a:rPr lang="en-US" smtClean="0">
                <a:latin typeface="Arial" charset="0"/>
              </a:rPr>
              <a:pPr/>
              <a:t>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4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82C79DD2-7663-4ABF-B23A-32CBCC7AC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B5C8-EC40-4357-B8A1-7A7B8EE43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2DCB0-DE24-427C-8158-018E8BF5E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 w="1905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229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6C1C2-3553-4789-89F5-417F9B61F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4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C880B2BA-9B06-45EF-9953-786DD7F96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5400"/>
                </a:solidFill>
              </a:defRPr>
            </a:lvl1pPr>
            <a:lvl2pPr>
              <a:defRPr sz="2400">
                <a:solidFill>
                  <a:srgbClr val="005400"/>
                </a:solidFill>
              </a:defRPr>
            </a:lvl2pPr>
            <a:lvl3pPr>
              <a:defRPr sz="2000">
                <a:solidFill>
                  <a:srgbClr val="005400"/>
                </a:solidFill>
              </a:defRPr>
            </a:lvl3pPr>
            <a:lvl4pPr>
              <a:defRPr sz="1800">
                <a:solidFill>
                  <a:srgbClr val="005400"/>
                </a:solidFill>
              </a:defRPr>
            </a:lvl4pPr>
            <a:lvl5pPr>
              <a:defRPr sz="1800">
                <a:solidFill>
                  <a:srgbClr val="0054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5400"/>
                </a:solidFill>
              </a:defRPr>
            </a:lvl1pPr>
            <a:lvl2pPr>
              <a:defRPr sz="2400">
                <a:solidFill>
                  <a:srgbClr val="005400"/>
                </a:solidFill>
              </a:defRPr>
            </a:lvl2pPr>
            <a:lvl3pPr>
              <a:defRPr sz="2000">
                <a:solidFill>
                  <a:srgbClr val="005400"/>
                </a:solidFill>
              </a:defRPr>
            </a:lvl3pPr>
            <a:lvl4pPr>
              <a:defRPr sz="1800">
                <a:solidFill>
                  <a:srgbClr val="005400"/>
                </a:solidFill>
              </a:defRPr>
            </a:lvl4pPr>
            <a:lvl5pPr>
              <a:defRPr sz="1800">
                <a:solidFill>
                  <a:srgbClr val="0054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6892DDA5-1556-41D9-9E6C-E025FAAA0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5400"/>
                </a:solidFill>
              </a:defRPr>
            </a:lvl1pPr>
            <a:lvl2pPr>
              <a:defRPr sz="2000">
                <a:solidFill>
                  <a:srgbClr val="005400"/>
                </a:solidFill>
              </a:defRPr>
            </a:lvl2pPr>
            <a:lvl3pPr>
              <a:defRPr sz="1800">
                <a:solidFill>
                  <a:srgbClr val="005400"/>
                </a:solidFill>
              </a:defRPr>
            </a:lvl3pPr>
            <a:lvl4pPr>
              <a:defRPr sz="1600">
                <a:solidFill>
                  <a:srgbClr val="005400"/>
                </a:solidFill>
              </a:defRPr>
            </a:lvl4pPr>
            <a:lvl5pPr>
              <a:defRPr sz="1600">
                <a:solidFill>
                  <a:srgbClr val="0054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5400"/>
                </a:solidFill>
              </a:defRPr>
            </a:lvl1pPr>
            <a:lvl2pPr>
              <a:defRPr sz="2000">
                <a:solidFill>
                  <a:srgbClr val="005400"/>
                </a:solidFill>
              </a:defRPr>
            </a:lvl2pPr>
            <a:lvl3pPr>
              <a:defRPr sz="1800">
                <a:solidFill>
                  <a:srgbClr val="005400"/>
                </a:solidFill>
              </a:defRPr>
            </a:lvl3pPr>
            <a:lvl4pPr>
              <a:defRPr sz="1600">
                <a:solidFill>
                  <a:srgbClr val="005400"/>
                </a:solidFill>
              </a:defRPr>
            </a:lvl4pPr>
            <a:lvl5pPr>
              <a:defRPr sz="1600">
                <a:solidFill>
                  <a:srgbClr val="0054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C8ADC7F7-6FBB-491B-B19B-E8C1D4939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6AC4F40C-8B7F-4660-8525-F694337B9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A348-02A1-4EBD-B8D6-8F7FBEF7D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31C2-3242-437A-9934-5D8DC8E08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FB06-9F87-4D2F-9AA5-07E85CDDB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fld id="{AA73A64A-F1B2-4EE6-8475-02E380319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mont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54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54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54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54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54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419600"/>
            <a:ext cx="7543800" cy="1143000"/>
          </a:xfrm>
        </p:spPr>
        <p:txBody>
          <a:bodyPr/>
          <a:lstStyle/>
          <a:p>
            <a:pPr algn="l" eaLnBrk="1" hangingPunct="1"/>
            <a:endParaRPr lang="en-US" sz="2400" b="1" dirty="0" smtClean="0">
              <a:latin typeface="Bell MT" pitchFamily="18" charset="0"/>
            </a:endParaRPr>
          </a:p>
          <a:p>
            <a:pPr eaLnBrk="1" hangingPunct="1"/>
            <a:r>
              <a:rPr lang="en-US" sz="2400" b="1" dirty="0" smtClean="0">
                <a:latin typeface="Bell MT" pitchFamily="18" charset="0"/>
              </a:rPr>
              <a:t>April 26, 2016</a:t>
            </a:r>
          </a:p>
          <a:p>
            <a:pPr algn="l" eaLnBrk="1" hangingPunct="1"/>
            <a:endParaRPr lang="en-US" sz="2000" b="1" dirty="0" smtClean="0">
              <a:solidFill>
                <a:srgbClr val="FFFFFF"/>
              </a:solidFill>
              <a:latin typeface="Bell MT" pitchFamily="18" charset="0"/>
            </a:endParaRPr>
          </a:p>
          <a:p>
            <a:pPr algn="l" eaLnBrk="1" hangingPunct="1"/>
            <a:endParaRPr lang="en-US" sz="2000" dirty="0" smtClean="0">
              <a:solidFill>
                <a:srgbClr val="FFFFFF"/>
              </a:solidFill>
              <a:latin typeface="Corbel" pitchFamily="34" charset="0"/>
            </a:endParaRPr>
          </a:p>
          <a:p>
            <a:pPr algn="l" eaLnBrk="1" hangingPunct="1"/>
            <a:endParaRPr lang="en-US" sz="2000" dirty="0" smtClean="0">
              <a:solidFill>
                <a:srgbClr val="FFFFFF"/>
              </a:solidFill>
            </a:endParaRPr>
          </a:p>
        </p:txBody>
      </p:sp>
      <p:pic>
        <p:nvPicPr>
          <p:cNvPr id="13315" name="Picture 4" descr="mon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609600" y="1752600"/>
            <a:ext cx="81534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000" b="1" dirty="0" smtClean="0">
                <a:solidFill>
                  <a:srgbClr val="005400"/>
                </a:solidFill>
              </a:rPr>
              <a:t>BUDGET HEARING</a:t>
            </a:r>
          </a:p>
          <a:p>
            <a:pPr algn="ctr" eaLnBrk="0" hangingPunct="0"/>
            <a:r>
              <a:rPr lang="en-US" sz="4000" b="1" dirty="0" smtClean="0">
                <a:solidFill>
                  <a:srgbClr val="005400"/>
                </a:solidFill>
              </a:rPr>
              <a:t>2016-2017 </a:t>
            </a:r>
            <a:r>
              <a:rPr lang="en-US" sz="4000" b="1" dirty="0">
                <a:solidFill>
                  <a:srgbClr val="005400"/>
                </a:solidFill>
              </a:rPr>
              <a:t>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R</a:t>
            </a:r>
            <a:r>
              <a:rPr lang="en-US" sz="4000" dirty="0" smtClean="0"/>
              <a:t>EVENUES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0" y="6307931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45444"/>
            <a:ext cx="7239000" cy="5029200"/>
          </a:xfrm>
          <a:noFill/>
        </p:spPr>
        <p:txBody>
          <a:bodyPr/>
          <a:lstStyle/>
          <a:p>
            <a:pPr marL="381000" indent="-381000"/>
            <a:endParaRPr lang="en-US" sz="1600" dirty="0" smtClean="0"/>
          </a:p>
          <a:p>
            <a:pPr marL="381000" indent="-381000"/>
            <a:endParaRPr lang="en-US" sz="2800" dirty="0" smtClean="0"/>
          </a:p>
          <a:p>
            <a:pPr marL="381000" indent="-381000" eaLnBrk="1" hangingPunct="1">
              <a:buFontTx/>
              <a:buNone/>
            </a:pPr>
            <a:endParaRPr lang="en-US" sz="2800" dirty="0" smtClean="0">
              <a:solidFill>
                <a:srgbClr val="33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14917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$ 89,460,626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88900"/>
              </p:ext>
            </p:extLst>
          </p:nvPr>
        </p:nvGraphicFramePr>
        <p:xfrm>
          <a:off x="185737" y="90487"/>
          <a:ext cx="8772526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035867"/>
              </p:ext>
            </p:extLst>
          </p:nvPr>
        </p:nvGraphicFramePr>
        <p:xfrm>
          <a:off x="228600" y="1902124"/>
          <a:ext cx="786765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49313" y="1447800"/>
            <a:ext cx="5084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General Fund Expense			$80,332,227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Grants &amp; Donations			       985,521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Debt Service			    </a:t>
            </a:r>
            <a:r>
              <a:rPr lang="en-US" sz="1400" u="sng" dirty="0" smtClean="0">
                <a:solidFill>
                  <a:schemeClr val="bg1"/>
                </a:solidFill>
              </a:rPr>
              <a:t>8,142,878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Total Budget			</a:t>
            </a:r>
            <a:r>
              <a:rPr lang="en-US" sz="1400" b="1" dirty="0" smtClean="0">
                <a:solidFill>
                  <a:schemeClr val="bg1"/>
                </a:solidFill>
              </a:rPr>
              <a:t>$89,460,626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693492"/>
              </p:ext>
            </p:extLst>
          </p:nvPr>
        </p:nvGraphicFramePr>
        <p:xfrm>
          <a:off x="914400" y="2622826"/>
          <a:ext cx="6629398" cy="4208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85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6401A"/>
                </a:solidFill>
              </a:rPr>
              <a:t>Montgomery Township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4314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6185" y="29600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GENERAL FUND BUDGET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7585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6401A"/>
                </a:solidFill>
              </a:rPr>
              <a:t>Montgomery Township School District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0531" y="13980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$80,332,227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928687"/>
              </p:ext>
            </p:extLst>
          </p:nvPr>
        </p:nvGraphicFramePr>
        <p:xfrm>
          <a:off x="0" y="1761475"/>
          <a:ext cx="9372599" cy="481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4600"/>
                </a:solidFill>
              </a:rPr>
              <a:t>TAX IMPACT</a:t>
            </a:r>
            <a:br>
              <a:rPr lang="en-US" sz="4000" dirty="0" smtClean="0">
                <a:solidFill>
                  <a:srgbClr val="004600"/>
                </a:solidFill>
              </a:rPr>
            </a:br>
            <a:r>
              <a:rPr lang="en-US" sz="2400" dirty="0" smtClean="0">
                <a:solidFill>
                  <a:srgbClr val="004600"/>
                </a:solidFill>
              </a:rPr>
              <a:t>Includes Referendum </a:t>
            </a:r>
            <a:endParaRPr lang="en-US" sz="4000" dirty="0" smtClean="0">
              <a:solidFill>
                <a:srgbClr val="004600"/>
              </a:solidFill>
            </a:endParaRP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686800" cy="5029200"/>
          </a:xfrm>
          <a:noFill/>
        </p:spPr>
        <p:txBody>
          <a:bodyPr/>
          <a:lstStyle/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Montgomery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Actual </a:t>
            </a:r>
            <a:r>
              <a:rPr lang="en-US" sz="2400" dirty="0" err="1" smtClean="0">
                <a:solidFill>
                  <a:srgbClr val="004600"/>
                </a:solidFill>
              </a:rPr>
              <a:t>Ratables</a:t>
            </a:r>
            <a:r>
              <a:rPr lang="en-US" sz="2400" dirty="0" smtClean="0">
                <a:solidFill>
                  <a:srgbClr val="004600"/>
                </a:solidFill>
              </a:rPr>
              <a:t> (+$47.7M)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Tax Rate +.02037 /per Hundred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Average Assessment $498,623 = +$10.7K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Average Tax Impact + $177</a:t>
            </a:r>
            <a:endParaRPr lang="en-US" sz="20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Rocky Hill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Actual </a:t>
            </a:r>
            <a:r>
              <a:rPr lang="en-US" sz="2400" dirty="0" err="1" smtClean="0">
                <a:solidFill>
                  <a:srgbClr val="004600"/>
                </a:solidFill>
              </a:rPr>
              <a:t>Ratables</a:t>
            </a:r>
            <a:r>
              <a:rPr lang="en-US" sz="2400" dirty="0" smtClean="0">
                <a:solidFill>
                  <a:srgbClr val="004600"/>
                </a:solidFill>
              </a:rPr>
              <a:t> (+$1.78M)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Tax Rate .01318/per Hundred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Average Assessment $441,600 = +$2K</a:t>
            </a:r>
          </a:p>
          <a:p>
            <a:pPr marL="781050" lvl="1" indent="-381000"/>
            <a:r>
              <a:rPr lang="en-US" sz="2400" dirty="0">
                <a:solidFill>
                  <a:srgbClr val="004600"/>
                </a:solidFill>
              </a:rPr>
              <a:t>Average Tax Impact + $</a:t>
            </a:r>
            <a:r>
              <a:rPr lang="en-US" sz="2400" dirty="0" smtClean="0">
                <a:solidFill>
                  <a:srgbClr val="004600"/>
                </a:solidFill>
              </a:rPr>
              <a:t>199</a:t>
            </a:r>
            <a:endParaRPr lang="en-US" sz="2000" dirty="0" smtClean="0">
              <a:solidFill>
                <a:srgbClr val="004600"/>
              </a:solidFill>
            </a:endParaRPr>
          </a:p>
          <a:p>
            <a:pPr marL="398463" lvl="1" indent="-398463">
              <a:buFont typeface="Arial" pitchFamily="34" charset="0"/>
              <a:buChar char="•"/>
            </a:pPr>
            <a:endParaRPr lang="en-US" sz="2200" dirty="0" smtClean="0">
              <a:solidFill>
                <a:srgbClr val="004600"/>
              </a:solidFill>
            </a:endParaRPr>
          </a:p>
          <a:p>
            <a:pPr marL="781050" lvl="1" indent="-381000"/>
            <a:endParaRPr lang="en-US" sz="2400" dirty="0" smtClean="0">
              <a:solidFill>
                <a:srgbClr val="004600"/>
              </a:solidFill>
            </a:endParaRPr>
          </a:p>
          <a:p>
            <a:pPr marL="381000" indent="-381000"/>
            <a:endParaRPr lang="en-US" sz="2400" dirty="0" smtClean="0">
              <a:solidFill>
                <a:srgbClr val="004600"/>
              </a:solidFill>
            </a:endParaRPr>
          </a:p>
          <a:p>
            <a:pPr marL="381000" indent="-381000"/>
            <a:endParaRPr lang="en-US" sz="2400" dirty="0" smtClean="0">
              <a:solidFill>
                <a:srgbClr val="004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QUESTIONS</a:t>
            </a:r>
          </a:p>
        </p:txBody>
      </p:sp>
      <p:pic>
        <p:nvPicPr>
          <p:cNvPr id="25603" name="Picture 4" descr="mon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4600"/>
                </a:solidFill>
              </a:rPr>
              <a:t>Montgomery Township School District</a:t>
            </a:r>
          </a:p>
        </p:txBody>
      </p:sp>
      <p:pic>
        <p:nvPicPr>
          <p:cNvPr id="25605" name="Picture 7" descr="MPj04395360000[1]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2139950"/>
            <a:ext cx="6400800" cy="319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SD white ppt template (3)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MTSD white ppt template (3)</Template>
  <TotalTime>2270</TotalTime>
  <Words>140</Words>
  <Application>Microsoft Office PowerPoint</Application>
  <PresentationFormat>On-screen Show (4:3)</PresentationFormat>
  <Paragraphs>53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MTSD white ppt template (3)</vt:lpstr>
      <vt:lpstr>PowerPoint Presentation</vt:lpstr>
      <vt:lpstr>REVENUES</vt:lpstr>
      <vt:lpstr>BUDGET</vt:lpstr>
      <vt:lpstr>GENERAL FUND BUDGET</vt:lpstr>
      <vt:lpstr>TAX IMPACT Includes Referendum </vt:lpstr>
      <vt:lpstr>QUESTIONS</vt:lpstr>
    </vt:vector>
  </TitlesOfParts>
  <Company>mtsd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YOUR TITLE HERE</dc:title>
  <dc:creator>ekim</dc:creator>
  <cp:lastModifiedBy>student logon</cp:lastModifiedBy>
  <cp:revision>218</cp:revision>
  <cp:lastPrinted>2015-04-10T17:59:16Z</cp:lastPrinted>
  <dcterms:created xsi:type="dcterms:W3CDTF">2008-10-10T19:52:05Z</dcterms:created>
  <dcterms:modified xsi:type="dcterms:W3CDTF">2016-04-26T17:51:26Z</dcterms:modified>
</cp:coreProperties>
</file>