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2" r:id="rId3"/>
    <p:sldId id="315" r:id="rId4"/>
    <p:sldId id="317" r:id="rId5"/>
    <p:sldId id="320" r:id="rId6"/>
    <p:sldId id="321" r:id="rId7"/>
    <p:sldId id="318" r:id="rId8"/>
    <p:sldId id="319" r:id="rId9"/>
    <p:sldId id="291" r:id="rId10"/>
    <p:sldId id="293" r:id="rId11"/>
    <p:sldId id="306" r:id="rId12"/>
    <p:sldId id="312" r:id="rId13"/>
    <p:sldId id="260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00"/>
    <a:srgbClr val="005400"/>
    <a:srgbClr val="06401A"/>
    <a:srgbClr val="336600"/>
    <a:srgbClr val="FF3300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>
        <p:scale>
          <a:sx n="108" d="100"/>
          <a:sy n="108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6248ED5-7041-4987-80D4-36292F997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15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317" tIns="46659" rIns="93317" bIns="46659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8BFB48D-93A5-48E8-ABF8-1BF2D6A907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7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4BFBA-5B98-453B-A8C5-1949153F9A69}" type="slidenum">
              <a:rPr lang="en-US" smtClean="0">
                <a:latin typeface="Arial" charset="0"/>
              </a:rPr>
              <a:pPr/>
              <a:t>1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AC424-EDE0-4C43-B394-AA4562F0709B}" type="slidenum">
              <a:rPr lang="en-US" smtClean="0">
                <a:latin typeface="Arial" charset="0"/>
              </a:rPr>
              <a:pPr/>
              <a:t>13</a:t>
            </a:fld>
            <a:endParaRPr lang="en-US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5400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82C79DD2-7663-4ABF-B23A-32CBCC7ACC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8B5C8-EC40-4357-B8A1-7A7B8EE43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2DCB0-DE24-427C-8158-018E8BF5EA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 w="19050">
            <a:solidFill>
              <a:srgbClr val="005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8229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6C1C2-3553-4789-89F5-417F9B61F0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54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80B2BA-9B06-45EF-9953-786DD7F961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5400"/>
                </a:solidFill>
              </a:defRPr>
            </a:lvl1pPr>
            <a:lvl2pPr>
              <a:defRPr sz="2400">
                <a:solidFill>
                  <a:srgbClr val="005400"/>
                </a:solidFill>
              </a:defRPr>
            </a:lvl2pPr>
            <a:lvl3pPr>
              <a:defRPr sz="2000">
                <a:solidFill>
                  <a:srgbClr val="005400"/>
                </a:solidFill>
              </a:defRPr>
            </a:lvl3pPr>
            <a:lvl4pPr>
              <a:defRPr sz="1800">
                <a:solidFill>
                  <a:srgbClr val="005400"/>
                </a:solidFill>
              </a:defRPr>
            </a:lvl4pPr>
            <a:lvl5pPr>
              <a:defRPr sz="1800">
                <a:solidFill>
                  <a:srgbClr val="0054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892DDA5-1556-41D9-9E6C-E025FAAA06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54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5400"/>
                </a:solidFill>
              </a:defRPr>
            </a:lvl1pPr>
            <a:lvl2pPr>
              <a:defRPr sz="2000">
                <a:solidFill>
                  <a:srgbClr val="005400"/>
                </a:solidFill>
              </a:defRPr>
            </a:lvl2pPr>
            <a:lvl3pPr>
              <a:defRPr sz="1800">
                <a:solidFill>
                  <a:srgbClr val="005400"/>
                </a:solidFill>
              </a:defRPr>
            </a:lvl3pPr>
            <a:lvl4pPr>
              <a:defRPr sz="1600">
                <a:solidFill>
                  <a:srgbClr val="005400"/>
                </a:solidFill>
              </a:defRPr>
            </a:lvl4pPr>
            <a:lvl5pPr>
              <a:defRPr sz="1600">
                <a:solidFill>
                  <a:srgbClr val="0054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C8ADC7F7-6FBB-491B-B19B-E8C1D4939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400"/>
                </a:solidFill>
              </a:defRPr>
            </a:lvl1pPr>
          </a:lstStyle>
          <a:p>
            <a:pPr>
              <a:defRPr/>
            </a:pPr>
            <a:fld id="{6AC4F40C-8B7F-4660-8525-F694337B99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FA348-02A1-4EBD-B8D6-8F7FBEF7D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31C2-3242-437A-9934-5D8DC8E085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FB06-9F87-4D2F-9AA5-07E85CDDB3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8229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Montgomery Township School District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5400"/>
                </a:solidFill>
                <a:latin typeface="Arial" charset="0"/>
              </a:defRPr>
            </a:lvl1pPr>
          </a:lstStyle>
          <a:p>
            <a:pPr>
              <a:defRPr/>
            </a:pPr>
            <a:fld id="{AA73A64A-F1B2-4EE6-8475-02E3803192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 descr="mont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457200" y="6248400"/>
            <a:ext cx="6858000" cy="1588"/>
          </a:xfrm>
          <a:prstGeom prst="line">
            <a:avLst/>
          </a:prstGeom>
          <a:ln w="19050">
            <a:solidFill>
              <a:srgbClr val="004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54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54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54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54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54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54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419600"/>
            <a:ext cx="7543800" cy="1143000"/>
          </a:xfrm>
        </p:spPr>
        <p:txBody>
          <a:bodyPr/>
          <a:lstStyle/>
          <a:p>
            <a:pPr algn="l" eaLnBrk="1" hangingPunct="1"/>
            <a:r>
              <a:rPr lang="en-US" sz="2400" b="1" dirty="0" smtClean="0">
                <a:latin typeface="Bell MT" pitchFamily="18" charset="0"/>
              </a:rPr>
              <a:t>March 17, 2015</a:t>
            </a:r>
          </a:p>
          <a:p>
            <a:pPr algn="l" eaLnBrk="1" hangingPunct="1"/>
            <a:endParaRPr lang="en-US" sz="2000" b="1" dirty="0" smtClean="0">
              <a:solidFill>
                <a:srgbClr val="FFFFFF"/>
              </a:solidFill>
              <a:latin typeface="Bell MT" pitchFamily="18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  <a:latin typeface="Corbel" pitchFamily="34" charset="0"/>
            </a:endParaRPr>
          </a:p>
          <a:p>
            <a:pPr algn="l" eaLnBrk="1" hangingPunct="1"/>
            <a:endParaRPr lang="en-US" sz="2000" dirty="0" smtClean="0">
              <a:solidFill>
                <a:srgbClr val="FFFFFF"/>
              </a:solidFill>
            </a:endParaRPr>
          </a:p>
        </p:txBody>
      </p:sp>
      <p:pic>
        <p:nvPicPr>
          <p:cNvPr id="13315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609600" y="2590800"/>
            <a:ext cx="8153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4000" b="1" dirty="0">
                <a:solidFill>
                  <a:srgbClr val="005400"/>
                </a:solidFill>
              </a:rPr>
              <a:t>PROPOSED </a:t>
            </a:r>
            <a:r>
              <a:rPr lang="en-US" sz="4000" b="1" dirty="0" smtClean="0">
                <a:solidFill>
                  <a:srgbClr val="005400"/>
                </a:solidFill>
              </a:rPr>
              <a:t>2015-2016 </a:t>
            </a:r>
            <a:r>
              <a:rPr lang="en-US" sz="4000" b="1" dirty="0">
                <a:solidFill>
                  <a:srgbClr val="005400"/>
                </a:solidFill>
              </a:rPr>
              <a:t>BUDGET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TAX IMPACT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2400" dirty="0" smtClean="0"/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State-Directed Distribution of Local Tax Levy</a:t>
            </a:r>
          </a:p>
          <a:p>
            <a:pPr marL="381000" indent="-381000"/>
            <a:endParaRPr lang="en-US" sz="1600" dirty="0" smtClean="0">
              <a:solidFill>
                <a:srgbClr val="004600"/>
              </a:solidFill>
            </a:endParaRP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Based on Enrollments and Equalized Assessed Valuation</a:t>
            </a:r>
          </a:p>
          <a:p>
            <a:pPr marL="781050" lvl="1" indent="-381000"/>
            <a:endParaRPr lang="en-US" sz="1600" dirty="0" smtClean="0">
              <a:solidFill>
                <a:srgbClr val="004600"/>
              </a:solidFill>
            </a:endParaRP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Montgomery Enrollment (-6), Rocky Hill (-14)</a:t>
            </a:r>
          </a:p>
          <a:p>
            <a:pPr marL="781050" lvl="1" indent="-381000"/>
            <a:endParaRPr lang="en-US" sz="1600" dirty="0" smtClean="0">
              <a:solidFill>
                <a:srgbClr val="004600"/>
              </a:solidFill>
            </a:endParaRP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Montgomery EAV (-$32.9M), Rocky Hill (-$4.1M)</a:t>
            </a:r>
          </a:p>
          <a:p>
            <a:pPr marL="781050" lvl="1" indent="-381000"/>
            <a:endParaRPr lang="en-US" sz="1600" dirty="0" smtClean="0">
              <a:solidFill>
                <a:srgbClr val="004600"/>
              </a:solidFill>
            </a:endParaRPr>
          </a:p>
          <a:p>
            <a:pPr marL="781050" lvl="1" indent="-381000"/>
            <a:r>
              <a:rPr lang="en-US" sz="2400" dirty="0" smtClean="0">
                <a:solidFill>
                  <a:srgbClr val="004600"/>
                </a:solidFill>
              </a:rPr>
              <a:t>% of Tax Levy for Rocky Hill from 2.43% to             2.22%</a:t>
            </a:r>
          </a:p>
          <a:p>
            <a:pPr marL="398463" lvl="1" indent="-398463">
              <a:buFont typeface="Arial" pitchFamily="34" charset="0"/>
              <a:buChar char="•"/>
            </a:pPr>
            <a:endParaRPr lang="en-US" sz="2200" dirty="0" smtClean="0"/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TAX IMPACT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4600"/>
                </a:solidFill>
              </a:rPr>
              <a:t>Montgomery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Actual Assessments (+$27.6M)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Tax Rate +.02/per Hundred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Average Assessment $497,904 = +$100</a:t>
            </a:r>
          </a:p>
          <a:p>
            <a:pPr marL="781050" lvl="1" indent="-381000"/>
            <a:endParaRPr lang="en-US" sz="1200" dirty="0" smtClean="0">
              <a:solidFill>
                <a:srgbClr val="0046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rgbClr val="004600"/>
                </a:solidFill>
              </a:rPr>
              <a:t>Rocky Hill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Actual Assessments (+$6.4M) Due to Reassessment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Tax Rate -.062/per Hundred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2014 Average Assessment $413,297 = $5,517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2015 Average Assessment $439,563 = $5,597</a:t>
            </a:r>
          </a:p>
          <a:p>
            <a:pPr marL="781050" lvl="1" indent="-3810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4600"/>
                </a:solidFill>
              </a:rPr>
              <a:t>Estimated Impact Based on Average = +$80</a:t>
            </a:r>
          </a:p>
          <a:p>
            <a:pPr marL="398463" lvl="1" indent="-398463">
              <a:buFont typeface="Arial" pitchFamily="34" charset="0"/>
              <a:buChar char="•"/>
            </a:pPr>
            <a:endParaRPr lang="en-US" sz="2200" dirty="0" smtClean="0">
              <a:solidFill>
                <a:srgbClr val="004600"/>
              </a:solidFill>
            </a:endParaRPr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NEXT STEPS</a:t>
            </a:r>
          </a:p>
        </p:txBody>
      </p:sp>
      <p:sp>
        <p:nvSpPr>
          <p:cNvPr id="20483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>
              <a:buFontTx/>
              <a:buNone/>
            </a:pPr>
            <a:endParaRPr lang="en-US" sz="1000" dirty="0" smtClean="0"/>
          </a:p>
          <a:p>
            <a:pPr marL="381000" indent="-381000"/>
            <a:endParaRPr lang="en-US" sz="2000" dirty="0" smtClean="0"/>
          </a:p>
          <a:p>
            <a:pPr marL="381000" indent="-381000"/>
            <a:endParaRPr lang="en-US" sz="2800" dirty="0" smtClean="0"/>
          </a:p>
          <a:p>
            <a:pPr marL="381000" indent="-381000"/>
            <a:endParaRPr lang="en-US" sz="2800" dirty="0" smtClean="0"/>
          </a:p>
          <a:p>
            <a:pPr marL="381000" indent="-381000"/>
            <a:endParaRPr lang="en-US" sz="20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54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54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4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54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54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/>
            <a:endParaRPr lang="en-US" sz="2400" dirty="0" smtClean="0"/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Tentative budget approval tonight</a:t>
            </a:r>
          </a:p>
          <a:p>
            <a:pPr marL="381000" indent="-381000"/>
            <a:endParaRPr lang="en-US" sz="2600" dirty="0" smtClean="0">
              <a:solidFill>
                <a:srgbClr val="004600"/>
              </a:solidFill>
            </a:endParaRPr>
          </a:p>
          <a:p>
            <a:pPr marL="398463" lvl="1" indent="-398463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4600"/>
                </a:solidFill>
              </a:rPr>
              <a:t>Continued discussion on tentative budget</a:t>
            </a:r>
          </a:p>
          <a:p>
            <a:pPr marL="798513" lvl="2" indent="-398463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4600"/>
                </a:solidFill>
              </a:rPr>
              <a:t>March 24 – Public Business Meeting</a:t>
            </a:r>
          </a:p>
          <a:p>
            <a:pPr marL="798513" lvl="2" indent="-398463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4600"/>
                </a:solidFill>
              </a:rPr>
              <a:t>April 14 – Public Workshop Meeting</a:t>
            </a:r>
          </a:p>
          <a:p>
            <a:pPr marL="798513" lvl="2" indent="-398463">
              <a:buFont typeface="Arial" pitchFamily="34" charset="0"/>
              <a:buChar char="•"/>
            </a:pPr>
            <a:endParaRPr lang="en-US" sz="2600" dirty="0" smtClean="0">
              <a:solidFill>
                <a:srgbClr val="004600"/>
              </a:solidFill>
            </a:endParaRPr>
          </a:p>
          <a:p>
            <a:pPr marL="398463" lvl="1" indent="-398463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004600"/>
                </a:solidFill>
              </a:rPr>
              <a:t>Public hearing and final adoption of budget on        April 28</a:t>
            </a:r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/>
              <a:t>QUESTIONS</a:t>
            </a:r>
          </a:p>
        </p:txBody>
      </p:sp>
      <p:pic>
        <p:nvPicPr>
          <p:cNvPr id="25603" name="Picture 4" descr="mont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324475"/>
            <a:ext cx="12954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Box 5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pic>
        <p:nvPicPr>
          <p:cNvPr id="25605" name="Picture 7" descr="MPj04395360000[1]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2139950"/>
            <a:ext cx="6400800" cy="3194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BUDGET INFORMATION TO DATE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1000" dirty="0" smtClean="0"/>
          </a:p>
          <a:p>
            <a:pPr marL="381000" indent="-381000"/>
            <a:endParaRPr lang="en-US" sz="26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January 29, 2015 – Operations</a:t>
            </a:r>
          </a:p>
          <a:p>
            <a:pPr marL="381000" indent="-381000"/>
            <a:endParaRPr lang="en-US" sz="12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February 10, 2015 – Curriculum &amp; Instruction</a:t>
            </a:r>
          </a:p>
          <a:p>
            <a:pPr marL="381000" indent="-381000"/>
            <a:endParaRPr lang="en-US" sz="12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February 24, 2015 </a:t>
            </a:r>
            <a:r>
              <a:rPr lang="en-US" sz="2600" dirty="0">
                <a:solidFill>
                  <a:srgbClr val="004600"/>
                </a:solidFill>
              </a:rPr>
              <a:t>– </a:t>
            </a:r>
            <a:r>
              <a:rPr lang="en-US" sz="2600" dirty="0" smtClean="0">
                <a:solidFill>
                  <a:srgbClr val="004600"/>
                </a:solidFill>
              </a:rPr>
              <a:t>Personnel</a:t>
            </a:r>
          </a:p>
          <a:p>
            <a:pPr marL="381000" indent="-381000"/>
            <a:endParaRPr lang="en-US" sz="1200" dirty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February 24, 2015 </a:t>
            </a:r>
            <a:r>
              <a:rPr lang="en-US" sz="2600" dirty="0">
                <a:solidFill>
                  <a:srgbClr val="004600"/>
                </a:solidFill>
              </a:rPr>
              <a:t>– </a:t>
            </a:r>
            <a:r>
              <a:rPr lang="en-US" sz="2600" dirty="0" smtClean="0">
                <a:solidFill>
                  <a:srgbClr val="004600"/>
                </a:solidFill>
              </a:rPr>
              <a:t>Special Education</a:t>
            </a:r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AGENDA FOR PRESENTATION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Benefits to the Students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Benefits to the Parents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Benefits to the Staff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Highlights of the Proposed Budget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Initiatives, New Programs and Services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Revenue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Tax Impact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Next Steps</a:t>
            </a: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Questions</a:t>
            </a:r>
          </a:p>
          <a:p>
            <a:pPr marL="381000" indent="-381000"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391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BENEFITS TO THE STUDENTS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600" dirty="0" smtClean="0">
                <a:solidFill>
                  <a:srgbClr val="004D00"/>
                </a:solidFill>
              </a:rPr>
              <a:t>Student academic, social, emotional and physical needs met</a:t>
            </a:r>
          </a:p>
          <a:p>
            <a:pPr marL="0" indent="0">
              <a:lnSpc>
                <a:spcPct val="90000"/>
              </a:lnSpc>
              <a:buNone/>
            </a:pPr>
            <a:endParaRPr lang="en-US" sz="400" dirty="0">
              <a:solidFill>
                <a:srgbClr val="004D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400" dirty="0"/>
              <a:t>Provide teacher development opportunities with emphasis on student engagement and understanding the relationship between student diversity and academic </a:t>
            </a:r>
            <a:r>
              <a:rPr lang="en-US" sz="2400" dirty="0" smtClean="0"/>
              <a:t>success</a:t>
            </a:r>
            <a:endParaRPr lang="en-US" sz="2400" dirty="0"/>
          </a:p>
          <a:p>
            <a:pPr lvl="0">
              <a:lnSpc>
                <a:spcPct val="90000"/>
              </a:lnSpc>
            </a:pPr>
            <a:r>
              <a:rPr lang="en-US" sz="2400" dirty="0"/>
              <a:t>Maintain class size consistent with board policy to maximize  learning opportunities for </a:t>
            </a:r>
            <a:r>
              <a:rPr lang="en-US" sz="2400" dirty="0" smtClean="0"/>
              <a:t>students</a:t>
            </a:r>
            <a:endParaRPr lang="en-US" sz="2600" dirty="0" smtClean="0">
              <a:solidFill>
                <a:srgbClr val="004D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00"/>
                </a:solidFill>
              </a:rPr>
              <a:t>Engaging, wholly revised, standards-based education program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00"/>
                </a:solidFill>
              </a:rPr>
              <a:t>Diverse interest-driven elective and co-curricular offerings</a:t>
            </a:r>
          </a:p>
        </p:txBody>
      </p:sp>
    </p:spTree>
    <p:extLst>
      <p:ext uri="{BB962C8B-B14F-4D97-AF65-F5344CB8AC3E}">
        <p14:creationId xmlns:p14="http://schemas.microsoft.com/office/powerpoint/2010/main" val="401815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BENEFITS TO THE PARENTS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400" dirty="0">
              <a:solidFill>
                <a:srgbClr val="004D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400" dirty="0" smtClean="0"/>
              <a:t>Increase guidance services K-12 with emphasis on social and emotional learning needs</a:t>
            </a:r>
          </a:p>
          <a:p>
            <a:pPr lvl="0">
              <a:lnSpc>
                <a:spcPct val="90000"/>
              </a:lnSpc>
            </a:pPr>
            <a:endParaRPr lang="en-US" sz="2400" dirty="0"/>
          </a:p>
          <a:p>
            <a:pPr lvl="0">
              <a:lnSpc>
                <a:spcPct val="90000"/>
              </a:lnSpc>
            </a:pPr>
            <a:r>
              <a:rPr lang="en-US" sz="2400" dirty="0" smtClean="0"/>
              <a:t>Expand parent involvement opportunities, communication and education</a:t>
            </a:r>
          </a:p>
          <a:p>
            <a:pPr lvl="0">
              <a:lnSpc>
                <a:spcPct val="90000"/>
              </a:lnSpc>
            </a:pPr>
            <a:endParaRPr lang="en-US" sz="2600" dirty="0" smtClean="0">
              <a:solidFill>
                <a:srgbClr val="004D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00"/>
                </a:solidFill>
              </a:rPr>
              <a:t>Maintain class size in accordance with Board policy</a:t>
            </a:r>
          </a:p>
          <a:p>
            <a:pPr>
              <a:lnSpc>
                <a:spcPct val="90000"/>
              </a:lnSpc>
            </a:pPr>
            <a:endParaRPr lang="en-US" sz="2400" dirty="0" smtClean="0">
              <a:solidFill>
                <a:srgbClr val="004D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00"/>
                </a:solidFill>
              </a:rPr>
              <a:t>Implementation and infusion of STEAM/STEM courses K-12</a:t>
            </a:r>
          </a:p>
        </p:txBody>
      </p:sp>
    </p:spTree>
    <p:extLst>
      <p:ext uri="{BB962C8B-B14F-4D97-AF65-F5344CB8AC3E}">
        <p14:creationId xmlns:p14="http://schemas.microsoft.com/office/powerpoint/2010/main" val="12634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BENEFITS TO THE STAFF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7408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en-US" sz="400" dirty="0">
              <a:solidFill>
                <a:srgbClr val="004D00"/>
              </a:solidFill>
            </a:endParaRPr>
          </a:p>
          <a:p>
            <a:pPr lvl="0">
              <a:lnSpc>
                <a:spcPct val="90000"/>
              </a:lnSpc>
            </a:pPr>
            <a:r>
              <a:rPr lang="en-US" sz="2400" dirty="0" smtClean="0"/>
              <a:t>Commit to comprehensive professional development; individualized and based upon teacher need, with emphasis on differentiation of instruction and student engagement</a:t>
            </a:r>
          </a:p>
          <a:p>
            <a:pPr lvl="0">
              <a:lnSpc>
                <a:spcPct val="90000"/>
              </a:lnSpc>
            </a:pPr>
            <a:endParaRPr lang="en-US" sz="1200" dirty="0"/>
          </a:p>
          <a:p>
            <a:pPr lvl="0">
              <a:lnSpc>
                <a:spcPct val="90000"/>
              </a:lnSpc>
            </a:pPr>
            <a:r>
              <a:rPr lang="en-US" sz="2400" dirty="0" smtClean="0"/>
              <a:t>Develop recruitment and retention plan to retain world class teachers</a:t>
            </a:r>
          </a:p>
          <a:p>
            <a:pPr lvl="0">
              <a:lnSpc>
                <a:spcPct val="90000"/>
              </a:lnSpc>
            </a:pPr>
            <a:endParaRPr lang="en-US" sz="1200" dirty="0" smtClean="0">
              <a:solidFill>
                <a:srgbClr val="004D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00"/>
                </a:solidFill>
              </a:rPr>
              <a:t>Commitment to Management/Labor relations to increase student achievement</a:t>
            </a:r>
          </a:p>
          <a:p>
            <a:pPr>
              <a:lnSpc>
                <a:spcPct val="90000"/>
              </a:lnSpc>
            </a:pPr>
            <a:endParaRPr lang="en-US" sz="1200" dirty="0" smtClean="0">
              <a:solidFill>
                <a:srgbClr val="004D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4D00"/>
                </a:solidFill>
              </a:rPr>
              <a:t>Provide strong mentoring programming to our         novice teachers</a:t>
            </a:r>
          </a:p>
        </p:txBody>
      </p:sp>
    </p:spTree>
    <p:extLst>
      <p:ext uri="{BB962C8B-B14F-4D97-AF65-F5344CB8AC3E}">
        <p14:creationId xmlns:p14="http://schemas.microsoft.com/office/powerpoint/2010/main" val="18576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HIGHLIGHTS OF THE PROPOSED BUDGET</a:t>
            </a: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30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686800" cy="5029200"/>
          </a:xfrm>
          <a:noFill/>
        </p:spPr>
        <p:txBody>
          <a:bodyPr/>
          <a:lstStyle/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588477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54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54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4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54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54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 eaLnBrk="1" hangingPunct="1">
              <a:buFontTx/>
              <a:buNone/>
            </a:pPr>
            <a:r>
              <a:rPr lang="en-US" sz="2600" dirty="0" smtClean="0">
                <a:solidFill>
                  <a:srgbClr val="004600"/>
                </a:solidFill>
              </a:rPr>
              <a:t>Achieves BOE Budget Goals and District Priorities</a:t>
            </a:r>
          </a:p>
          <a:p>
            <a:pPr marL="381000" indent="-381000" eaLnBrk="1" hangingPunct="1">
              <a:buFontTx/>
              <a:buNone/>
            </a:pPr>
            <a:endParaRPr lang="en-US" sz="1200" dirty="0">
              <a:solidFill>
                <a:srgbClr val="004600"/>
              </a:solidFill>
            </a:endParaRPr>
          </a:p>
          <a:p>
            <a:pPr eaLnBrk="1" hangingPunct="1"/>
            <a:r>
              <a:rPr lang="en-US" sz="2600" dirty="0" smtClean="0">
                <a:solidFill>
                  <a:srgbClr val="004600"/>
                </a:solidFill>
              </a:rPr>
              <a:t>Expansion of K-8 reading/</a:t>
            </a:r>
            <a:r>
              <a:rPr lang="en-US" sz="2600" dirty="0">
                <a:solidFill>
                  <a:srgbClr val="004600"/>
                </a:solidFill>
              </a:rPr>
              <a:t>w</a:t>
            </a:r>
            <a:r>
              <a:rPr lang="en-US" sz="2600" dirty="0" smtClean="0">
                <a:solidFill>
                  <a:srgbClr val="004600"/>
                </a:solidFill>
              </a:rPr>
              <a:t>riting program in collaboration with Columbia’s Teachers College</a:t>
            </a:r>
          </a:p>
          <a:p>
            <a:pPr eaLnBrk="1" hangingPunct="1"/>
            <a:endParaRPr lang="en-US" sz="800" dirty="0" smtClean="0">
              <a:solidFill>
                <a:srgbClr val="004600"/>
              </a:solidFill>
            </a:endParaRPr>
          </a:p>
          <a:p>
            <a:pPr eaLnBrk="1" hangingPunct="1"/>
            <a:r>
              <a:rPr lang="en-US" sz="2600" dirty="0" smtClean="0">
                <a:solidFill>
                  <a:srgbClr val="004600"/>
                </a:solidFill>
              </a:rPr>
              <a:t>Expansion of technology infrastructure and </a:t>
            </a:r>
          </a:p>
          <a:p>
            <a:pPr marL="0" indent="0" eaLnBrk="1" hangingPunct="1">
              <a:buNone/>
            </a:pPr>
            <a:r>
              <a:rPr lang="en-US" sz="2600" dirty="0" smtClean="0">
                <a:solidFill>
                  <a:srgbClr val="004600"/>
                </a:solidFill>
              </a:rPr>
              <a:t>    hardware for student/teacher use</a:t>
            </a:r>
          </a:p>
          <a:p>
            <a:pPr marL="0" indent="0" eaLnBrk="1" hangingPunct="1">
              <a:buNone/>
            </a:pPr>
            <a:endParaRPr lang="en-US" sz="800" dirty="0" smtClean="0">
              <a:solidFill>
                <a:srgbClr val="004600"/>
              </a:solidFill>
            </a:endParaRPr>
          </a:p>
          <a:p>
            <a:pPr eaLnBrk="1" hangingPunct="1"/>
            <a:r>
              <a:rPr lang="en-US" sz="2600" dirty="0" smtClean="0"/>
              <a:t>Implement staffing recommendations to </a:t>
            </a:r>
            <a:r>
              <a:rPr lang="en-US" sz="2600" dirty="0"/>
              <a:t>support the specific needs of our students with </a:t>
            </a:r>
            <a:r>
              <a:rPr lang="en-US" sz="2600" dirty="0" smtClean="0"/>
              <a:t>and                without disabilities</a:t>
            </a:r>
            <a:endParaRPr lang="en-US" sz="2600" dirty="0" smtClean="0">
              <a:solidFill>
                <a:srgbClr val="004600"/>
              </a:solidFill>
            </a:endParaRPr>
          </a:p>
          <a:p>
            <a:pPr eaLnBrk="1" hangingPunct="1"/>
            <a:endParaRPr lang="en-US" sz="2600" dirty="0" smtClean="0">
              <a:solidFill>
                <a:srgbClr val="004600"/>
              </a:solidFill>
            </a:endParaRPr>
          </a:p>
          <a:p>
            <a:pPr eaLnBrk="1" hangingPunct="1"/>
            <a:endParaRPr lang="en-US" sz="2600" dirty="0" smtClean="0">
              <a:solidFill>
                <a:srgbClr val="336600"/>
              </a:solidFill>
            </a:endParaRPr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8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INITIATIVES, NEW PROGRAMS AND SERVICES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751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5029200"/>
          </a:xfrm>
          <a:noFill/>
        </p:spPr>
        <p:txBody>
          <a:bodyPr/>
          <a:lstStyle/>
          <a:p>
            <a:pPr marL="381000" indent="-381000"/>
            <a:endParaRPr lang="en-US" sz="1000" dirty="0" smtClean="0">
              <a:solidFill>
                <a:srgbClr val="004D00"/>
              </a:solidFill>
            </a:endParaRPr>
          </a:p>
          <a:p>
            <a:pPr marL="381000" indent="-381000"/>
            <a:endParaRPr lang="en-US" sz="2400" i="1" dirty="0" smtClean="0">
              <a:solidFill>
                <a:srgbClr val="004D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54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54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4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54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54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 eaLnBrk="1" hangingPunct="1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Support the implementation of the recommendations from the Special Education Program Review to meet the learning and emotional needs of all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students</a:t>
            </a:r>
          </a:p>
          <a:p>
            <a:pPr eaLnBrk="1" hangingPunct="1"/>
            <a:endParaRPr lang="en-US" sz="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eaLnBrk="1" hangingPunct="1"/>
            <a:r>
              <a:rPr lang="en-US" sz="2400" dirty="0"/>
              <a:t>Support implementation of </a:t>
            </a:r>
            <a:r>
              <a:rPr lang="en-US" sz="2400" dirty="0" err="1"/>
              <a:t>AchieveNJ</a:t>
            </a:r>
            <a:r>
              <a:rPr lang="en-US" sz="2400" dirty="0"/>
              <a:t> for district teachers and provide high quality professional development in the areas of instructional practices and student engagement </a:t>
            </a:r>
            <a:endParaRPr lang="en-US" sz="2400" dirty="0" smtClean="0"/>
          </a:p>
          <a:p>
            <a:pPr lvl="0" eaLnBrk="1" hangingPunct="1"/>
            <a:endParaRPr lang="en-US" sz="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eaLnBrk="1" hangingPunct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K-12 guidance counseling curriculum meets student social and emotional needs; counseling services expanded</a:t>
            </a:r>
          </a:p>
          <a:p>
            <a:pPr lvl="0" eaLnBrk="1" hangingPunct="1"/>
            <a:endParaRPr lang="en-US" sz="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 eaLnBrk="1" hangingPunct="1"/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Provide common and benchmark assessments in-line with standards</a:t>
            </a:r>
          </a:p>
          <a:p>
            <a:pPr lvl="0" eaLnBrk="1" hangingPunct="1"/>
            <a:endParaRPr lang="en-US" sz="800" dirty="0">
              <a:solidFill>
                <a:schemeClr val="accent6">
                  <a:lumMod val="75000"/>
                </a:schemeClr>
              </a:solidFill>
            </a:endParaRPr>
          </a:p>
          <a:p>
            <a:pPr lvl="0" eaLnBrk="1" hangingPunct="1"/>
            <a:endParaRPr lang="en-US" sz="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endParaRPr lang="en-US" sz="2400" dirty="0" smtClean="0">
              <a:solidFill>
                <a:srgbClr val="336600"/>
              </a:solidFill>
            </a:endParaRPr>
          </a:p>
          <a:p>
            <a:pPr eaLnBrk="1" hangingPunct="1"/>
            <a:endParaRPr lang="en-US" dirty="0" smtClean="0">
              <a:solidFill>
                <a:srgbClr val="336600"/>
              </a:solidFill>
            </a:endParaRPr>
          </a:p>
          <a:p>
            <a:pPr eaLnBrk="1" hangingPunct="1"/>
            <a:endParaRPr lang="en-US" dirty="0" smtClean="0">
              <a:solidFill>
                <a:srgbClr val="336600"/>
              </a:solidFill>
            </a:endParaRPr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REVENUE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0" y="6324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005400"/>
                </a:solidFill>
              </a:rPr>
              <a:t>Montgomery Township School District</a:t>
            </a:r>
          </a:p>
        </p:txBody>
      </p:sp>
      <p:sp>
        <p:nvSpPr>
          <p:cNvPr id="1280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686800" cy="5029200"/>
          </a:xfrm>
          <a:noFill/>
        </p:spPr>
        <p:txBody>
          <a:bodyPr/>
          <a:lstStyle/>
          <a:p>
            <a:pPr marL="381000" indent="-381000"/>
            <a:endParaRPr lang="en-US" sz="1600" dirty="0" smtClean="0"/>
          </a:p>
          <a:p>
            <a:pPr marL="381000" indent="-381000"/>
            <a:endParaRPr lang="en-US" sz="2800" dirty="0" smtClean="0"/>
          </a:p>
          <a:p>
            <a:pPr marL="381000" indent="-381000" eaLnBrk="1" hangingPunct="1">
              <a:buFontTx/>
              <a:buNone/>
            </a:pPr>
            <a:endParaRPr lang="en-US" sz="2800" dirty="0" smtClean="0">
              <a:solidFill>
                <a:srgbClr val="33660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80646" y="1356946"/>
            <a:ext cx="851095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54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54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54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54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54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81000" indent="-381000"/>
            <a:endParaRPr lang="en-US" sz="10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Fees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Tuition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Use of fund balance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Federal Aid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State Aid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2% local tax levy cap for general fund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Use of banked cap</a:t>
            </a:r>
          </a:p>
          <a:p>
            <a:pPr marL="381000" indent="-381000"/>
            <a:endParaRPr lang="en-US" sz="500" dirty="0" smtClean="0">
              <a:solidFill>
                <a:srgbClr val="004600"/>
              </a:solidFill>
            </a:endParaRPr>
          </a:p>
          <a:p>
            <a:pPr marL="381000" indent="-381000"/>
            <a:r>
              <a:rPr lang="en-US" sz="2600" dirty="0" smtClean="0">
                <a:solidFill>
                  <a:srgbClr val="004600"/>
                </a:solidFill>
              </a:rPr>
              <a:t>Debt Service Tax Relief</a:t>
            </a:r>
          </a:p>
          <a:p>
            <a:pPr marL="381000" indent="-381000"/>
            <a:endParaRPr lang="en-US" sz="2600" dirty="0" smtClean="0"/>
          </a:p>
          <a:p>
            <a:pPr marL="381000" indent="-381000"/>
            <a:endParaRPr lang="en-US" sz="2400" dirty="0" smtClean="0"/>
          </a:p>
          <a:p>
            <a:pPr marL="398463" lvl="1" indent="-398463">
              <a:buFont typeface="Arial" pitchFamily="34" charset="0"/>
              <a:buChar char="•"/>
            </a:pPr>
            <a:endParaRPr lang="en-US" sz="2200" dirty="0" smtClean="0"/>
          </a:p>
          <a:p>
            <a:pPr marL="781050" lvl="1" indent="-381000"/>
            <a:endParaRPr lang="en-US" sz="2400" dirty="0" smtClean="0"/>
          </a:p>
          <a:p>
            <a:pPr marL="381000" indent="-381000"/>
            <a:endParaRPr lang="en-US" sz="2400" dirty="0" smtClean="0"/>
          </a:p>
          <a:p>
            <a:pPr marL="381000" indent="-381000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TSD white ppt template (3)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MTSD white ppt template (3)</Template>
  <TotalTime>1691</TotalTime>
  <Words>564</Words>
  <Application>Microsoft Office PowerPoint</Application>
  <PresentationFormat>On-screen Show (4:3)</PresentationFormat>
  <Paragraphs>150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MTSD white ppt template (3)</vt:lpstr>
      <vt:lpstr>PowerPoint Presentation</vt:lpstr>
      <vt:lpstr>BUDGET INFORMATION TO DATE</vt:lpstr>
      <vt:lpstr>AGENDA FOR PRESENTATION</vt:lpstr>
      <vt:lpstr>BENEFITS TO THE STUDENTS</vt:lpstr>
      <vt:lpstr>BENEFITS TO THE PARENTS</vt:lpstr>
      <vt:lpstr>BENEFITS TO THE STAFF</vt:lpstr>
      <vt:lpstr>HIGHLIGHTS OF THE PROPOSED BUDGET</vt:lpstr>
      <vt:lpstr>INITIATIVES, NEW PROGRAMS AND SERVICES</vt:lpstr>
      <vt:lpstr>REVENUE</vt:lpstr>
      <vt:lpstr>TAX IMPACT</vt:lpstr>
      <vt:lpstr>TAX IMPACT</vt:lpstr>
      <vt:lpstr>NEXT STEPS</vt:lpstr>
      <vt:lpstr>QUESTIONS</vt:lpstr>
    </vt:vector>
  </TitlesOfParts>
  <Company>mtsd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 YOUR TITLE HERE</dc:title>
  <dc:creator>ekim</dc:creator>
  <cp:lastModifiedBy>student logon</cp:lastModifiedBy>
  <cp:revision>195</cp:revision>
  <cp:lastPrinted>2015-03-13T13:28:23Z</cp:lastPrinted>
  <dcterms:created xsi:type="dcterms:W3CDTF">2008-10-10T19:52:05Z</dcterms:created>
  <dcterms:modified xsi:type="dcterms:W3CDTF">2015-03-13T17:19:44Z</dcterms:modified>
</cp:coreProperties>
</file>