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91" r:id="rId3"/>
    <p:sldId id="313" r:id="rId4"/>
    <p:sldId id="312" r:id="rId5"/>
    <p:sldId id="306" r:id="rId6"/>
    <p:sldId id="260" r:id="rId7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00"/>
    <a:srgbClr val="005400"/>
    <a:srgbClr val="06401A"/>
    <a:srgbClr val="336600"/>
    <a:srgbClr val="FF3300"/>
    <a:srgbClr val="FFFF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>
        <p:scale>
          <a:sx n="108" d="100"/>
          <a:sy n="108" d="100"/>
        </p:scale>
        <p:origin x="1234" y="12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2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777045532351935E-2"/>
          <c:y val="0.25501264830583958"/>
          <c:w val="0.75451243866255846"/>
          <c:h val="0.72803320316667719"/>
        </c:manualLayout>
      </c:layout>
      <c:pie3DChart>
        <c:varyColors val="1"/>
        <c:ser>
          <c:idx val="0"/>
          <c:order val="0"/>
          <c:explosion val="37"/>
          <c:dPt>
            <c:idx val="0"/>
            <c:bubble3D val="0"/>
            <c:explosion val="19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Lbls>
            <c:dLbl>
              <c:idx val="0"/>
              <c:layout>
                <c:manualLayout>
                  <c:x val="9.7422971585073612E-2"/>
                  <c:y val="3.874205769527688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0.10942585301837271"/>
                  <c:y val="0.1963736772722414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0.16216949104188064"/>
                  <c:y val="-1.375993159226137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0.15398636311765376"/>
                  <c:y val="-0.1353556371064476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2.684597169918981E-2"/>
                  <c:y val="-0.1589741214474887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0.18719773479402033"/>
                  <c:y val="-0.1712172064464792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6"/>
              <c:layout>
                <c:manualLayout>
                  <c:x val="0.34328797215565443"/>
                  <c:y val="-0.1284203275495540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7"/>
              <c:layout>
                <c:manualLayout>
                  <c:x val="0.31780312107725667"/>
                  <c:y val="7.428486597546347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 rot="0"/>
              <a:lstStyle/>
              <a:p>
                <a:pPr>
                  <a:defRPr sz="1400" b="1" i="0" baseline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'[Revenue Comparison 2015-16.xls]Revised 3-1-13'!$A$17:$A$24</c:f>
              <c:strCache>
                <c:ptCount val="8"/>
                <c:pt idx="0">
                  <c:v>Local Tax Levy</c:v>
                </c:pt>
                <c:pt idx="1">
                  <c:v>Tuitions</c:v>
                </c:pt>
                <c:pt idx="2">
                  <c:v>State Aid</c:v>
                </c:pt>
                <c:pt idx="3">
                  <c:v>Federal Aid</c:v>
                </c:pt>
                <c:pt idx="4">
                  <c:v>Fund Balance</c:v>
                </c:pt>
                <c:pt idx="5">
                  <c:v>Miscellaneous</c:v>
                </c:pt>
                <c:pt idx="6">
                  <c:v>Transfer from Other Funds</c:v>
                </c:pt>
                <c:pt idx="7">
                  <c:v>State &amp; Local Grants</c:v>
                </c:pt>
              </c:strCache>
            </c:strRef>
          </c:cat>
          <c:val>
            <c:numRef>
              <c:f>'[Revenue Comparison 2015-16.xls]Revised 3-1-13'!$B$17:$B$24</c:f>
              <c:numCache>
                <c:formatCode>0.00%</c:formatCode>
                <c:ptCount val="8"/>
                <c:pt idx="0">
                  <c:v>0.88005062830951619</c:v>
                </c:pt>
                <c:pt idx="1">
                  <c:v>1.4050709625870741E-3</c:v>
                </c:pt>
                <c:pt idx="2">
                  <c:v>5.3516977302751283E-2</c:v>
                </c:pt>
                <c:pt idx="3">
                  <c:v>1.0137538795638371E-2</c:v>
                </c:pt>
                <c:pt idx="4">
                  <c:v>3.6549383622724772E-2</c:v>
                </c:pt>
                <c:pt idx="5">
                  <c:v>7.0338877259143485E-3</c:v>
                </c:pt>
                <c:pt idx="6">
                  <c:v>1.04E-2</c:v>
                </c:pt>
                <c:pt idx="7">
                  <c:v>9.8630096169849803E-4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783525323223485"/>
          <c:y val="0.40496884309482861"/>
          <c:w val="0.59800767959560608"/>
          <c:h val="0.57538892827890997"/>
        </c:manualLayout>
      </c:layout>
      <c:pie3DChart>
        <c:varyColors val="1"/>
        <c:ser>
          <c:idx val="1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0.1469862447749587"/>
                  <c:y val="-5.147081405658861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9.240048118985128E-2"/>
                  <c:y val="0.1354189152673143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5.201601535919121E-2"/>
                  <c:y val="-5.348740146572121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0.18947433654126566"/>
                  <c:y val="-2.151431640073062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'[GREEN Budget Brochure Line Item Budget 2015-16.xls]LINE ITEM BUDGET (2)'!$A$96:$A$99</c:f>
              <c:strCache>
                <c:ptCount val="4"/>
                <c:pt idx="0">
                  <c:v>Current Expense Fund</c:v>
                </c:pt>
                <c:pt idx="1">
                  <c:v>Capital Outlay</c:v>
                </c:pt>
                <c:pt idx="2">
                  <c:v>Special Revenue</c:v>
                </c:pt>
                <c:pt idx="3">
                  <c:v>Debt Service</c:v>
                </c:pt>
              </c:strCache>
            </c:strRef>
          </c:cat>
          <c:val>
            <c:numRef>
              <c:f>'[GREEN Budget Brochure Line Item Budget 2015-16.xls]LINE ITEM BUDGET (2)'!$C$96:$C$99</c:f>
              <c:numCache>
                <c:formatCode>0.00%</c:formatCode>
                <c:ptCount val="4"/>
                <c:pt idx="0">
                  <c:v>0.89959532314268287</c:v>
                </c:pt>
                <c:pt idx="1">
                  <c:v>4.7426276266064622E-3</c:v>
                </c:pt>
                <c:pt idx="2">
                  <c:v>1.0994888992682935E-2</c:v>
                </c:pt>
                <c:pt idx="3">
                  <c:v>8.4667160238027686E-2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004652807111626"/>
          <c:y val="0.1615027895382424"/>
          <c:w val="0.69805882357075533"/>
          <c:h val="0.61069151531937904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2.3993776796000049E-2"/>
                  <c:y val="-9.092106261283812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174784147456681"/>
                  <c:y val="-0.1991855931303384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13485136756095534"/>
                  <c:y val="8.322637415987740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4.6730323867887558E-2"/>
                  <c:y val="0.1039506622365845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6.96104559328274E-2"/>
                  <c:y val="6.79477493059032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8.1124689730525765E-2"/>
                  <c:y val="0.1056359140078588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-0.11657034952078954"/>
                  <c:y val="-2.4968367393382186E-2"/>
                </c:manualLayout>
              </c:layout>
              <c:tx>
                <c:rich>
                  <a:bodyPr/>
                  <a:lstStyle/>
                  <a:p>
                    <a:r>
                      <a:rPr lang="en-US" b="1" i="0" baseline="0"/>
                      <a:t>Operations/</a:t>
                    </a:r>
                  </a:p>
                  <a:p>
                    <a:r>
                      <a:rPr lang="en-US" b="1" i="0" baseline="0"/>
                      <a:t>Maintenance
9.23%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9.1466965950523144E-2"/>
                  <c:y val="-8.661538694946369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5.8593038922629161E-2"/>
                  <c:y val="-6.465688020153259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Employee Benefits
</a:t>
                    </a:r>
                    <a:r>
                      <a:rPr lang="en-US" dirty="0" smtClean="0"/>
                      <a:t>20.42%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9"/>
              <c:layout>
                <c:manualLayout>
                  <c:x val="0.11729703886077915"/>
                  <c:y val="-0.1097980717234466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numFmt formatCode="0.00%" sourceLinked="0"/>
            <c:txPr>
              <a:bodyPr/>
              <a:lstStyle/>
              <a:p>
                <a:pPr>
                  <a:defRPr sz="1200" b="1" i="0" baseline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'[GREEN Budget Brochure Line Item Budget 2015-16.xls]LINE ITEM BUDGET (2)'!$G$6:$G$14</c:f>
              <c:strCache>
                <c:ptCount val="9"/>
                <c:pt idx="0">
                  <c:v>Regular Programs - Instruction</c:v>
                </c:pt>
                <c:pt idx="1">
                  <c:v>Basic Skills/ESL Instruction</c:v>
                </c:pt>
                <c:pt idx="2">
                  <c:v>Support Services</c:v>
                </c:pt>
                <c:pt idx="3">
                  <c:v>Co-Curricular Activities/Athletics</c:v>
                </c:pt>
                <c:pt idx="4">
                  <c:v>Special Services</c:v>
                </c:pt>
                <c:pt idx="5">
                  <c:v>Administration</c:v>
                </c:pt>
                <c:pt idx="6">
                  <c:v>Operations/Maintenance</c:v>
                </c:pt>
                <c:pt idx="7">
                  <c:v>Transportation</c:v>
                </c:pt>
                <c:pt idx="8">
                  <c:v>Employee Benefits</c:v>
                </c:pt>
              </c:strCache>
            </c:strRef>
          </c:cat>
          <c:val>
            <c:numRef>
              <c:f>'[GREEN Budget Brochure Line Item Budget 2015-16.xls]LINE ITEM BUDGET (2)'!$H$6:$H$14</c:f>
              <c:numCache>
                <c:formatCode>"$"#,##0</c:formatCode>
                <c:ptCount val="9"/>
                <c:pt idx="0">
                  <c:v>23891189</c:v>
                </c:pt>
                <c:pt idx="1">
                  <c:v>1550051</c:v>
                </c:pt>
                <c:pt idx="2">
                  <c:v>4680653</c:v>
                </c:pt>
                <c:pt idx="3">
                  <c:v>1422042</c:v>
                </c:pt>
                <c:pt idx="4">
                  <c:v>13270277</c:v>
                </c:pt>
                <c:pt idx="5">
                  <c:v>5797692</c:v>
                </c:pt>
                <c:pt idx="6">
                  <c:v>7208145</c:v>
                </c:pt>
                <c:pt idx="7">
                  <c:v>4276243</c:v>
                </c:pt>
                <c:pt idx="8">
                  <c:v>15919333</c:v>
                </c:pt>
              </c:numCache>
            </c:numRef>
          </c:val>
        </c:ser>
        <c:ser>
          <c:idx val="1"/>
          <c:order val="1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cat>
            <c:strRef>
              <c:f>'[GREEN Budget Brochure Line Item Budget 2015-16.xls]LINE ITEM BUDGET (2)'!$G$6:$G$14</c:f>
              <c:strCache>
                <c:ptCount val="9"/>
                <c:pt idx="0">
                  <c:v>Regular Programs - Instruction</c:v>
                </c:pt>
                <c:pt idx="1">
                  <c:v>Basic Skills/ESL Instruction</c:v>
                </c:pt>
                <c:pt idx="2">
                  <c:v>Support Services</c:v>
                </c:pt>
                <c:pt idx="3">
                  <c:v>Co-Curricular Activities/Athletics</c:v>
                </c:pt>
                <c:pt idx="4">
                  <c:v>Special Services</c:v>
                </c:pt>
                <c:pt idx="5">
                  <c:v>Administration</c:v>
                </c:pt>
                <c:pt idx="6">
                  <c:v>Operations/Maintenance</c:v>
                </c:pt>
                <c:pt idx="7">
                  <c:v>Transportation</c:v>
                </c:pt>
                <c:pt idx="8">
                  <c:v>Employee Benefits</c:v>
                </c:pt>
              </c:strCache>
            </c:strRef>
          </c:cat>
          <c:val>
            <c:numRef>
              <c:f>'[GREEN Budget Brochure Line Item Budget 2015-16.xls]LINE ITEM BUDGET (2)'!$I$6:$I$14</c:f>
              <c:numCache>
                <c:formatCode>0.000%</c:formatCode>
                <c:ptCount val="9"/>
                <c:pt idx="0">
                  <c:v>0.30623594952934108</c:v>
                </c:pt>
                <c:pt idx="1">
                  <c:v>1.9868468656118566E-2</c:v>
                </c:pt>
                <c:pt idx="2">
                  <c:v>5.9996353294612455E-2</c:v>
                </c:pt>
                <c:pt idx="3">
                  <c:v>1.8227656318846385E-2</c:v>
                </c:pt>
                <c:pt idx="4">
                  <c:v>0.1700976823552974</c:v>
                </c:pt>
                <c:pt idx="5">
                  <c:v>7.4314497897055881E-2</c:v>
                </c:pt>
                <c:pt idx="6">
                  <c:v>9.2393607049869819E-2</c:v>
                </c:pt>
                <c:pt idx="7">
                  <c:v>5.4812648107350294E-2</c:v>
                </c:pt>
                <c:pt idx="8">
                  <c:v>0.20405313679150811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6248ED5-7041-4987-80D4-36292F9975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1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2775"/>
            <a:ext cx="56165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8BFB48D-93A5-48E8-ABF8-1BF2D6A907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37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84BFBA-5B98-453B-A8C5-1949153F9A69}" type="slidenum">
              <a:rPr lang="en-US" smtClean="0">
                <a:latin typeface="Arial" charset="0"/>
              </a:rPr>
              <a:pPr/>
              <a:t>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BFB48D-93A5-48E8-ABF8-1BF2D6A907F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74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AC424-EDE0-4C43-B394-AA4562F0709B}" type="slidenum">
              <a:rPr lang="en-US" smtClean="0">
                <a:latin typeface="Arial" charset="0"/>
              </a:rPr>
              <a:pPr/>
              <a:t>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57200" y="6248400"/>
            <a:ext cx="6858000" cy="1588"/>
          </a:xfrm>
          <a:prstGeom prst="line">
            <a:avLst/>
          </a:prstGeom>
          <a:ln w="19050">
            <a:solidFill>
              <a:srgbClr val="004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540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fld id="{82C79DD2-7663-4ABF-B23A-32CBCC7AC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8B5C8-EC40-4357-B8A1-7A7B8EE43F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2DCB0-DE24-427C-8158-018E8BF5EA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 w="1905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" y="6248400"/>
            <a:ext cx="6858000" cy="1588"/>
          </a:xfrm>
          <a:prstGeom prst="line">
            <a:avLst/>
          </a:prstGeom>
          <a:ln w="19050">
            <a:solidFill>
              <a:srgbClr val="004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8229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6C1C2-3553-4789-89F5-417F9B61F0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54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540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fld id="{C880B2BA-9B06-45EF-9953-786DD7F961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5400"/>
                </a:solidFill>
              </a:defRPr>
            </a:lvl1pPr>
            <a:lvl2pPr>
              <a:defRPr sz="2400">
                <a:solidFill>
                  <a:srgbClr val="005400"/>
                </a:solidFill>
              </a:defRPr>
            </a:lvl2pPr>
            <a:lvl3pPr>
              <a:defRPr sz="2000">
                <a:solidFill>
                  <a:srgbClr val="005400"/>
                </a:solidFill>
              </a:defRPr>
            </a:lvl3pPr>
            <a:lvl4pPr>
              <a:defRPr sz="1800">
                <a:solidFill>
                  <a:srgbClr val="005400"/>
                </a:solidFill>
              </a:defRPr>
            </a:lvl4pPr>
            <a:lvl5pPr>
              <a:defRPr sz="1800">
                <a:solidFill>
                  <a:srgbClr val="0054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5400"/>
                </a:solidFill>
              </a:defRPr>
            </a:lvl1pPr>
            <a:lvl2pPr>
              <a:defRPr sz="2400">
                <a:solidFill>
                  <a:srgbClr val="005400"/>
                </a:solidFill>
              </a:defRPr>
            </a:lvl2pPr>
            <a:lvl3pPr>
              <a:defRPr sz="2000">
                <a:solidFill>
                  <a:srgbClr val="005400"/>
                </a:solidFill>
              </a:defRPr>
            </a:lvl3pPr>
            <a:lvl4pPr>
              <a:defRPr sz="1800">
                <a:solidFill>
                  <a:srgbClr val="005400"/>
                </a:solidFill>
              </a:defRPr>
            </a:lvl4pPr>
            <a:lvl5pPr>
              <a:defRPr sz="1800">
                <a:solidFill>
                  <a:srgbClr val="0054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fld id="{6892DDA5-1556-41D9-9E6C-E025FAAA06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4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5400"/>
                </a:solidFill>
              </a:defRPr>
            </a:lvl1pPr>
            <a:lvl2pPr>
              <a:defRPr sz="2000">
                <a:solidFill>
                  <a:srgbClr val="005400"/>
                </a:solidFill>
              </a:defRPr>
            </a:lvl2pPr>
            <a:lvl3pPr>
              <a:defRPr sz="1800">
                <a:solidFill>
                  <a:srgbClr val="005400"/>
                </a:solidFill>
              </a:defRPr>
            </a:lvl3pPr>
            <a:lvl4pPr>
              <a:defRPr sz="1600">
                <a:solidFill>
                  <a:srgbClr val="005400"/>
                </a:solidFill>
              </a:defRPr>
            </a:lvl4pPr>
            <a:lvl5pPr>
              <a:defRPr sz="1600">
                <a:solidFill>
                  <a:srgbClr val="0054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4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5400"/>
                </a:solidFill>
              </a:defRPr>
            </a:lvl1pPr>
            <a:lvl2pPr>
              <a:defRPr sz="2000">
                <a:solidFill>
                  <a:srgbClr val="005400"/>
                </a:solidFill>
              </a:defRPr>
            </a:lvl2pPr>
            <a:lvl3pPr>
              <a:defRPr sz="1800">
                <a:solidFill>
                  <a:srgbClr val="005400"/>
                </a:solidFill>
              </a:defRPr>
            </a:lvl3pPr>
            <a:lvl4pPr>
              <a:defRPr sz="1600">
                <a:solidFill>
                  <a:srgbClr val="005400"/>
                </a:solidFill>
              </a:defRPr>
            </a:lvl4pPr>
            <a:lvl5pPr>
              <a:defRPr sz="1600">
                <a:solidFill>
                  <a:srgbClr val="0054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fld id="{C8ADC7F7-6FBB-491B-B19B-E8C1D4939C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fld id="{6AC4F40C-8B7F-4660-8525-F694337B99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FA348-02A1-4EBD-B8D6-8F7FBEF7D2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631C2-3242-437A-9934-5D8DC8E085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6FB06-9F87-4D2F-9AA5-07E85CDDB3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54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822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rgbClr val="0054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5400"/>
                </a:solidFill>
                <a:latin typeface="Arial" charset="0"/>
              </a:defRPr>
            </a:lvl1pPr>
          </a:lstStyle>
          <a:p>
            <a:pPr>
              <a:defRPr/>
            </a:pPr>
            <a:fld id="{AA73A64A-F1B2-4EE6-8475-02E3803192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 descr="mont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96200" y="5324475"/>
            <a:ext cx="12954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457200" y="6248400"/>
            <a:ext cx="6858000" cy="1588"/>
          </a:xfrm>
          <a:prstGeom prst="line">
            <a:avLst/>
          </a:prstGeom>
          <a:ln w="19050">
            <a:solidFill>
              <a:srgbClr val="004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4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4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4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4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4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54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54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54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54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54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419600"/>
            <a:ext cx="7543800" cy="1143000"/>
          </a:xfrm>
        </p:spPr>
        <p:txBody>
          <a:bodyPr/>
          <a:lstStyle/>
          <a:p>
            <a:pPr algn="l" eaLnBrk="1" hangingPunct="1"/>
            <a:endParaRPr lang="en-US" sz="2400" b="1" dirty="0" smtClean="0">
              <a:latin typeface="Bell MT" pitchFamily="18" charset="0"/>
            </a:endParaRPr>
          </a:p>
          <a:p>
            <a:pPr algn="l" eaLnBrk="1" hangingPunct="1"/>
            <a:r>
              <a:rPr lang="en-US" sz="2400" b="1" dirty="0" smtClean="0">
                <a:latin typeface="Bell MT" pitchFamily="18" charset="0"/>
              </a:rPr>
              <a:t>April 28, 2015</a:t>
            </a:r>
          </a:p>
          <a:p>
            <a:pPr algn="l" eaLnBrk="1" hangingPunct="1"/>
            <a:endParaRPr lang="en-US" sz="2000" b="1" dirty="0" smtClean="0">
              <a:solidFill>
                <a:srgbClr val="FFFFFF"/>
              </a:solidFill>
              <a:latin typeface="Bell MT" pitchFamily="18" charset="0"/>
            </a:endParaRPr>
          </a:p>
          <a:p>
            <a:pPr algn="l" eaLnBrk="1" hangingPunct="1"/>
            <a:endParaRPr lang="en-US" sz="2000" dirty="0" smtClean="0">
              <a:solidFill>
                <a:srgbClr val="FFFFFF"/>
              </a:solidFill>
              <a:latin typeface="Corbel" pitchFamily="34" charset="0"/>
            </a:endParaRPr>
          </a:p>
          <a:p>
            <a:pPr algn="l" eaLnBrk="1" hangingPunct="1"/>
            <a:endParaRPr lang="en-US" sz="2000" dirty="0" smtClean="0">
              <a:solidFill>
                <a:srgbClr val="FFFFFF"/>
              </a:solidFill>
            </a:endParaRPr>
          </a:p>
        </p:txBody>
      </p:sp>
      <p:pic>
        <p:nvPicPr>
          <p:cNvPr id="13315" name="Picture 4" descr="mont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5324475"/>
            <a:ext cx="12954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0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5400"/>
                </a:solidFill>
              </a:rPr>
              <a:t>Montgomery Township School District</a:t>
            </a:r>
          </a:p>
        </p:txBody>
      </p:sp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609600" y="1752600"/>
            <a:ext cx="8153400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000" b="1" dirty="0" smtClean="0">
                <a:solidFill>
                  <a:srgbClr val="005400"/>
                </a:solidFill>
              </a:rPr>
              <a:t>BUDGET HEARING</a:t>
            </a:r>
          </a:p>
          <a:p>
            <a:pPr algn="ctr" eaLnBrk="0" hangingPunct="0"/>
            <a:r>
              <a:rPr lang="en-US" sz="4000" b="1" dirty="0" smtClean="0">
                <a:solidFill>
                  <a:srgbClr val="005400"/>
                </a:solidFill>
              </a:rPr>
              <a:t>2015-2016 </a:t>
            </a:r>
            <a:r>
              <a:rPr lang="en-US" sz="4000" b="1" dirty="0">
                <a:solidFill>
                  <a:srgbClr val="005400"/>
                </a:solidFill>
              </a:rPr>
              <a:t>BUDGET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R</a:t>
            </a:r>
            <a:r>
              <a:rPr lang="en-US" sz="4000" dirty="0" smtClean="0"/>
              <a:t>EVENUES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0" y="6307931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5400"/>
                </a:solidFill>
              </a:rPr>
              <a:t>Montgomery Township School District</a:t>
            </a:r>
          </a:p>
        </p:txBody>
      </p:sp>
      <p:sp>
        <p:nvSpPr>
          <p:cNvPr id="1280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686800" cy="5029200"/>
          </a:xfrm>
          <a:noFill/>
        </p:spPr>
        <p:txBody>
          <a:bodyPr/>
          <a:lstStyle/>
          <a:p>
            <a:pPr marL="381000" indent="-381000"/>
            <a:endParaRPr lang="en-US" sz="1600" dirty="0" smtClean="0"/>
          </a:p>
          <a:p>
            <a:pPr marL="381000" indent="-381000"/>
            <a:endParaRPr lang="en-US" sz="2800" dirty="0" smtClean="0"/>
          </a:p>
          <a:p>
            <a:pPr marL="381000" indent="-381000" eaLnBrk="1" hangingPunct="1">
              <a:buFontTx/>
              <a:buNone/>
            </a:pPr>
            <a:endParaRPr lang="en-US" sz="2800" dirty="0" smtClean="0">
              <a:solidFill>
                <a:srgbClr val="3366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81400" y="1524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$86,723,022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347953"/>
              </p:ext>
            </p:extLst>
          </p:nvPr>
        </p:nvGraphicFramePr>
        <p:xfrm>
          <a:off x="685800" y="2057400"/>
          <a:ext cx="7010400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49314" y="1600200"/>
            <a:ext cx="50848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Current Expense			$78,015,625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Capital Outlay			       411,295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Special Revenue Fund*		       953,510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Debt Service			    </a:t>
            </a:r>
            <a:r>
              <a:rPr lang="en-US" sz="1400" u="sng" dirty="0" smtClean="0">
                <a:solidFill>
                  <a:schemeClr val="bg1"/>
                </a:solidFill>
              </a:rPr>
              <a:t>7,342,592</a:t>
            </a:r>
          </a:p>
          <a:p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 Total Budget			</a:t>
            </a:r>
            <a:r>
              <a:rPr lang="en-US" sz="1400" b="1" dirty="0" smtClean="0">
                <a:solidFill>
                  <a:schemeClr val="bg1"/>
                </a:solidFill>
              </a:rPr>
              <a:t>$86,723,022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6248400"/>
            <a:ext cx="533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*Fund 20 – Monies received for specific purposes (i.e. Grants) </a:t>
            </a:r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76463"/>
              </p:ext>
            </p:extLst>
          </p:nvPr>
        </p:nvGraphicFramePr>
        <p:xfrm>
          <a:off x="457200" y="1722437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146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CURRENT EXPENSE BUDGET</a:t>
            </a: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17585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5400"/>
                </a:solidFill>
              </a:rPr>
              <a:t>Montgomery Township School District</a:t>
            </a:r>
          </a:p>
        </p:txBody>
      </p:sp>
      <p:sp>
        <p:nvSpPr>
          <p:cNvPr id="1310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686800" cy="5029200"/>
          </a:xfrm>
          <a:noFill/>
        </p:spPr>
        <p:txBody>
          <a:bodyPr/>
          <a:lstStyle/>
          <a:p>
            <a:pPr marL="381000" indent="-381000">
              <a:buFontTx/>
              <a:buNone/>
            </a:pPr>
            <a:endParaRPr lang="en-US" sz="1000" dirty="0" smtClean="0"/>
          </a:p>
          <a:p>
            <a:pPr marL="381000" indent="-381000"/>
            <a:endParaRPr lang="en-US" sz="2000" dirty="0" smtClean="0"/>
          </a:p>
          <a:p>
            <a:pPr marL="381000" indent="-381000"/>
            <a:endParaRPr lang="en-US" sz="2800" dirty="0" smtClean="0"/>
          </a:p>
          <a:p>
            <a:pPr marL="381000" indent="-381000"/>
            <a:endParaRPr lang="en-US" sz="2800" dirty="0" smtClean="0"/>
          </a:p>
          <a:p>
            <a:pPr marL="381000" indent="-381000"/>
            <a:endParaRPr lang="en-US" sz="20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3716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54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54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54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54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54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81000" indent="-381000"/>
            <a:endParaRPr lang="en-US" sz="2400" dirty="0" smtClean="0"/>
          </a:p>
          <a:p>
            <a:pPr marL="781050" lvl="1" indent="-381000"/>
            <a:endParaRPr lang="en-US" sz="2400" dirty="0" smtClean="0"/>
          </a:p>
          <a:p>
            <a:pPr marL="381000" indent="-381000"/>
            <a:endParaRPr lang="en-US" sz="2400" dirty="0" smtClean="0"/>
          </a:p>
          <a:p>
            <a:pPr marL="381000" indent="-381000"/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581400" y="1600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$78,015,625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696774"/>
              </p:ext>
            </p:extLst>
          </p:nvPr>
        </p:nvGraphicFramePr>
        <p:xfrm>
          <a:off x="361950" y="2133600"/>
          <a:ext cx="84201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TAX IMPACT</a:t>
            </a: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0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5400"/>
                </a:solidFill>
              </a:rPr>
              <a:t>Montgomery Township School District</a:t>
            </a:r>
          </a:p>
        </p:txBody>
      </p:sp>
      <p:sp>
        <p:nvSpPr>
          <p:cNvPr id="1300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686800" cy="5029200"/>
          </a:xfrm>
          <a:noFill/>
        </p:spPr>
        <p:txBody>
          <a:bodyPr/>
          <a:lstStyle/>
          <a:p>
            <a:pPr marL="381000" indent="-381000"/>
            <a:endParaRPr lang="en-US" sz="2400" dirty="0" smtClean="0"/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Montgomery</a:t>
            </a:r>
          </a:p>
          <a:p>
            <a:pPr marL="781050" lvl="1" indent="-381000"/>
            <a:r>
              <a:rPr lang="en-US" sz="2400" dirty="0" smtClean="0">
                <a:solidFill>
                  <a:srgbClr val="004600"/>
                </a:solidFill>
              </a:rPr>
              <a:t>Actual Assessments (+$27.6M)</a:t>
            </a:r>
          </a:p>
          <a:p>
            <a:pPr marL="781050" lvl="1" indent="-381000"/>
            <a:r>
              <a:rPr lang="en-US" sz="2400" dirty="0" smtClean="0">
                <a:solidFill>
                  <a:srgbClr val="004600"/>
                </a:solidFill>
              </a:rPr>
              <a:t>Tax Rate +.02/per Hundred</a:t>
            </a:r>
          </a:p>
          <a:p>
            <a:pPr marL="781050" lvl="1" indent="-381000"/>
            <a:r>
              <a:rPr lang="en-US" sz="2400" dirty="0" smtClean="0">
                <a:solidFill>
                  <a:srgbClr val="004600"/>
                </a:solidFill>
              </a:rPr>
              <a:t>Average Assessment $487,904 = +$100</a:t>
            </a:r>
          </a:p>
          <a:p>
            <a:pPr marL="781050" lvl="1" indent="-381000"/>
            <a:endParaRPr lang="en-US" sz="2000" dirty="0" smtClean="0">
              <a:solidFill>
                <a:srgbClr val="004600"/>
              </a:solidFill>
            </a:endParaRPr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Rocky Hill</a:t>
            </a:r>
          </a:p>
          <a:p>
            <a:pPr marL="781050" lvl="1" indent="-381000"/>
            <a:r>
              <a:rPr lang="en-US" sz="2400" dirty="0" smtClean="0">
                <a:solidFill>
                  <a:srgbClr val="004600"/>
                </a:solidFill>
              </a:rPr>
              <a:t>Actual Assessments (+$6.4M) Reassessment</a:t>
            </a:r>
          </a:p>
          <a:p>
            <a:pPr marL="781050" lvl="1" indent="-381000"/>
            <a:r>
              <a:rPr lang="en-US" sz="2400" dirty="0" smtClean="0">
                <a:solidFill>
                  <a:srgbClr val="004600"/>
                </a:solidFill>
              </a:rPr>
              <a:t>Tax </a:t>
            </a:r>
            <a:r>
              <a:rPr lang="en-US" sz="2400" smtClean="0">
                <a:solidFill>
                  <a:srgbClr val="004600"/>
                </a:solidFill>
              </a:rPr>
              <a:t>Rate 1.273/per </a:t>
            </a:r>
            <a:r>
              <a:rPr lang="en-US" sz="2400" dirty="0" smtClean="0">
                <a:solidFill>
                  <a:srgbClr val="004600"/>
                </a:solidFill>
              </a:rPr>
              <a:t>Hundred</a:t>
            </a:r>
          </a:p>
          <a:p>
            <a:pPr marL="781050" lvl="1" indent="-381000"/>
            <a:r>
              <a:rPr lang="en-US" sz="2400" dirty="0" smtClean="0">
                <a:solidFill>
                  <a:srgbClr val="004600"/>
                </a:solidFill>
              </a:rPr>
              <a:t>Average Assessment Increase +26,266</a:t>
            </a:r>
          </a:p>
          <a:p>
            <a:pPr marL="781050" lvl="1" indent="-381000"/>
            <a:r>
              <a:rPr lang="en-US" sz="2400" dirty="0" smtClean="0">
                <a:solidFill>
                  <a:srgbClr val="004600"/>
                </a:solidFill>
              </a:rPr>
              <a:t>Average Assessment $439,563 = +$80</a:t>
            </a:r>
          </a:p>
          <a:p>
            <a:pPr marL="398463" lvl="1" indent="-398463">
              <a:buFont typeface="Arial" pitchFamily="34" charset="0"/>
              <a:buChar char="•"/>
            </a:pPr>
            <a:endParaRPr lang="en-US" sz="2200" dirty="0" smtClean="0">
              <a:solidFill>
                <a:srgbClr val="004600"/>
              </a:solidFill>
            </a:endParaRPr>
          </a:p>
          <a:p>
            <a:pPr marL="781050" lvl="1" indent="-381000"/>
            <a:endParaRPr lang="en-US" sz="2400" dirty="0" smtClean="0"/>
          </a:p>
          <a:p>
            <a:pPr marL="381000" indent="-381000"/>
            <a:endParaRPr lang="en-US" sz="2400" dirty="0" smtClean="0"/>
          </a:p>
          <a:p>
            <a:pPr marL="381000" indent="-381000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QUESTIONS</a:t>
            </a:r>
          </a:p>
        </p:txBody>
      </p:sp>
      <p:pic>
        <p:nvPicPr>
          <p:cNvPr id="25603" name="Picture 4" descr="mont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5324475"/>
            <a:ext cx="12954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0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5400"/>
                </a:solidFill>
              </a:rPr>
              <a:t>Montgomery Township School District</a:t>
            </a:r>
          </a:p>
        </p:txBody>
      </p:sp>
      <p:pic>
        <p:nvPicPr>
          <p:cNvPr id="25605" name="Picture 7" descr="MPj04395360000[1]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371600" y="2139950"/>
            <a:ext cx="6400800" cy="3194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TSD white ppt template (3)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MTSD white ppt template (3)</Template>
  <TotalTime>1841</TotalTime>
  <Words>149</Words>
  <Application>Microsoft Office PowerPoint</Application>
  <PresentationFormat>On-screen Show (4:3)</PresentationFormat>
  <Paragraphs>67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MTSD white ppt template (3)</vt:lpstr>
      <vt:lpstr>PowerPoint Presentation</vt:lpstr>
      <vt:lpstr>REVENUES</vt:lpstr>
      <vt:lpstr>BUDGET</vt:lpstr>
      <vt:lpstr>CURRENT EXPENSE BUDGET</vt:lpstr>
      <vt:lpstr>TAX IMPACT</vt:lpstr>
      <vt:lpstr>QUESTIONS</vt:lpstr>
    </vt:vector>
  </TitlesOfParts>
  <Company>mtsd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YOUR TITLE HERE</dc:title>
  <dc:creator>ekim</dc:creator>
  <cp:lastModifiedBy>student logon</cp:lastModifiedBy>
  <cp:revision>199</cp:revision>
  <cp:lastPrinted>2015-04-10T17:59:16Z</cp:lastPrinted>
  <dcterms:created xsi:type="dcterms:W3CDTF">2008-10-10T19:52:05Z</dcterms:created>
  <dcterms:modified xsi:type="dcterms:W3CDTF">2015-04-24T13:31:35Z</dcterms:modified>
</cp:coreProperties>
</file>